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656" y="-25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C5E3B0-4D15-4FF5-BC23-717E8636347C}" type="datetimeFigureOut">
              <a:rPr lang="en-PH" smtClean="0"/>
              <a:t>07/09/2016</a:t>
            </a:fld>
            <a:endParaRPr lang="en-P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C11D4E-0205-4646-9993-67810C4D2CA0}" type="slidenum">
              <a:rPr lang="en-PH" smtClean="0"/>
              <a:t>‹#›</a:t>
            </a:fld>
            <a:endParaRPr lang="en-PH"/>
          </a:p>
        </p:txBody>
      </p:sp>
    </p:spTree>
    <p:extLst>
      <p:ext uri="{BB962C8B-B14F-4D97-AF65-F5344CB8AC3E}">
        <p14:creationId xmlns:p14="http://schemas.microsoft.com/office/powerpoint/2010/main" val="1833083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984F7B-3EE8-4281-8D3F-572E11D88A61}" type="datetimeFigureOut">
              <a:rPr lang="en-PH" smtClean="0"/>
              <a:t>07/09/2016</a:t>
            </a:fld>
            <a:endParaRPr lang="en-PH"/>
          </a:p>
        </p:txBody>
      </p:sp>
      <p:sp>
        <p:nvSpPr>
          <p:cNvPr id="19" name="Footer Placeholder 18"/>
          <p:cNvSpPr>
            <a:spLocks noGrp="1"/>
          </p:cNvSpPr>
          <p:nvPr>
            <p:ph type="ftr" sz="quarter" idx="11"/>
          </p:nvPr>
        </p:nvSpPr>
        <p:spPr/>
        <p:txBody>
          <a:bodyPr/>
          <a:lstStyle/>
          <a:p>
            <a:endParaRPr lang="en-PH"/>
          </a:p>
        </p:txBody>
      </p:sp>
      <p:sp>
        <p:nvSpPr>
          <p:cNvPr id="27" name="Slide Number Placeholder 26"/>
          <p:cNvSpPr>
            <a:spLocks noGrp="1"/>
          </p:cNvSpPr>
          <p:nvPr>
            <p:ph type="sldNum" sz="quarter" idx="12"/>
          </p:nvPr>
        </p:nvSpPr>
        <p:spPr/>
        <p:txBody>
          <a:bodyPr/>
          <a:lstStyle/>
          <a:p>
            <a:fld id="{401C2343-3C10-46B5-A587-2740E8D5B923}" type="slidenum">
              <a:rPr lang="en-PH" smtClean="0"/>
              <a:t>‹#›</a:t>
            </a:fld>
            <a:endParaRPr lang="en-PH"/>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984F7B-3EE8-4281-8D3F-572E11D88A61}" type="datetimeFigureOut">
              <a:rPr lang="en-PH" smtClean="0"/>
              <a:t>07/09/2016</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01C2343-3C10-46B5-A587-2740E8D5B923}" type="slidenum">
              <a:rPr lang="en-PH" smtClean="0"/>
              <a:t>‹#›</a:t>
            </a:fld>
            <a:endParaRPr lang="en-P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984F7B-3EE8-4281-8D3F-572E11D88A61}" type="datetimeFigureOut">
              <a:rPr lang="en-PH" smtClean="0"/>
              <a:t>07/09/2016</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01C2343-3C10-46B5-A587-2740E8D5B923}" type="slidenum">
              <a:rPr lang="en-PH" smtClean="0"/>
              <a:t>‹#›</a:t>
            </a:fld>
            <a:endParaRPr lang="en-P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984F7B-3EE8-4281-8D3F-572E11D88A61}" type="datetimeFigureOut">
              <a:rPr lang="en-PH" smtClean="0"/>
              <a:t>07/09/2016</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01C2343-3C10-46B5-A587-2740E8D5B923}" type="slidenum">
              <a:rPr lang="en-PH" smtClean="0"/>
              <a:t>‹#›</a:t>
            </a:fld>
            <a:endParaRPr lang="en-P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984F7B-3EE8-4281-8D3F-572E11D88A61}" type="datetimeFigureOut">
              <a:rPr lang="en-PH" smtClean="0"/>
              <a:t>07/09/2016</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01C2343-3C10-46B5-A587-2740E8D5B923}" type="slidenum">
              <a:rPr lang="en-PH" smtClean="0"/>
              <a:t>‹#›</a:t>
            </a:fld>
            <a:endParaRPr lang="en-PH"/>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984F7B-3EE8-4281-8D3F-572E11D88A61}" type="datetimeFigureOut">
              <a:rPr lang="en-PH" smtClean="0"/>
              <a:t>07/09/2016</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01C2343-3C10-46B5-A587-2740E8D5B923}" type="slidenum">
              <a:rPr lang="en-PH" smtClean="0"/>
              <a:t>‹#›</a:t>
            </a:fld>
            <a:endParaRPr lang="en-P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984F7B-3EE8-4281-8D3F-572E11D88A61}" type="datetimeFigureOut">
              <a:rPr lang="en-PH" smtClean="0"/>
              <a:t>07/09/2016</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401C2343-3C10-46B5-A587-2740E8D5B923}" type="slidenum">
              <a:rPr lang="en-PH" smtClean="0"/>
              <a:t>‹#›</a:t>
            </a:fld>
            <a:endParaRPr lang="en-P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984F7B-3EE8-4281-8D3F-572E11D88A61}" type="datetimeFigureOut">
              <a:rPr lang="en-PH" smtClean="0"/>
              <a:t>07/09/2016</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401C2343-3C10-46B5-A587-2740E8D5B923}" type="slidenum">
              <a:rPr lang="en-PH" smtClean="0"/>
              <a:t>‹#›</a:t>
            </a:fld>
            <a:endParaRPr lang="en-P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84F7B-3EE8-4281-8D3F-572E11D88A61}" type="datetimeFigureOut">
              <a:rPr lang="en-PH" smtClean="0"/>
              <a:t>07/09/2016</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401C2343-3C10-46B5-A587-2740E8D5B923}" type="slidenum">
              <a:rPr lang="en-PH" smtClean="0"/>
              <a:t>‹#›</a:t>
            </a:fld>
            <a:endParaRPr lang="en-P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984F7B-3EE8-4281-8D3F-572E11D88A61}" type="datetimeFigureOut">
              <a:rPr lang="en-PH" smtClean="0"/>
              <a:t>07/09/2016</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01C2343-3C10-46B5-A587-2740E8D5B923}" type="slidenum">
              <a:rPr lang="en-PH" smtClean="0"/>
              <a:t>‹#›</a:t>
            </a:fld>
            <a:endParaRPr lang="en-P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984F7B-3EE8-4281-8D3F-572E11D88A61}" type="datetimeFigureOut">
              <a:rPr lang="en-PH" smtClean="0"/>
              <a:t>07/09/2016</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a:xfrm>
            <a:off x="8077200" y="6356350"/>
            <a:ext cx="609600" cy="365125"/>
          </a:xfrm>
        </p:spPr>
        <p:txBody>
          <a:bodyPr/>
          <a:lstStyle/>
          <a:p>
            <a:fld id="{401C2343-3C10-46B5-A587-2740E8D5B923}" type="slidenum">
              <a:rPr lang="en-PH" smtClean="0"/>
              <a:t>‹#›</a:t>
            </a:fld>
            <a:endParaRPr lang="en-PH"/>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984F7B-3EE8-4281-8D3F-572E11D88A61}" type="datetimeFigureOut">
              <a:rPr lang="en-PH" smtClean="0"/>
              <a:t>07/09/2016</a:t>
            </a:fld>
            <a:endParaRPr lang="en-PH"/>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PH"/>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1C2343-3C10-46B5-A587-2740E8D5B923}" type="slidenum">
              <a:rPr lang="en-PH" smtClean="0"/>
              <a:t>‹#›</a:t>
            </a:fld>
            <a:endParaRPr lang="en-PH"/>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1152127"/>
          </a:xfrm>
        </p:spPr>
        <p:txBody>
          <a:bodyPr>
            <a:normAutofit/>
          </a:bodyPr>
          <a:lstStyle/>
          <a:p>
            <a:pPr algn="ctr"/>
            <a:r>
              <a:rPr lang="en-PH" sz="2800" dirty="0" smtClean="0">
                <a:latin typeface="Arial Black" pitchFamily="34" charset="0"/>
              </a:rPr>
              <a:t>REVENUE  MEMORANDUM CIRCULAR NO. 93-2016</a:t>
            </a:r>
            <a:endParaRPr lang="en-PH" sz="2800" dirty="0">
              <a:latin typeface="Arial Black" pitchFamily="34" charset="0"/>
            </a:endParaRPr>
          </a:p>
        </p:txBody>
      </p:sp>
      <p:sp>
        <p:nvSpPr>
          <p:cNvPr id="3" name="Subtitle 2"/>
          <p:cNvSpPr>
            <a:spLocks noGrp="1"/>
          </p:cNvSpPr>
          <p:nvPr>
            <p:ph type="subTitle" idx="1"/>
          </p:nvPr>
        </p:nvSpPr>
        <p:spPr>
          <a:xfrm>
            <a:off x="827584" y="1772816"/>
            <a:ext cx="7560840" cy="4392488"/>
          </a:xfrm>
        </p:spPr>
        <p:txBody>
          <a:bodyPr>
            <a:noAutofit/>
          </a:bodyPr>
          <a:lstStyle/>
          <a:p>
            <a:pPr algn="l"/>
            <a:r>
              <a:rPr lang="en-PH" sz="2200" dirty="0" smtClean="0">
                <a:solidFill>
                  <a:schemeClr val="bg1"/>
                </a:solidFill>
                <a:latin typeface="Arial Black" pitchFamily="34" charset="0"/>
              </a:rPr>
              <a:t>SUBJECT :  Streamlining the Business </a:t>
            </a:r>
            <a:br>
              <a:rPr lang="en-PH" sz="2200" dirty="0" smtClean="0">
                <a:solidFill>
                  <a:schemeClr val="bg1"/>
                </a:solidFill>
                <a:latin typeface="Arial Black" pitchFamily="34" charset="0"/>
              </a:rPr>
            </a:br>
            <a:r>
              <a:rPr lang="en-PH" sz="2200" dirty="0" smtClean="0">
                <a:solidFill>
                  <a:schemeClr val="bg1"/>
                </a:solidFill>
                <a:latin typeface="Arial Black" pitchFamily="34" charset="0"/>
              </a:rPr>
              <a:t>                  	Registration Process and</a:t>
            </a:r>
            <a:r>
              <a:rPr lang="en-PH" sz="2200" dirty="0">
                <a:solidFill>
                  <a:schemeClr val="bg1"/>
                </a:solidFill>
                <a:latin typeface="Arial Black" pitchFamily="34" charset="0"/>
              </a:rPr>
              <a:t> </a:t>
            </a:r>
            <a:r>
              <a:rPr lang="en-PH" sz="2200" dirty="0" smtClean="0">
                <a:solidFill>
                  <a:schemeClr val="bg1"/>
                </a:solidFill>
                <a:latin typeface="Arial Black" pitchFamily="34" charset="0"/>
              </a:rPr>
              <a:t/>
            </a:r>
            <a:br>
              <a:rPr lang="en-PH" sz="2200" dirty="0" smtClean="0">
                <a:solidFill>
                  <a:schemeClr val="bg1"/>
                </a:solidFill>
                <a:latin typeface="Arial Black" pitchFamily="34" charset="0"/>
              </a:rPr>
            </a:br>
            <a:r>
              <a:rPr lang="en-PH" sz="2200" dirty="0" smtClean="0">
                <a:solidFill>
                  <a:schemeClr val="bg1"/>
                </a:solidFill>
                <a:latin typeface="Arial Black" pitchFamily="34" charset="0"/>
              </a:rPr>
              <a:t>                  	Documentary  Requirements by </a:t>
            </a:r>
            <a:br>
              <a:rPr lang="en-PH" sz="2200" dirty="0" smtClean="0">
                <a:solidFill>
                  <a:schemeClr val="bg1"/>
                </a:solidFill>
                <a:latin typeface="Arial Black" pitchFamily="34" charset="0"/>
              </a:rPr>
            </a:br>
            <a:r>
              <a:rPr lang="en-PH" sz="2200" dirty="0" smtClean="0">
                <a:solidFill>
                  <a:schemeClr val="bg1"/>
                </a:solidFill>
                <a:latin typeface="Arial Black" pitchFamily="34" charset="0"/>
              </a:rPr>
              <a:t>                  	Further Amending the List  of </a:t>
            </a:r>
            <a:br>
              <a:rPr lang="en-PH" sz="2200" dirty="0" smtClean="0">
                <a:solidFill>
                  <a:schemeClr val="bg1"/>
                </a:solidFill>
                <a:latin typeface="Arial Black" pitchFamily="34" charset="0"/>
              </a:rPr>
            </a:br>
            <a:r>
              <a:rPr lang="en-PH" sz="2200" dirty="0" smtClean="0">
                <a:solidFill>
                  <a:schemeClr val="bg1"/>
                </a:solidFill>
                <a:latin typeface="Arial Black" pitchFamily="34" charset="0"/>
              </a:rPr>
              <a:t>	        	Documentary Requirements for the </a:t>
            </a:r>
            <a:br>
              <a:rPr lang="en-PH" sz="2200" dirty="0" smtClean="0">
                <a:solidFill>
                  <a:schemeClr val="bg1"/>
                </a:solidFill>
                <a:latin typeface="Arial Black" pitchFamily="34" charset="0"/>
              </a:rPr>
            </a:br>
            <a:r>
              <a:rPr lang="en-PH" sz="2200" dirty="0" smtClean="0">
                <a:solidFill>
                  <a:schemeClr val="bg1"/>
                </a:solidFill>
                <a:latin typeface="Arial Black" pitchFamily="34" charset="0"/>
              </a:rPr>
              <a:t>	        	Registration of Each Type of </a:t>
            </a:r>
            <a:br>
              <a:rPr lang="en-PH" sz="2200" dirty="0" smtClean="0">
                <a:solidFill>
                  <a:schemeClr val="bg1"/>
                </a:solidFill>
                <a:latin typeface="Arial Black" pitchFamily="34" charset="0"/>
              </a:rPr>
            </a:br>
            <a:r>
              <a:rPr lang="en-PH" sz="2200" dirty="0" smtClean="0">
                <a:solidFill>
                  <a:schemeClr val="bg1"/>
                </a:solidFill>
                <a:latin typeface="Arial Black" pitchFamily="34" charset="0"/>
              </a:rPr>
              <a:t>		Application under “Annex A” of </a:t>
            </a:r>
            <a:br>
              <a:rPr lang="en-PH" sz="2200" dirty="0" smtClean="0">
                <a:solidFill>
                  <a:schemeClr val="bg1"/>
                </a:solidFill>
                <a:latin typeface="Arial Black" pitchFamily="34" charset="0"/>
              </a:rPr>
            </a:br>
            <a:r>
              <a:rPr lang="en-PH" sz="2200" dirty="0" smtClean="0">
                <a:solidFill>
                  <a:schemeClr val="bg1"/>
                </a:solidFill>
                <a:latin typeface="Arial Black" pitchFamily="34" charset="0"/>
              </a:rPr>
              <a:t>		Revenue Regulations (RR) No. 7-</a:t>
            </a:r>
            <a:br>
              <a:rPr lang="en-PH" sz="2200" dirty="0" smtClean="0">
                <a:solidFill>
                  <a:schemeClr val="bg1"/>
                </a:solidFill>
                <a:latin typeface="Arial Black" pitchFamily="34" charset="0"/>
              </a:rPr>
            </a:br>
            <a:r>
              <a:rPr lang="en-PH" sz="2200" dirty="0" smtClean="0">
                <a:solidFill>
                  <a:schemeClr val="bg1"/>
                </a:solidFill>
                <a:latin typeface="Arial Black" pitchFamily="34" charset="0"/>
              </a:rPr>
              <a:t>		2012, as Clarified Under Revenue</a:t>
            </a:r>
            <a:r>
              <a:rPr lang="en-PH" sz="2200" dirty="0">
                <a:solidFill>
                  <a:schemeClr val="bg1"/>
                </a:solidFill>
                <a:latin typeface="Arial Black" pitchFamily="34" charset="0"/>
              </a:rPr>
              <a:t> </a:t>
            </a:r>
            <a:r>
              <a:rPr lang="en-PH" sz="2200" dirty="0" smtClean="0">
                <a:solidFill>
                  <a:schemeClr val="bg1"/>
                </a:solidFill>
                <a:latin typeface="Arial Black" pitchFamily="34" charset="0"/>
              </a:rPr>
              <a:t>			Memorandum Circular (RMC) </a:t>
            </a:r>
            <a:br>
              <a:rPr lang="en-PH" sz="2200" dirty="0" smtClean="0">
                <a:solidFill>
                  <a:schemeClr val="bg1"/>
                </a:solidFill>
                <a:latin typeface="Arial Black" pitchFamily="34" charset="0"/>
              </a:rPr>
            </a:br>
            <a:r>
              <a:rPr lang="en-PH" sz="2200" dirty="0" smtClean="0">
                <a:solidFill>
                  <a:schemeClr val="bg1"/>
                </a:solidFill>
                <a:latin typeface="Arial Black" pitchFamily="34" charset="0"/>
              </a:rPr>
              <a:t>		No. 70-2013 and RMC  No. 20-2016.</a:t>
            </a:r>
            <a:endParaRPr lang="en-PH" sz="2200" dirty="0">
              <a:solidFill>
                <a:schemeClr val="bg1"/>
              </a:solidFill>
              <a:latin typeface="Arial Black" pitchFamily="34" charset="0"/>
            </a:endParaRPr>
          </a:p>
        </p:txBody>
      </p:sp>
    </p:spTree>
    <p:extLst>
      <p:ext uri="{BB962C8B-B14F-4D97-AF65-F5344CB8AC3E}">
        <p14:creationId xmlns:p14="http://schemas.microsoft.com/office/powerpoint/2010/main" val="640745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461216"/>
          </a:xfrm>
        </p:spPr>
        <p:txBody>
          <a:bodyPr>
            <a:normAutofit/>
          </a:bodyPr>
          <a:lstStyle/>
          <a:p>
            <a:r>
              <a:rPr lang="en-PH" sz="3200" dirty="0" smtClean="0">
                <a:solidFill>
                  <a:schemeClr val="tx1"/>
                </a:solidFill>
                <a:latin typeface="Arial Rounded MT Bold" pitchFamily="34" charset="0"/>
              </a:rPr>
              <a:t>This Circular is being issued to streamline the following:</a:t>
            </a:r>
            <a:br>
              <a:rPr lang="en-PH" sz="3200" dirty="0" smtClean="0">
                <a:solidFill>
                  <a:schemeClr val="tx1"/>
                </a:solidFill>
                <a:latin typeface="Arial Rounded MT Bold" pitchFamily="34" charset="0"/>
              </a:rPr>
            </a:br>
            <a:r>
              <a:rPr lang="en-PH" sz="3200" dirty="0" smtClean="0">
                <a:solidFill>
                  <a:schemeClr val="tx1"/>
                </a:solidFill>
                <a:latin typeface="Arial Rounded MT Bold" pitchFamily="34" charset="0"/>
              </a:rPr>
              <a:t/>
            </a:r>
            <a:br>
              <a:rPr lang="en-PH" sz="3200" dirty="0" smtClean="0">
                <a:solidFill>
                  <a:schemeClr val="tx1"/>
                </a:solidFill>
                <a:latin typeface="Arial Rounded MT Bold" pitchFamily="34" charset="0"/>
              </a:rPr>
            </a:br>
            <a:r>
              <a:rPr lang="en-PH" sz="3200" dirty="0" smtClean="0">
                <a:solidFill>
                  <a:schemeClr val="tx1"/>
                </a:solidFill>
                <a:latin typeface="Arial Rounded MT Bold" pitchFamily="34" charset="0"/>
              </a:rPr>
              <a:t>1.  Primary and Secondary registration requirements amending the list of documentary  requirements of each type of application as published as “Annex A” of RR No. 7-2012 dated April 2, 2012 as clarified under RMC No. 70-2013 and RMC No. 37-2016.</a:t>
            </a:r>
            <a:endParaRPr lang="en-PH" sz="3200" dirty="0">
              <a:solidFill>
                <a:schemeClr val="tx1"/>
              </a:solidFill>
              <a:latin typeface="Arial Rounded MT Bold" pitchFamily="34" charset="0"/>
            </a:endParaRPr>
          </a:p>
        </p:txBody>
      </p:sp>
    </p:spTree>
    <p:extLst>
      <p:ext uri="{BB962C8B-B14F-4D97-AF65-F5344CB8AC3E}">
        <p14:creationId xmlns:p14="http://schemas.microsoft.com/office/powerpoint/2010/main" val="2375059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245192"/>
          </a:xfrm>
        </p:spPr>
        <p:txBody>
          <a:bodyPr>
            <a:normAutofit/>
          </a:bodyPr>
          <a:lstStyle/>
          <a:p>
            <a:r>
              <a:rPr lang="en-PH" sz="3200" dirty="0" smtClean="0">
                <a:solidFill>
                  <a:schemeClr val="tx1"/>
                </a:solidFill>
                <a:latin typeface="Arial Rounded MT Bold" pitchFamily="34" charset="0"/>
              </a:rPr>
              <a:t>The revised checklist of documentary requirements herein as Annexes “A1-A11” included the acknowledgement of the applicant on the identified lacking documents for completion to facilitate the processing of application.</a:t>
            </a:r>
            <a:br>
              <a:rPr lang="en-PH" sz="3200" dirty="0" smtClean="0">
                <a:solidFill>
                  <a:schemeClr val="tx1"/>
                </a:solidFill>
                <a:latin typeface="Arial Rounded MT Bold" pitchFamily="34" charset="0"/>
              </a:rPr>
            </a:br>
            <a:r>
              <a:rPr lang="en-PH" sz="3200" dirty="0">
                <a:solidFill>
                  <a:schemeClr val="tx1"/>
                </a:solidFill>
                <a:latin typeface="Arial Rounded MT Bold" pitchFamily="34" charset="0"/>
              </a:rPr>
              <a:t/>
            </a:r>
            <a:br>
              <a:rPr lang="en-PH" sz="3200" dirty="0">
                <a:solidFill>
                  <a:schemeClr val="tx1"/>
                </a:solidFill>
                <a:latin typeface="Arial Rounded MT Bold" pitchFamily="34" charset="0"/>
              </a:rPr>
            </a:br>
            <a:r>
              <a:rPr lang="en-PH" sz="3200" dirty="0" smtClean="0">
                <a:solidFill>
                  <a:schemeClr val="tx1"/>
                </a:solidFill>
                <a:latin typeface="Arial Rounded MT Bold" pitchFamily="34" charset="0"/>
              </a:rPr>
              <a:t>2. </a:t>
            </a:r>
            <a:r>
              <a:rPr lang="en-PH" sz="3200" dirty="0">
                <a:solidFill>
                  <a:schemeClr val="tx1"/>
                </a:solidFill>
                <a:latin typeface="Arial Rounded MT Bold" pitchFamily="34" charset="0"/>
              </a:rPr>
              <a:t> </a:t>
            </a:r>
            <a:r>
              <a:rPr lang="en-PH" sz="3200" dirty="0" smtClean="0">
                <a:solidFill>
                  <a:schemeClr val="tx1"/>
                </a:solidFill>
                <a:latin typeface="Arial Rounded MT Bold" pitchFamily="34" charset="0"/>
              </a:rPr>
              <a:t>Steps for the registration of business in the Bureau of Internal Revenue to be implemented as follows:</a:t>
            </a:r>
            <a:endParaRPr lang="en-PH" sz="3200" dirty="0">
              <a:solidFill>
                <a:schemeClr val="tx1"/>
              </a:solidFill>
              <a:latin typeface="Arial Rounded MT Bold" pitchFamily="34" charset="0"/>
            </a:endParaRPr>
          </a:p>
        </p:txBody>
      </p:sp>
    </p:spTree>
    <p:extLst>
      <p:ext uri="{BB962C8B-B14F-4D97-AF65-F5344CB8AC3E}">
        <p14:creationId xmlns:p14="http://schemas.microsoft.com/office/powerpoint/2010/main" val="3882565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461216"/>
          </a:xfrm>
        </p:spPr>
        <p:txBody>
          <a:bodyPr/>
          <a:lstStyle/>
          <a:p>
            <a:endParaRPr lang="en-PH" dirty="0"/>
          </a:p>
        </p:txBody>
      </p:sp>
      <p:graphicFrame>
        <p:nvGraphicFramePr>
          <p:cNvPr id="4" name="Table 3"/>
          <p:cNvGraphicFramePr>
            <a:graphicFrameLocks noGrp="1"/>
          </p:cNvGraphicFramePr>
          <p:nvPr>
            <p:extLst>
              <p:ext uri="{D42A27DB-BD31-4B8C-83A1-F6EECF244321}">
                <p14:modId xmlns:p14="http://schemas.microsoft.com/office/powerpoint/2010/main" val="1230438090"/>
              </p:ext>
            </p:extLst>
          </p:nvPr>
        </p:nvGraphicFramePr>
        <p:xfrm>
          <a:off x="683568" y="908720"/>
          <a:ext cx="7920880" cy="4485790"/>
        </p:xfrm>
        <a:graphic>
          <a:graphicData uri="http://schemas.openxmlformats.org/drawingml/2006/table">
            <a:tbl>
              <a:tblPr firstRow="1" bandRow="1">
                <a:tableStyleId>{5C22544A-7EE6-4342-B048-85BDC9FD1C3A}</a:tableStyleId>
              </a:tblPr>
              <a:tblGrid>
                <a:gridCol w="1224136"/>
                <a:gridCol w="6696744"/>
              </a:tblGrid>
              <a:tr h="492910">
                <a:tc>
                  <a:txBody>
                    <a:bodyPr/>
                    <a:lstStyle/>
                    <a:p>
                      <a:r>
                        <a:rPr lang="en-PH" dirty="0" smtClean="0"/>
                        <a:t>STEP</a:t>
                      </a:r>
                      <a:endParaRPr lang="en-PH" dirty="0"/>
                    </a:p>
                  </a:txBody>
                  <a:tcPr/>
                </a:tc>
                <a:tc>
                  <a:txBody>
                    <a:bodyPr/>
                    <a:lstStyle/>
                    <a:p>
                      <a:r>
                        <a:rPr lang="en-PH" dirty="0" smtClean="0"/>
                        <a:t>PROCESS</a:t>
                      </a:r>
                      <a:endParaRPr lang="en-PH" dirty="0"/>
                    </a:p>
                  </a:txBody>
                  <a:tcPr/>
                </a:tc>
              </a:tr>
              <a:tr h="492910">
                <a:tc>
                  <a:txBody>
                    <a:bodyPr/>
                    <a:lstStyle/>
                    <a:p>
                      <a:pPr algn="ctr"/>
                      <a:r>
                        <a:rPr lang="en-PH" sz="3200" b="1" dirty="0" smtClean="0"/>
                        <a:t>1</a:t>
                      </a:r>
                      <a:endParaRPr lang="en-PH" sz="3200" b="1" dirty="0"/>
                    </a:p>
                  </a:txBody>
                  <a:tcPr/>
                </a:tc>
                <a:tc>
                  <a:txBody>
                    <a:bodyPr/>
                    <a:lstStyle/>
                    <a:p>
                      <a:r>
                        <a:rPr lang="en-PH" sz="2400" b="1" dirty="0" smtClean="0"/>
                        <a:t>Apply  for Registration</a:t>
                      </a:r>
                    </a:p>
                    <a:p>
                      <a:r>
                        <a:rPr lang="en-PH" sz="2400" b="1" dirty="0" smtClean="0"/>
                        <a:t>[ with complete documentary</a:t>
                      </a:r>
                      <a:r>
                        <a:rPr lang="en-PH" sz="2400" b="1" baseline="0" dirty="0" smtClean="0"/>
                        <a:t> requirements (Annexes “A1-A11”)]</a:t>
                      </a:r>
                      <a:endParaRPr lang="en-PH" sz="2400" b="1" dirty="0"/>
                    </a:p>
                  </a:txBody>
                  <a:tcPr/>
                </a:tc>
              </a:tr>
              <a:tr h="492910">
                <a:tc>
                  <a:txBody>
                    <a:bodyPr/>
                    <a:lstStyle/>
                    <a:p>
                      <a:pPr algn="ctr"/>
                      <a:r>
                        <a:rPr lang="en-PH" sz="3200" b="1" dirty="0" smtClean="0"/>
                        <a:t>2</a:t>
                      </a:r>
                      <a:endParaRPr lang="en-PH" sz="3200" b="1" dirty="0"/>
                    </a:p>
                  </a:txBody>
                  <a:tcPr/>
                </a:tc>
                <a:tc>
                  <a:txBody>
                    <a:bodyPr/>
                    <a:lstStyle/>
                    <a:p>
                      <a:r>
                        <a:rPr lang="en-PH" sz="2800" b="1" dirty="0" smtClean="0"/>
                        <a:t>Pay  Annual Registration Fee</a:t>
                      </a:r>
                    </a:p>
                    <a:p>
                      <a:r>
                        <a:rPr lang="en-PH" sz="2400" b="1" strike="noStrike" dirty="0" smtClean="0"/>
                        <a:t>[thru</a:t>
                      </a:r>
                      <a:r>
                        <a:rPr lang="en-PH" sz="2400" b="1" strike="noStrike" baseline="0" dirty="0" smtClean="0"/>
                        <a:t> Mobile Revenue Collection Officers System (</a:t>
                      </a:r>
                      <a:r>
                        <a:rPr lang="en-PH" sz="2400" b="1" strike="noStrike" baseline="0" dirty="0" err="1" smtClean="0"/>
                        <a:t>mRCOs</a:t>
                      </a:r>
                      <a:r>
                        <a:rPr lang="en-PH" sz="2400" b="1" strike="noStrike" baseline="0" dirty="0" smtClean="0"/>
                        <a:t>). Authorized Agent Banks, Revenue Collection Officer or  </a:t>
                      </a:r>
                      <a:r>
                        <a:rPr lang="en-PH" sz="2400" b="1" strike="noStrike" baseline="0" dirty="0" err="1" smtClean="0"/>
                        <a:t>Gcash</a:t>
                      </a:r>
                      <a:r>
                        <a:rPr lang="en-PH" sz="2400" b="1" strike="noStrike" baseline="0" dirty="0" smtClean="0"/>
                        <a:t>]</a:t>
                      </a:r>
                      <a:endParaRPr lang="en-PH" sz="2400" b="1" strike="noStrike" dirty="0"/>
                    </a:p>
                  </a:txBody>
                  <a:tcPr/>
                </a:tc>
              </a:tr>
              <a:tr h="492910">
                <a:tc>
                  <a:txBody>
                    <a:bodyPr/>
                    <a:lstStyle/>
                    <a:p>
                      <a:pPr algn="ctr"/>
                      <a:r>
                        <a:rPr lang="en-PH" sz="2400" b="1" dirty="0" smtClean="0"/>
                        <a:t>3</a:t>
                      </a:r>
                      <a:endParaRPr lang="en-PH" sz="2400" b="1" dirty="0"/>
                    </a:p>
                  </a:txBody>
                  <a:tcPr/>
                </a:tc>
                <a:tc>
                  <a:txBody>
                    <a:bodyPr/>
                    <a:lstStyle/>
                    <a:p>
                      <a:r>
                        <a:rPr lang="en-PH" sz="2400" b="1" dirty="0" smtClean="0"/>
                        <a:t>Get Certificate</a:t>
                      </a:r>
                      <a:r>
                        <a:rPr lang="en-PH" sz="2400" b="1" baseline="0" dirty="0" smtClean="0"/>
                        <a:t> of Registration with auto-approved Authority to Print (ATP) for initial principal receipts/invoices</a:t>
                      </a:r>
                      <a:endParaRPr lang="en-PH" sz="2400" b="1" dirty="0"/>
                    </a:p>
                  </a:txBody>
                  <a:tcPr/>
                </a:tc>
              </a:tr>
            </a:tbl>
          </a:graphicData>
        </a:graphic>
      </p:graphicFrame>
    </p:spTree>
    <p:extLst>
      <p:ext uri="{BB962C8B-B14F-4D97-AF65-F5344CB8AC3E}">
        <p14:creationId xmlns:p14="http://schemas.microsoft.com/office/powerpoint/2010/main" val="2667293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173184"/>
          </a:xfrm>
        </p:spPr>
        <p:txBody>
          <a:bodyPr>
            <a:normAutofit/>
          </a:bodyPr>
          <a:lstStyle/>
          <a:p>
            <a:pPr algn="just"/>
            <a:r>
              <a:rPr lang="en-PH" sz="2400" dirty="0" smtClean="0">
                <a:solidFill>
                  <a:schemeClr val="tx1"/>
                </a:solidFill>
                <a:latin typeface="Arial Rounded MT Bold" pitchFamily="34" charset="0"/>
              </a:rPr>
              <a:t>The  auto-approved ATP for initial principal receipts/invoices is only applicable to newly registered business taxpayer. However, subsequent application for receipts/invoices shall be processed in accordance with the procedures specified under existing issuances.</a:t>
            </a:r>
            <a:br>
              <a:rPr lang="en-PH" sz="2400" dirty="0" smtClean="0">
                <a:solidFill>
                  <a:schemeClr val="tx1"/>
                </a:solidFill>
                <a:latin typeface="Arial Rounded MT Bold" pitchFamily="34" charset="0"/>
              </a:rPr>
            </a:br>
            <a:r>
              <a:rPr lang="en-PH" sz="2400" dirty="0">
                <a:solidFill>
                  <a:schemeClr val="tx1"/>
                </a:solidFill>
                <a:latin typeface="Arial Rounded MT Bold" pitchFamily="34" charset="0"/>
              </a:rPr>
              <a:t/>
            </a:r>
            <a:br>
              <a:rPr lang="en-PH" sz="2400" dirty="0">
                <a:solidFill>
                  <a:schemeClr val="tx1"/>
                </a:solidFill>
                <a:latin typeface="Arial Rounded MT Bold" pitchFamily="34" charset="0"/>
              </a:rPr>
            </a:br>
            <a:r>
              <a:rPr lang="en-PH" sz="2400" dirty="0" smtClean="0">
                <a:solidFill>
                  <a:schemeClr val="tx1"/>
                </a:solidFill>
                <a:latin typeface="Arial Rounded MT Bold" pitchFamily="34" charset="0"/>
              </a:rPr>
              <a:t/>
            </a:r>
            <a:br>
              <a:rPr lang="en-PH" sz="2400" dirty="0" smtClean="0">
                <a:solidFill>
                  <a:schemeClr val="tx1"/>
                </a:solidFill>
                <a:latin typeface="Arial Rounded MT Bold" pitchFamily="34" charset="0"/>
              </a:rPr>
            </a:br>
            <a:r>
              <a:rPr lang="en-PH" sz="2400" dirty="0" smtClean="0">
                <a:solidFill>
                  <a:schemeClr val="tx1"/>
                </a:solidFill>
                <a:latin typeface="Arial Rounded MT Bold" pitchFamily="34" charset="0"/>
              </a:rPr>
              <a:t/>
            </a:r>
            <a:br>
              <a:rPr lang="en-PH" sz="2400" dirty="0" smtClean="0">
                <a:solidFill>
                  <a:schemeClr val="tx1"/>
                </a:solidFill>
                <a:latin typeface="Arial Rounded MT Bold" pitchFamily="34" charset="0"/>
              </a:rPr>
            </a:br>
            <a:r>
              <a:rPr lang="en-PH" sz="2400" dirty="0">
                <a:solidFill>
                  <a:schemeClr val="tx1"/>
                </a:solidFill>
                <a:latin typeface="Arial Rounded MT Bold" pitchFamily="34" charset="0"/>
              </a:rPr>
              <a:t/>
            </a:r>
            <a:br>
              <a:rPr lang="en-PH" sz="2400" dirty="0">
                <a:solidFill>
                  <a:schemeClr val="tx1"/>
                </a:solidFill>
                <a:latin typeface="Arial Rounded MT Bold" pitchFamily="34" charset="0"/>
              </a:rPr>
            </a:br>
            <a:r>
              <a:rPr lang="en-PH" sz="2400" dirty="0" smtClean="0">
                <a:solidFill>
                  <a:schemeClr val="tx1"/>
                </a:solidFill>
                <a:latin typeface="Arial Rounded MT Bold" pitchFamily="34" charset="0"/>
              </a:rPr>
              <a:t/>
            </a:r>
            <a:br>
              <a:rPr lang="en-PH" sz="2400" dirty="0" smtClean="0">
                <a:solidFill>
                  <a:schemeClr val="tx1"/>
                </a:solidFill>
                <a:latin typeface="Arial Rounded MT Bold" pitchFamily="34" charset="0"/>
              </a:rPr>
            </a:br>
            <a:r>
              <a:rPr lang="en-PH" sz="2400" dirty="0">
                <a:solidFill>
                  <a:schemeClr val="tx1"/>
                </a:solidFill>
                <a:latin typeface="Arial Rounded MT Bold" pitchFamily="34" charset="0"/>
              </a:rPr>
              <a:t/>
            </a:r>
            <a:br>
              <a:rPr lang="en-PH" sz="2400" dirty="0">
                <a:solidFill>
                  <a:schemeClr val="tx1"/>
                </a:solidFill>
                <a:latin typeface="Arial Rounded MT Bold" pitchFamily="34" charset="0"/>
              </a:rPr>
            </a:br>
            <a:r>
              <a:rPr lang="en-PH" sz="2400" dirty="0" smtClean="0">
                <a:solidFill>
                  <a:schemeClr val="tx1"/>
                </a:solidFill>
                <a:latin typeface="Arial Rounded MT Bold" pitchFamily="34" charset="0"/>
              </a:rPr>
              <a:t/>
            </a:r>
            <a:br>
              <a:rPr lang="en-PH" sz="2400" dirty="0" smtClean="0">
                <a:solidFill>
                  <a:schemeClr val="tx1"/>
                </a:solidFill>
                <a:latin typeface="Arial Rounded MT Bold" pitchFamily="34" charset="0"/>
              </a:rPr>
            </a:br>
            <a:endParaRPr lang="en-PH" sz="2400" dirty="0">
              <a:solidFill>
                <a:schemeClr val="tx1"/>
              </a:solidFill>
              <a:latin typeface="Arial Rounded MT Bold" pitchFamily="34" charset="0"/>
            </a:endParaRPr>
          </a:p>
        </p:txBody>
      </p:sp>
    </p:spTree>
    <p:extLst>
      <p:ext uri="{BB962C8B-B14F-4D97-AF65-F5344CB8AC3E}">
        <p14:creationId xmlns:p14="http://schemas.microsoft.com/office/powerpoint/2010/main" val="10043194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207</TotalTime>
  <Words>146</Words>
  <Application>Microsoft Office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REVENUE  MEMORANDUM CIRCULAR NO. 93-2016</vt:lpstr>
      <vt:lpstr>This Circular is being issued to streamline the following:  1.  Primary and Secondary registration requirements amending the list of documentary  requirements of each type of application as published as “Annex A” of RR No. 7-2012 dated April 2, 2012 as clarified under RMC No. 70-2013 and RMC No. 37-2016.</vt:lpstr>
      <vt:lpstr>The revised checklist of documentary requirements herein as Annexes “A1-A11” included the acknowledgement of the applicant on the identified lacking documents for completion to facilitate the processing of application.  2.  Steps for the registration of business in the Bureau of Internal Revenue to be implemented as follows:</vt:lpstr>
      <vt:lpstr>PowerPoint Presentation</vt:lpstr>
      <vt:lpstr>The  auto-approved ATP for initial principal receipts/invoices is only applicable to newly registered business taxpayer. However, subsequent application for receipts/invoices shall be processed in accordance with the procedures specified under existing issuances.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REVENUE  MEMORANDUM CIRCULAR NO. 93-2016</dc:title>
  <dc:creator>BIR</dc:creator>
  <cp:lastModifiedBy>BIR</cp:lastModifiedBy>
  <cp:revision>10</cp:revision>
  <dcterms:created xsi:type="dcterms:W3CDTF">2016-09-07T05:36:46Z</dcterms:created>
  <dcterms:modified xsi:type="dcterms:W3CDTF">2016-09-07T09:04:34Z</dcterms:modified>
</cp:coreProperties>
</file>