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35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AD8B9-04AC-48A0-972B-E308C91F0579}" type="datetimeFigureOut">
              <a:rPr lang="en-PH" smtClean="0"/>
              <a:t>07/09/2016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DA0D1-6B88-411C-B4A8-0F60220DA46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59437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DA0D1-6B88-411C-B4A8-0F60220DA46A}" type="slidenum">
              <a:rPr lang="en-PH" smtClean="0"/>
              <a:t>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38239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DA5A3-F758-4C8A-93C5-464D8FD47A6C}" type="datetimeFigureOut">
              <a:rPr lang="en-PH" smtClean="0"/>
              <a:t>07/09/2016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4911E-508B-4AFB-9161-0E074C15BD5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72365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DA5A3-F758-4C8A-93C5-464D8FD47A6C}" type="datetimeFigureOut">
              <a:rPr lang="en-PH" smtClean="0"/>
              <a:t>07/09/2016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4911E-508B-4AFB-9161-0E074C15BD5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2763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DA5A3-F758-4C8A-93C5-464D8FD47A6C}" type="datetimeFigureOut">
              <a:rPr lang="en-PH" smtClean="0"/>
              <a:t>07/09/2016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4911E-508B-4AFB-9161-0E074C15BD5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2429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DA5A3-F758-4C8A-93C5-464D8FD47A6C}" type="datetimeFigureOut">
              <a:rPr lang="en-PH" smtClean="0"/>
              <a:t>07/09/2016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4911E-508B-4AFB-9161-0E074C15BD5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654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DA5A3-F758-4C8A-93C5-464D8FD47A6C}" type="datetimeFigureOut">
              <a:rPr lang="en-PH" smtClean="0"/>
              <a:t>07/09/2016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4911E-508B-4AFB-9161-0E074C15BD5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682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DA5A3-F758-4C8A-93C5-464D8FD47A6C}" type="datetimeFigureOut">
              <a:rPr lang="en-PH" smtClean="0"/>
              <a:t>07/09/2016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4911E-508B-4AFB-9161-0E074C15BD5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8164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DA5A3-F758-4C8A-93C5-464D8FD47A6C}" type="datetimeFigureOut">
              <a:rPr lang="en-PH" smtClean="0"/>
              <a:t>07/09/2016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4911E-508B-4AFB-9161-0E074C15BD5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949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DA5A3-F758-4C8A-93C5-464D8FD47A6C}" type="datetimeFigureOut">
              <a:rPr lang="en-PH" smtClean="0"/>
              <a:t>07/09/2016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4911E-508B-4AFB-9161-0E074C15BD5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1214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DA5A3-F758-4C8A-93C5-464D8FD47A6C}" type="datetimeFigureOut">
              <a:rPr lang="en-PH" smtClean="0"/>
              <a:t>07/09/2016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4911E-508B-4AFB-9161-0E074C15BD5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92396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DA5A3-F758-4C8A-93C5-464D8FD47A6C}" type="datetimeFigureOut">
              <a:rPr lang="en-PH" smtClean="0"/>
              <a:t>07/09/2016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4911E-508B-4AFB-9161-0E074C15BD5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72508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DA5A3-F758-4C8A-93C5-464D8FD47A6C}" type="datetimeFigureOut">
              <a:rPr lang="en-PH" smtClean="0"/>
              <a:t>07/09/2016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4911E-508B-4AFB-9161-0E074C15BD5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8295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DA5A3-F758-4C8A-93C5-464D8FD47A6C}" type="datetimeFigureOut">
              <a:rPr lang="en-PH" smtClean="0"/>
              <a:t>07/09/2016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4911E-508B-4AFB-9161-0E074C15BD5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602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bir.gov.ph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bir.gov.ph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5472607"/>
          </a:xfrm>
        </p:spPr>
        <p:txBody>
          <a:bodyPr>
            <a:normAutofit/>
          </a:bodyPr>
          <a:lstStyle/>
          <a:p>
            <a:pPr algn="l"/>
            <a:r>
              <a:rPr lang="en-US" sz="3600" b="1" u="sng" dirty="0" smtClean="0">
                <a:solidFill>
                  <a:schemeClr val="accent1">
                    <a:lumMod val="75000"/>
                  </a:schemeClr>
                </a:solidFill>
              </a:rPr>
              <a:t>AVAILABLE ELECTRONIC PLATFORMS OF THE BIR IN FILING TAX </a:t>
            </a:r>
            <a:r>
              <a:rPr lang="en-US" sz="3600" b="1" u="sng" dirty="0" smtClean="0">
                <a:solidFill>
                  <a:schemeClr val="accent1">
                    <a:lumMod val="75000"/>
                  </a:schemeClr>
                </a:solidFill>
              </a:rPr>
              <a:t>RETURN</a:t>
            </a:r>
            <a:br>
              <a:rPr lang="en-US" sz="3600" b="1" u="sng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There are two (2) Electronic Platforms available</a:t>
            </a:r>
            <a:r>
              <a:rPr lang="en-US" sz="2800" b="1" dirty="0" smtClean="0">
                <a:solidFill>
                  <a:schemeClr val="tx1"/>
                </a:solidFill>
              </a:rPr>
              <a:t>: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	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a) </a:t>
            </a:r>
            <a:r>
              <a:rPr lang="en-US" sz="2800" b="1" u="sng" dirty="0" smtClean="0">
                <a:solidFill>
                  <a:schemeClr val="bg2">
                    <a:lumMod val="50000"/>
                  </a:schemeClr>
                </a:solidFill>
              </a:rPr>
              <a:t>Electronic Filing and Payment Systems </a:t>
            </a:r>
            <a:r>
              <a:rPr lang="en-US" sz="2800" b="1" u="sng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2800" b="1" u="sng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		</a:t>
            </a:r>
            <a:r>
              <a:rPr lang="en-US" sz="2800" b="1" u="sng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2800" b="1" u="sng" dirty="0" err="1" smtClean="0">
                <a:solidFill>
                  <a:schemeClr val="bg2">
                    <a:lumMod val="50000"/>
                  </a:schemeClr>
                </a:solidFill>
              </a:rPr>
              <a:t>eFPS</a:t>
            </a:r>
            <a:r>
              <a:rPr lang="en-US" sz="2800" b="1" u="sng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br>
              <a:rPr lang="en-US" sz="2800" b="1" u="sng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	b) </a:t>
            </a:r>
            <a:r>
              <a:rPr lang="en-US" sz="2800" b="1" u="sng" dirty="0" smtClean="0">
                <a:solidFill>
                  <a:schemeClr val="bg2">
                    <a:lumMod val="50000"/>
                  </a:schemeClr>
                </a:solidFill>
              </a:rPr>
              <a:t>Electronic Bureau of Internal Revenue </a:t>
            </a:r>
            <a:r>
              <a:rPr lang="en-US" sz="2800" b="1" u="sng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		</a:t>
            </a:r>
            <a:r>
              <a:rPr lang="en-US" sz="2800" b="1" u="sng" dirty="0" smtClean="0">
                <a:solidFill>
                  <a:schemeClr val="bg2">
                    <a:lumMod val="50000"/>
                  </a:schemeClr>
                </a:solidFill>
              </a:rPr>
              <a:t>Forms</a:t>
            </a:r>
            <a:r>
              <a:rPr lang="en-US" sz="2800" b="1" u="sng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2800" b="1" u="sng" dirty="0" smtClean="0">
                <a:solidFill>
                  <a:schemeClr val="bg2">
                    <a:lumMod val="50000"/>
                  </a:schemeClr>
                </a:solidFill>
              </a:rPr>
              <a:t>System </a:t>
            </a:r>
            <a:r>
              <a:rPr lang="en-US" sz="2800" b="1" u="sng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2800" b="1" u="sng" dirty="0" err="1" smtClean="0">
                <a:solidFill>
                  <a:schemeClr val="bg2">
                    <a:lumMod val="50000"/>
                  </a:schemeClr>
                </a:solidFill>
              </a:rPr>
              <a:t>eBIRForms</a:t>
            </a:r>
            <a:r>
              <a:rPr lang="en-US" sz="2800" b="1" u="sng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br>
              <a:rPr lang="en-US" sz="2800" b="1" u="sng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PH" sz="2800" dirty="0"/>
          </a:p>
        </p:txBody>
      </p:sp>
    </p:spTree>
    <p:extLst>
      <p:ext uri="{BB962C8B-B14F-4D97-AF65-F5344CB8AC3E}">
        <p14:creationId xmlns:p14="http://schemas.microsoft.com/office/powerpoint/2010/main" val="1401305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 fontScale="90000"/>
          </a:bodyPr>
          <a:lstStyle/>
          <a:p>
            <a:pPr algn="l"/>
            <a:r>
              <a:rPr lang="en-PH" b="1" dirty="0" smtClean="0"/>
              <a:t>STEPS ON HOW TO USE </a:t>
            </a:r>
            <a:r>
              <a:rPr lang="en-PH" b="1" dirty="0" err="1" smtClean="0"/>
              <a:t>eFPS</a:t>
            </a:r>
            <a:r>
              <a:rPr lang="en-PH" b="1" dirty="0" smtClean="0"/>
              <a:t> :</a:t>
            </a:r>
            <a:br>
              <a:rPr lang="en-PH" b="1" dirty="0" smtClean="0"/>
            </a:br>
            <a:r>
              <a:rPr lang="en-PH" dirty="0" smtClean="0"/>
              <a:t>1. Signify intention by submitting letter of intent;</a:t>
            </a:r>
            <a:br>
              <a:rPr lang="en-PH" dirty="0" smtClean="0"/>
            </a:br>
            <a:r>
              <a:rPr lang="en-PH" dirty="0"/>
              <a:t/>
            </a:r>
            <a:br>
              <a:rPr lang="en-PH" dirty="0"/>
            </a:br>
            <a:r>
              <a:rPr lang="en-PH" dirty="0" smtClean="0"/>
              <a:t>2. Enrol to the </a:t>
            </a:r>
            <a:r>
              <a:rPr lang="en-PH" dirty="0" err="1" smtClean="0"/>
              <a:t>eFPS</a:t>
            </a:r>
            <a:r>
              <a:rPr lang="en-PH" dirty="0" smtClean="0"/>
              <a:t> facility at the  BIR Website for your e-filing;</a:t>
            </a:r>
            <a:br>
              <a:rPr lang="en-PH" dirty="0" smtClean="0"/>
            </a:br>
            <a:r>
              <a:rPr lang="en-PH" dirty="0"/>
              <a:t/>
            </a:r>
            <a:br>
              <a:rPr lang="en-PH" dirty="0"/>
            </a:br>
            <a:r>
              <a:rPr lang="en-PH" dirty="0" smtClean="0"/>
              <a:t>3. Enrol to the bank for your e-payment</a:t>
            </a:r>
            <a:br>
              <a:rPr lang="en-PH" dirty="0" smtClean="0"/>
            </a:b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52377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pPr algn="l"/>
            <a:r>
              <a:rPr lang="en-PH" sz="2400" dirty="0" smtClean="0"/>
              <a:t>To enrol  for </a:t>
            </a:r>
            <a:r>
              <a:rPr lang="en-PH" sz="2400" dirty="0" err="1" smtClean="0"/>
              <a:t>eFPS</a:t>
            </a:r>
            <a:r>
              <a:rPr lang="en-PH" sz="2400" dirty="0" smtClean="0"/>
              <a:t>:</a:t>
            </a:r>
            <a:br>
              <a:rPr lang="en-PH" sz="2400" dirty="0" smtClean="0"/>
            </a:br>
            <a:r>
              <a:rPr lang="en-PH" sz="2400" dirty="0" smtClean="0"/>
              <a:t> Go to the BIR website:   </a:t>
            </a:r>
            <a:r>
              <a:rPr lang="en-PH" dirty="0" smtClean="0">
                <a:hlinkClick r:id="rId2"/>
              </a:rPr>
              <a:t>www.bir.gov.ph</a:t>
            </a:r>
            <a:r>
              <a:rPr lang="en-PH" dirty="0" smtClean="0"/>
              <a:t/>
            </a:r>
            <a:br>
              <a:rPr lang="en-PH" dirty="0" smtClean="0"/>
            </a:br>
            <a:r>
              <a:rPr lang="en-PH" dirty="0"/>
              <a:t/>
            </a:r>
            <a:br>
              <a:rPr lang="en-PH" dirty="0"/>
            </a:br>
            <a:r>
              <a:rPr lang="en-PH" dirty="0" smtClean="0"/>
              <a:t/>
            </a:r>
            <a:br>
              <a:rPr lang="en-PH" dirty="0" smtClean="0"/>
            </a:br>
            <a:r>
              <a:rPr lang="en-PH" dirty="0"/>
              <a:t/>
            </a:r>
            <a:br>
              <a:rPr lang="en-PH" dirty="0"/>
            </a:br>
            <a:r>
              <a:rPr lang="en-PH" dirty="0" smtClean="0"/>
              <a:t/>
            </a:r>
            <a:br>
              <a:rPr lang="en-PH" dirty="0" smtClean="0"/>
            </a:br>
            <a:r>
              <a:rPr lang="en-PH" dirty="0" smtClean="0"/>
              <a:t/>
            </a:r>
            <a:br>
              <a:rPr lang="en-PH" dirty="0" smtClean="0"/>
            </a:br>
            <a:r>
              <a:rPr lang="en-PH" dirty="0"/>
              <a:t/>
            </a:r>
            <a:br>
              <a:rPr lang="en-PH" dirty="0"/>
            </a:br>
            <a:endParaRPr lang="en-PH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899592" y="1628800"/>
            <a:ext cx="741682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7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/>
          <a:lstStyle/>
          <a:p>
            <a:r>
              <a:rPr lang="en-PH" dirty="0" smtClean="0"/>
              <a:t>At BIR Webpage, double Click </a:t>
            </a:r>
            <a:r>
              <a:rPr lang="en-PH" dirty="0" err="1" smtClean="0"/>
              <a:t>eFPS</a:t>
            </a:r>
            <a:r>
              <a:rPr lang="en-PH" dirty="0" smtClean="0"/>
              <a:t> to display </a:t>
            </a:r>
            <a:r>
              <a:rPr lang="en-PH" dirty="0" err="1" smtClean="0"/>
              <a:t>eFPS</a:t>
            </a:r>
            <a:r>
              <a:rPr lang="en-PH" dirty="0" smtClean="0"/>
              <a:t> Portal :</a:t>
            </a:r>
            <a:br>
              <a:rPr lang="en-PH" dirty="0" smtClean="0"/>
            </a:br>
            <a:r>
              <a:rPr lang="en-PH" dirty="0"/>
              <a:t/>
            </a:r>
            <a:br>
              <a:rPr lang="en-PH" dirty="0"/>
            </a:br>
            <a:r>
              <a:rPr lang="en-PH" dirty="0" smtClean="0"/>
              <a:t/>
            </a:r>
            <a:br>
              <a:rPr lang="en-PH" dirty="0" smtClean="0"/>
            </a:br>
            <a:r>
              <a:rPr lang="en-PH" dirty="0"/>
              <a:t/>
            </a:r>
            <a:br>
              <a:rPr lang="en-PH" dirty="0"/>
            </a:br>
            <a:r>
              <a:rPr lang="en-PH" dirty="0" smtClean="0"/>
              <a:t/>
            </a:r>
            <a:br>
              <a:rPr lang="en-PH" dirty="0" smtClean="0"/>
            </a:br>
            <a:r>
              <a:rPr lang="en-PH" dirty="0"/>
              <a:t/>
            </a:r>
            <a:br>
              <a:rPr lang="en-PH" dirty="0"/>
            </a:br>
            <a:endParaRPr lang="en-PH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1758314"/>
            <a:ext cx="7848872" cy="433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12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 fontScale="90000"/>
          </a:bodyPr>
          <a:lstStyle/>
          <a:p>
            <a:pPr algn="l"/>
            <a:r>
              <a:rPr lang="en-PH" dirty="0" smtClean="0"/>
              <a:t>At </a:t>
            </a:r>
            <a:r>
              <a:rPr lang="en-PH" dirty="0" err="1" smtClean="0"/>
              <a:t>eFPS</a:t>
            </a:r>
            <a:r>
              <a:rPr lang="en-PH" dirty="0" smtClean="0"/>
              <a:t> Portal;  Click “ Enrol to </a:t>
            </a:r>
            <a:r>
              <a:rPr lang="en-PH" dirty="0" err="1" smtClean="0"/>
              <a:t>eFPS</a:t>
            </a:r>
            <a:r>
              <a:rPr lang="en-PH" dirty="0" smtClean="0"/>
              <a:t> to accomplish enrolment form :</a:t>
            </a:r>
            <a:br>
              <a:rPr lang="en-PH" dirty="0" smtClean="0"/>
            </a:br>
            <a:r>
              <a:rPr lang="en-PH" dirty="0" smtClean="0"/>
              <a:t/>
            </a:r>
            <a:br>
              <a:rPr lang="en-PH" dirty="0" smtClean="0"/>
            </a:br>
            <a:r>
              <a:rPr lang="en-PH" dirty="0"/>
              <a:t/>
            </a:r>
            <a:br>
              <a:rPr lang="en-PH" dirty="0"/>
            </a:br>
            <a:r>
              <a:rPr lang="en-PH" dirty="0" smtClean="0"/>
              <a:t/>
            </a:r>
            <a:br>
              <a:rPr lang="en-PH" dirty="0" smtClean="0"/>
            </a:br>
            <a:r>
              <a:rPr lang="en-PH" dirty="0"/>
              <a:t/>
            </a:r>
            <a:br>
              <a:rPr lang="en-PH" dirty="0"/>
            </a:br>
            <a:r>
              <a:rPr lang="en-PH" dirty="0" smtClean="0"/>
              <a:t/>
            </a:r>
            <a:br>
              <a:rPr lang="en-PH" dirty="0" smtClean="0"/>
            </a:br>
            <a:endParaRPr lang="en-PH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1758314"/>
            <a:ext cx="7560840" cy="426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59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/>
          <a:lstStyle/>
          <a:p>
            <a:r>
              <a:rPr lang="en-PH" dirty="0" smtClean="0"/>
              <a:t>After accomplishing the form, submit it electronically.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748523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pPr algn="l"/>
            <a:r>
              <a:rPr lang="en-PH" dirty="0" smtClean="0"/>
              <a:t>To Download </a:t>
            </a:r>
            <a:r>
              <a:rPr lang="en-PH" dirty="0" err="1" smtClean="0"/>
              <a:t>eBIRForms</a:t>
            </a:r>
            <a:r>
              <a:rPr lang="en-PH" dirty="0" smtClean="0"/>
              <a:t> :  </a:t>
            </a:r>
            <a:br>
              <a:rPr lang="en-PH" dirty="0" smtClean="0"/>
            </a:br>
            <a:r>
              <a:rPr lang="en-PH" dirty="0" smtClean="0"/>
              <a:t>Go to BIR Website : </a:t>
            </a:r>
            <a:r>
              <a:rPr lang="en-PH" dirty="0" smtClean="0">
                <a:hlinkClick r:id="rId2"/>
              </a:rPr>
              <a:t>www.bir.gov.ph</a:t>
            </a:r>
            <a:r>
              <a:rPr lang="en-PH" dirty="0" smtClean="0"/>
              <a:t/>
            </a:r>
            <a:br>
              <a:rPr lang="en-PH" dirty="0" smtClean="0"/>
            </a:br>
            <a:r>
              <a:rPr lang="en-PH" dirty="0"/>
              <a:t/>
            </a:r>
            <a:br>
              <a:rPr lang="en-PH" dirty="0"/>
            </a:br>
            <a:r>
              <a:rPr lang="en-PH" dirty="0" smtClean="0"/>
              <a:t/>
            </a:r>
            <a:br>
              <a:rPr lang="en-PH" dirty="0" smtClean="0"/>
            </a:br>
            <a:r>
              <a:rPr lang="en-PH" dirty="0"/>
              <a:t/>
            </a:r>
            <a:br>
              <a:rPr lang="en-PH" dirty="0"/>
            </a:br>
            <a:r>
              <a:rPr lang="en-PH" dirty="0" smtClean="0"/>
              <a:t/>
            </a:r>
            <a:br>
              <a:rPr lang="en-PH" dirty="0" smtClean="0"/>
            </a:br>
            <a:r>
              <a:rPr lang="en-PH" dirty="0"/>
              <a:t/>
            </a:r>
            <a:br>
              <a:rPr lang="en-PH" dirty="0"/>
            </a:br>
            <a:endParaRPr lang="en-PH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899592" y="2420888"/>
            <a:ext cx="741682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68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en-PH" dirty="0" smtClean="0"/>
              <a:t>Double click –</a:t>
            </a:r>
            <a:br>
              <a:rPr lang="en-PH" dirty="0" smtClean="0"/>
            </a:br>
            <a:r>
              <a:rPr lang="en-PH" dirty="0" err="1" smtClean="0"/>
              <a:t>eBIRFORM</a:t>
            </a:r>
            <a:r>
              <a:rPr lang="en-PH" dirty="0" smtClean="0"/>
              <a:t> Offline Package</a:t>
            </a:r>
            <a:br>
              <a:rPr lang="en-PH" dirty="0" smtClean="0"/>
            </a:br>
            <a:r>
              <a:rPr lang="en-PH" dirty="0"/>
              <a:t/>
            </a:r>
            <a:br>
              <a:rPr lang="en-PH" dirty="0"/>
            </a:br>
            <a:r>
              <a:rPr lang="en-PH" dirty="0" smtClean="0"/>
              <a:t>After downloading, install the </a:t>
            </a:r>
            <a:r>
              <a:rPr lang="en-PH" smtClean="0"/>
              <a:t>program to your PC….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562919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65</Words>
  <Application>Microsoft Office PowerPoint</Application>
  <PresentationFormat>On-screen Show (4:3)</PresentationFormat>
  <Paragraphs>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AVAILABLE ELECTRONIC PLATFORMS OF THE BIR IN FILING TAX RETURN  There are two (2) Electronic Platforms available:   a) Electronic Filing and Payment Systems    (eFPS)  b) Electronic Bureau of Internal Revenue    Forms  System (eBIRForms)  </vt:lpstr>
      <vt:lpstr>STEPS ON HOW TO USE eFPS : 1. Signify intention by submitting letter of intent;  2. Enrol to the eFPS facility at the  BIR Website for your e-filing;  3. Enrol to the bank for your e-payment </vt:lpstr>
      <vt:lpstr>To enrol  for eFPS:  Go to the BIR website:   www.bir.gov.ph       </vt:lpstr>
      <vt:lpstr>At BIR Webpage, double Click eFPS to display eFPS Portal :      </vt:lpstr>
      <vt:lpstr>At eFPS Portal;  Click “ Enrol to eFPS to accomplish enrolment form :      </vt:lpstr>
      <vt:lpstr>After accomplishing the form, submit it electronically.</vt:lpstr>
      <vt:lpstr>To Download eBIRForms :   Go to BIR Website : www.bir.gov.ph      </vt:lpstr>
      <vt:lpstr>Double click – eBIRFORM Offline Package  After downloading, install the program to your PC….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AVAILABLE ELECTRONIC PLATFORMS OF THE BIR IN FILING TAX RETURN There are two (2) Electronic Platforms available:  a) Electronic Filing and Payment Systems (eFPS)  b) Electronic Bureau of Internal Revenue Forms   System (eBIRForms)</dc:title>
  <dc:creator>BIR</dc:creator>
  <cp:lastModifiedBy>BIR</cp:lastModifiedBy>
  <cp:revision>11</cp:revision>
  <dcterms:created xsi:type="dcterms:W3CDTF">2016-09-07T07:00:17Z</dcterms:created>
  <dcterms:modified xsi:type="dcterms:W3CDTF">2016-09-07T12:40:47Z</dcterms:modified>
</cp:coreProperties>
</file>