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4"/>
  </p:notesMasterIdLst>
  <p:handoutMasterIdLst>
    <p:handoutMasterId r:id="rId45"/>
  </p:handoutMasterIdLst>
  <p:sldIdLst>
    <p:sldId id="298" r:id="rId6"/>
    <p:sldId id="286" r:id="rId7"/>
    <p:sldId id="309" r:id="rId8"/>
    <p:sldId id="314" r:id="rId9"/>
    <p:sldId id="315" r:id="rId10"/>
    <p:sldId id="313" r:id="rId11"/>
    <p:sldId id="316" r:id="rId12"/>
    <p:sldId id="317" r:id="rId13"/>
    <p:sldId id="318" r:id="rId14"/>
    <p:sldId id="320" r:id="rId15"/>
    <p:sldId id="319" r:id="rId16"/>
    <p:sldId id="322" r:id="rId17"/>
    <p:sldId id="321" r:id="rId18"/>
    <p:sldId id="324" r:id="rId19"/>
    <p:sldId id="323" r:id="rId20"/>
    <p:sldId id="326" r:id="rId21"/>
    <p:sldId id="325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6" r:id="rId31"/>
    <p:sldId id="335" r:id="rId32"/>
    <p:sldId id="339" r:id="rId33"/>
    <p:sldId id="338" r:id="rId34"/>
    <p:sldId id="337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12" r:id="rId4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CC00"/>
    <a:srgbClr val="CC9700"/>
    <a:srgbClr val="2B6F1B"/>
    <a:srgbClr val="006092"/>
    <a:srgbClr val="CC9900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660"/>
  </p:normalViewPr>
  <p:slideViewPr>
    <p:cSldViewPr>
      <p:cViewPr varScale="1">
        <p:scale>
          <a:sx n="110" d="100"/>
          <a:sy n="110" d="100"/>
        </p:scale>
        <p:origin x="14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C6AB381F-D1C5-4021-A8DB-C5E108E7F80C}" type="datetimeFigureOut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FB73A4-3971-40F5-B38A-37AA5C0CE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33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91976BEB-7C03-462E-8620-FB610A85A82B}" type="datetimeFigureOut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73" tIns="41537" rIns="83073" bIns="415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83073" tIns="41537" rIns="83073" bIns="415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9AC770-CEF2-492E-BDA0-341F3242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018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522E-5773-465F-9902-5CE04D17F944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B782-4AC2-4861-839C-927FA48C0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933C-EA26-4729-8E00-8E723BF194B9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47D1-9446-46E8-9FE7-8ACDAEB25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1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7FED-12BD-4664-9EB0-7A7FB3D27738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D78A-9D49-4D89-B6FD-BAE4E8D7F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25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EC0B-32C6-4AA4-B954-F5DBEA18D330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9317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C777-6E3B-462D-8AD0-386C17D2ACC9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4343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F937-3E1F-4DE8-A817-AB0ADA299A1E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5003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B7EB-34E8-4211-9F9F-6EEEDA151135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9461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A1CA-D458-47B3-8773-7113D728441C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4276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1E8A-DF15-41EC-954C-AE7D2F83F5FA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3899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1192-FEB6-4A2A-AB0E-48A116A52FA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51559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6EFB-F147-4FF1-8980-B7AED5819551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2549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324600"/>
            <a:ext cx="5476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685800" y="6257925"/>
            <a:ext cx="399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Buti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na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lang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 may SSS!</a:t>
            </a:r>
          </a:p>
          <a:p>
            <a:pPr algn="ctr" eaLnBrk="1" hangingPunct="1"/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Aming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kontribusyon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, </a:t>
            </a:r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ipong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nagbibigay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1400" b="1" i="1" dirty="0" err="1">
                <a:solidFill>
                  <a:srgbClr val="006092"/>
                </a:solidFill>
                <a:latin typeface="Calibri" panose="020F0502020204030204" pitchFamily="34" charset="0"/>
              </a:rPr>
              <a:t>proteksyon</a:t>
            </a:r>
            <a:r>
              <a:rPr lang="en-PH" altLang="en-US" sz="1400" b="1" i="1" dirty="0">
                <a:solidFill>
                  <a:srgbClr val="006092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963F5-395D-4BE6-A348-B002AD61A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2740" y="6235699"/>
            <a:ext cx="8875060" cy="45719"/>
            <a:chOff x="192740" y="6235699"/>
            <a:chExt cx="8875060" cy="4571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0" y="6235699"/>
              <a:ext cx="8875060" cy="457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4" t="4" r="35202" b="-4"/>
            <a:stretch/>
          </p:blipFill>
          <p:spPr>
            <a:xfrm>
              <a:off x="3276600" y="6236653"/>
              <a:ext cx="2743200" cy="36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586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E50B-8E4F-4F8C-A43C-C41FA0EE8E9A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1754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8E87-7D38-4C8D-8BB2-1EF63D29DD26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2289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F2A7-43EB-4451-B03E-52891C87171A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1018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51B0-BB0A-4C34-963F-383950BDB954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C6A9E-63F9-4601-8A4B-311263095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1DD8-38CB-4A74-B336-5BC1A967406C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9963-E38E-4D81-B44F-C7C99D313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9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80AA-9DA6-466E-BB32-86F5683A2D35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407F-AC2A-40F4-BC2A-0A1AA047B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2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D4EB-77D7-4FD1-8B1F-47524EBDB1C6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1DC5-133F-46BF-9EBB-792FB515A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5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9864-CDAF-4C5B-969A-EE3203B99191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370C-DF75-4486-9454-674BEA2FA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3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6DB5-F50E-4CCC-A4C6-5ABFBE489088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0B2D-C689-4318-AA39-81E17EE45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4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F436-2A93-4A0E-9FAF-5EC9B56939D9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97A9-3C76-4DC4-BAB3-005D9CD27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DD20C7-22AB-4434-A3F9-63146CBEE7A8}" type="datetime1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1C7888-AC39-49D9-A6F8-9A20A635F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66" r:id="rId2"/>
    <p:sldLayoutId id="2147483767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PH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P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6/17/2016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642E32-9B40-45AA-BAD8-BDBB70D1050C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ss.gov.p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86800" cy="14700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SOCIAL SECURITY SYSTEM</a:t>
            </a:r>
            <a:br>
              <a:rPr lang="en-US" altLang="en-US" b="1" dirty="0" smtClean="0">
                <a:solidFill>
                  <a:srgbClr val="002060"/>
                </a:solidFill>
              </a:rPr>
            </a:br>
            <a:r>
              <a:rPr lang="en-US" altLang="en-US" b="1" dirty="0" smtClean="0">
                <a:solidFill>
                  <a:srgbClr val="002060"/>
                </a:solidFill>
              </a:rPr>
              <a:t>ELECTRONIC, SELF SERVICE &amp; WEB </a:t>
            </a:r>
            <a:r>
              <a:rPr lang="en-US" altLang="en-US" b="1" dirty="0" smtClean="0">
                <a:solidFill>
                  <a:srgbClr val="002060"/>
                </a:solidFill>
              </a:rPr>
              <a:t>FACILITIES</a:t>
            </a:r>
            <a:r>
              <a:rPr lang="en-US" altLang="en-US" b="1" dirty="0">
                <a:solidFill>
                  <a:srgbClr val="002060"/>
                </a:solidFill>
              </a:rPr>
              <a:t/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 smtClean="0">
                <a:solidFill>
                  <a:srgbClr val="002060"/>
                </a:solidFill>
              </a:rPr>
              <a:t>HIGHLIGHTS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6324600" y="5257800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2060"/>
                </a:solidFill>
              </a:rPr>
              <a:t>Presented 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2060"/>
                </a:solidFill>
              </a:rPr>
              <a:t>SIMON JUDE Q. OBUT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2060"/>
                </a:solidFill>
              </a:rPr>
              <a:t>OIC-Asst. Branch </a:t>
            </a:r>
            <a:r>
              <a:rPr lang="en-US" altLang="en-US" sz="1600" dirty="0" smtClean="0">
                <a:solidFill>
                  <a:srgbClr val="002060"/>
                </a:solidFill>
              </a:rPr>
              <a:t>Head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2060"/>
                </a:solidFill>
              </a:rPr>
              <a:t>Cagayan de Oro Branch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2060"/>
                </a:solidFill>
              </a:rPr>
              <a:t>June 23, 2016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87194" y="5980906"/>
            <a:ext cx="1371600" cy="1588"/>
          </a:xfrm>
          <a:prstGeom prst="line">
            <a:avLst/>
          </a:prstGeom>
          <a:ln w="57150" cap="rnd">
            <a:solidFill>
              <a:srgbClr val="CC9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5762625" cy="57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95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MEMBER SERVICES</a:t>
            </a:r>
            <a:endParaRPr lang="en-P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4184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PH" sz="2400" dirty="0" smtClean="0"/>
              <a:t>Inquiry of member’s profile, contribution, loan </a:t>
            </a:r>
          </a:p>
          <a:p>
            <a:r>
              <a:rPr lang="en-PH" sz="2400" dirty="0"/>
              <a:t> </a:t>
            </a:r>
            <a:r>
              <a:rPr lang="en-PH" sz="2400" dirty="0" smtClean="0"/>
              <a:t>   records and repayments.</a:t>
            </a:r>
          </a:p>
          <a:p>
            <a:endParaRPr lang="en-PH" sz="2400" dirty="0" smtClean="0"/>
          </a:p>
          <a:p>
            <a:r>
              <a:rPr lang="en-PH" sz="2400" dirty="0" smtClean="0"/>
              <a:t>2. Application for Salary Loan (for self-employed/</a:t>
            </a:r>
          </a:p>
          <a:p>
            <a:r>
              <a:rPr lang="en-PH" sz="2400" dirty="0"/>
              <a:t> </a:t>
            </a:r>
            <a:r>
              <a:rPr lang="en-PH" sz="2400" dirty="0" smtClean="0"/>
              <a:t>   voluntary members)</a:t>
            </a:r>
          </a:p>
          <a:p>
            <a:endParaRPr lang="en-PH" sz="2400" dirty="0" smtClean="0"/>
          </a:p>
          <a:p>
            <a:r>
              <a:rPr lang="en-PH" sz="2400" dirty="0" smtClean="0"/>
              <a:t>3. Application for Salary Loan (for members with </a:t>
            </a:r>
          </a:p>
          <a:p>
            <a:r>
              <a:rPr lang="en-PH" sz="2400" dirty="0"/>
              <a:t> </a:t>
            </a:r>
            <a:r>
              <a:rPr lang="en-PH" sz="2400" dirty="0" smtClean="0"/>
              <a:t>   web-registered employers)</a:t>
            </a:r>
          </a:p>
          <a:p>
            <a:endParaRPr lang="en-PH" sz="2400" dirty="0" smtClean="0"/>
          </a:p>
          <a:p>
            <a:r>
              <a:rPr lang="en-PH" sz="2400" dirty="0" smtClean="0"/>
              <a:t>4. Application for Technical Retirement (for members </a:t>
            </a:r>
          </a:p>
          <a:p>
            <a:r>
              <a:rPr lang="en-PH" sz="2400" dirty="0"/>
              <a:t> </a:t>
            </a:r>
            <a:r>
              <a:rPr lang="en-PH" sz="2400" dirty="0" smtClean="0"/>
              <a:t>   with no minor children at age 65)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837045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EMPLOYER SERVICES</a:t>
            </a:r>
            <a:endParaRPr lang="en-PH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477000" cy="44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7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EMPLOYER SERVICES</a:t>
            </a:r>
            <a:endParaRPr lang="en-P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PH" dirty="0" smtClean="0"/>
              <a:t>Confirmation of employee’s salary loan application.</a:t>
            </a:r>
          </a:p>
          <a:p>
            <a:endParaRPr lang="en-PH" dirty="0"/>
          </a:p>
          <a:p>
            <a:pPr marL="342900" indent="-342900">
              <a:buAutoNum type="arabicPeriod" startAt="2"/>
            </a:pPr>
            <a:r>
              <a:rPr lang="en-PH" dirty="0" smtClean="0"/>
              <a:t>Submit employment record (SS Form R-1a)</a:t>
            </a:r>
          </a:p>
          <a:p>
            <a:pPr marL="342900" indent="-342900">
              <a:buAutoNum type="arabicPeriod" startAt="2"/>
            </a:pPr>
            <a:endParaRPr lang="en-PH" dirty="0"/>
          </a:p>
          <a:p>
            <a:pPr marL="342900" indent="-342900">
              <a:buAutoNum type="arabicPeriod" startAt="2"/>
            </a:pPr>
            <a:r>
              <a:rPr lang="en-PH" dirty="0" smtClean="0"/>
              <a:t>Submit employee’s Sickness/Maternity Notification</a:t>
            </a:r>
          </a:p>
          <a:p>
            <a:pPr marL="342900" indent="-342900">
              <a:buAutoNum type="arabicPeriod" startAt="2"/>
            </a:pPr>
            <a:endParaRPr lang="en-PH" dirty="0" smtClean="0"/>
          </a:p>
          <a:p>
            <a:pPr marL="342900" indent="-342900">
              <a:buAutoNum type="arabicPeriod" startAt="2"/>
            </a:pPr>
            <a:r>
              <a:rPr lang="en-PH" dirty="0" smtClean="0"/>
              <a:t>Submit Contribution Collection List (R3)</a:t>
            </a:r>
          </a:p>
          <a:p>
            <a:pPr marL="342900" indent="-342900">
              <a:buAutoNum type="arabicPeriod" startAt="2"/>
            </a:pPr>
            <a:endParaRPr lang="en-PH" dirty="0"/>
          </a:p>
          <a:p>
            <a:pPr marL="342900" indent="-342900">
              <a:buAutoNum type="arabicPeriod" startAt="2"/>
            </a:pPr>
            <a:r>
              <a:rPr lang="en-PH" dirty="0" smtClean="0"/>
              <a:t>Submit Loan Repayments Collection List (ML2)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9690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0" y="38100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2060"/>
                </a:solidFill>
              </a:rPr>
              <a:t>03 </a:t>
            </a:r>
            <a:endParaRPr lang="en-US" altLang="en-US" sz="8000" dirty="0">
              <a:solidFill>
                <a:srgbClr val="00206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6400" y="3810000"/>
            <a:ext cx="7467600" cy="1371600"/>
          </a:xfrm>
          <a:solidFill>
            <a:schemeClr val="bg1">
              <a:alpha val="76000"/>
            </a:schemeClr>
          </a:solidFill>
        </p:spPr>
        <p:txBody>
          <a:bodyPr rtlCol="0" anchor="ctr" anchorCtr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200" cap="none" dirty="0" smtClean="0">
                <a:solidFill>
                  <a:srgbClr val="002060"/>
                </a:solidFill>
              </a:rPr>
              <a:t>SELF-SERVICE </a:t>
            </a:r>
            <a:r>
              <a:rPr lang="en-PH" sz="3200" cap="none" dirty="0" smtClean="0">
                <a:solidFill>
                  <a:srgbClr val="002060"/>
                </a:solidFill>
              </a:rPr>
              <a:t>INFORMATION TERMINALS (SSIT)</a:t>
            </a:r>
            <a:endParaRPr lang="en-PH" sz="28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0"/>
            <a:ext cx="3706576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47171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71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332058" cy="4902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1" y="5364481"/>
            <a:ext cx="682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This facility can use both the old SSS ID and the new UMID card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81471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218678" cy="53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9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696200" cy="52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3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0" y="38100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2060"/>
                </a:solidFill>
              </a:rPr>
              <a:t>01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6400" y="3810000"/>
            <a:ext cx="7467600" cy="1371600"/>
          </a:xfrm>
          <a:solidFill>
            <a:schemeClr val="bg1">
              <a:alpha val="76000"/>
            </a:schemeClr>
          </a:solidFill>
        </p:spPr>
        <p:txBody>
          <a:bodyPr rtlCol="0" anchor="ctr" anchorCtr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200" cap="none" dirty="0" smtClean="0">
                <a:solidFill>
                  <a:srgbClr val="002060"/>
                </a:solidFill>
              </a:rPr>
              <a:t>DIAL SSS or INTERACTIVE VOICE RESPONSE SYSTEM (IVRS)</a:t>
            </a:r>
            <a:endParaRPr lang="en-PH" sz="2800" cap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924800" cy="56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4194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1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649366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652520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807322" cy="58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1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785764" cy="56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69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0" y="38100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2060"/>
                </a:solidFill>
              </a:rPr>
              <a:t>04 </a:t>
            </a:r>
            <a:endParaRPr lang="en-US" altLang="en-US" sz="8000" dirty="0">
              <a:solidFill>
                <a:srgbClr val="00206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6400" y="3810000"/>
            <a:ext cx="7467600" cy="1371600"/>
          </a:xfrm>
          <a:solidFill>
            <a:schemeClr val="bg1">
              <a:alpha val="76000"/>
            </a:schemeClr>
          </a:solidFill>
        </p:spPr>
        <p:txBody>
          <a:bodyPr rtlCol="0" anchor="ctr" anchorCtr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200" cap="none" dirty="0" smtClean="0">
                <a:solidFill>
                  <a:srgbClr val="002060"/>
                </a:solidFill>
              </a:rPr>
              <a:t>ENHANCED TEXT-SSS</a:t>
            </a:r>
            <a:endParaRPr lang="en-PH" sz="28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47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694796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37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03576" cy="56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1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534400" cy="60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6628125" cy="47703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2912"/>
            <a:ext cx="8698283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3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6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7947526" cy="54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0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153400" cy="56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058231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02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2208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0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301713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51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0" y="762000"/>
            <a:ext cx="877752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07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6"/>
          <p:cNvSpPr>
            <a:spLocks noGrp="1"/>
          </p:cNvSpPr>
          <p:nvPr>
            <p:ph type="ctrTitle"/>
          </p:nvPr>
        </p:nvSpPr>
        <p:spPr>
          <a:xfrm>
            <a:off x="762000" y="5486400"/>
            <a:ext cx="7772400" cy="762000"/>
          </a:xfrm>
        </p:spPr>
        <p:txBody>
          <a:bodyPr/>
          <a:lstStyle/>
          <a:p>
            <a:r>
              <a:rPr lang="en-US" altLang="en-US" sz="3200" b="1" i="1" smtClean="0">
                <a:solidFill>
                  <a:srgbClr val="002060"/>
                </a:solidFill>
              </a:rPr>
              <a:t>End of presentation. Thank you.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DF880-6F6D-4373-9A18-C4ED1F333F6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7947601" cy="53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7795126" cy="4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0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0" y="38100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2060"/>
                </a:solidFill>
              </a:rPr>
              <a:t>02 </a:t>
            </a:r>
            <a:endParaRPr lang="en-US" altLang="en-US" sz="8000" dirty="0">
              <a:solidFill>
                <a:srgbClr val="00206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6400" y="3810000"/>
            <a:ext cx="7467600" cy="1371600"/>
          </a:xfrm>
          <a:solidFill>
            <a:schemeClr val="bg1">
              <a:alpha val="76000"/>
            </a:schemeClr>
          </a:solidFill>
        </p:spPr>
        <p:txBody>
          <a:bodyPr rtlCol="0" anchor="ctr" anchorCtr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200" cap="none" dirty="0" smtClean="0">
                <a:solidFill>
                  <a:srgbClr val="002060"/>
                </a:solidFill>
              </a:rPr>
              <a:t>SSS WEBSITE</a:t>
            </a:r>
            <a:endParaRPr lang="en-PH" sz="28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3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4760158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4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1" y="463549"/>
            <a:ext cx="8672850" cy="48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7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30C6-9377-476D-A20B-A23B4D54B9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NEW SS NUMBER ISSUANCE</a:t>
            </a:r>
            <a:endParaRPr lang="en-P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7281" y="1706881"/>
            <a:ext cx="644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At the dialogue box type: </a:t>
            </a:r>
            <a:r>
              <a:rPr lang="en-PH" dirty="0" smtClean="0">
                <a:solidFill>
                  <a:srgbClr val="0066FF"/>
                </a:solidFill>
                <a:hlinkClick r:id="rId2"/>
              </a:rPr>
              <a:t>www.sss.gov.ph</a:t>
            </a:r>
            <a:endParaRPr lang="en-PH" dirty="0" smtClean="0">
              <a:solidFill>
                <a:srgbClr val="0066FF"/>
              </a:solidFill>
            </a:endParaRPr>
          </a:p>
          <a:p>
            <a:endParaRPr lang="en-PH" dirty="0">
              <a:solidFill>
                <a:srgbClr val="0066FF"/>
              </a:solidFill>
            </a:endParaRPr>
          </a:p>
          <a:p>
            <a:r>
              <a:rPr lang="en-PH" dirty="0" smtClean="0">
                <a:solidFill>
                  <a:srgbClr val="0066FF"/>
                </a:solidFill>
              </a:rPr>
              <a:t>At the lower portion of the screen look for this icon and click on the picture.</a:t>
            </a:r>
            <a:endParaRPr lang="en-P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202" y="3352800"/>
            <a:ext cx="3114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3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6765EE796E294493D9A6128A3DF9B8" ma:contentTypeVersion="" ma:contentTypeDescription="Create a new document." ma:contentTypeScope="" ma:versionID="74d826fdc4a87ab18572a0901f206a27">
  <xsd:schema xmlns:xsd="http://www.w3.org/2001/XMLSchema" xmlns:xs="http://www.w3.org/2001/XMLSchema" xmlns:p="http://schemas.microsoft.com/office/2006/metadata/properties" xmlns:ns2="ddd5b921-0750-40af-974c-d194be01abf0" targetNamespace="http://schemas.microsoft.com/office/2006/metadata/properties" ma:root="true" ma:fieldsID="4a92205a80643cb64d96c9b241f5c954" ns2:_="">
    <xsd:import namespace="ddd5b921-0750-40af-974c-d194be01ab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5b921-0750-40af-974c-d194be01ab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d5b921-0750-40af-974c-d194be01abf0">
      <UserInfo>
        <DisplayName>Namnama Abella</DisplayName>
        <AccountId>2386</AccountId>
        <AccountType/>
      </UserInfo>
      <UserInfo>
        <DisplayName>Yolanda Ladonga</DisplayName>
        <AccountId>3110</AccountId>
        <AccountType/>
      </UserInfo>
      <UserInfo>
        <DisplayName>Rhovelyn Gamao</DisplayName>
        <AccountId>91</AccountId>
        <AccountType/>
      </UserInfo>
      <UserInfo>
        <DisplayName>SSS Panabo</DisplayName>
        <AccountId>5797</AccountId>
        <AccountType/>
      </UserInfo>
      <UserInfo>
        <DisplayName>Joselito Ongkiko</DisplayName>
        <AccountId>4592</AccountId>
        <AccountType/>
      </UserInfo>
      <UserInfo>
        <DisplayName>Jocelyn Casia</DisplayName>
        <AccountId>1662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B6B827-62A9-4E39-879D-36A62AC06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5b921-0750-40af-974c-d194be01a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786C2-AF5E-43F2-8B66-A475779CC4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46537-2879-4CF4-93B4-554E4164234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ddd5b921-0750-40af-974c-d194be01abf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228</Words>
  <Application>Microsoft Office PowerPoint</Application>
  <PresentationFormat>On-screen Show (4:3)</PresentationFormat>
  <Paragraphs>77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Custom Design</vt:lpstr>
      <vt:lpstr>SOCIAL SECURITY SYSTEM ELECTRONIC, SELF SERVICE &amp; WEB FACILITIES HIGHLIGHTS</vt:lpstr>
      <vt:lpstr>DIAL SSS or INTERACTIVE VOICE RESPONSE SYSTEM (IVRS)</vt:lpstr>
      <vt:lpstr>PowerPoint Presentation</vt:lpstr>
      <vt:lpstr>PowerPoint Presentation</vt:lpstr>
      <vt:lpstr>PowerPoint Presentation</vt:lpstr>
      <vt:lpstr>SSS WEBSITE</vt:lpstr>
      <vt:lpstr>PowerPoint Presentation</vt:lpstr>
      <vt:lpstr>PowerPoint Presentation</vt:lpstr>
      <vt:lpstr>NEW SS NUMBER ISSUANCE</vt:lpstr>
      <vt:lpstr>PowerPoint Presentation</vt:lpstr>
      <vt:lpstr>MEMBER SERVICES</vt:lpstr>
      <vt:lpstr>EMPLOYER SERVICES</vt:lpstr>
      <vt:lpstr>EMPLOYER SERVICES</vt:lpstr>
      <vt:lpstr>SELF-SERVICE INFORMATION TERMINALS (SSIT)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ENHANCED TEXT-SSS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presentation. 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Ireneo Ma. Taala II</dc:creator>
  <cp:lastModifiedBy>SSSUser</cp:lastModifiedBy>
  <cp:revision>654</cp:revision>
  <cp:lastPrinted>2014-10-27T00:44:18Z</cp:lastPrinted>
  <dcterms:created xsi:type="dcterms:W3CDTF">2014-02-26T08:49:06Z</dcterms:created>
  <dcterms:modified xsi:type="dcterms:W3CDTF">2016-06-17T03:23:32Z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0x010100346765EE796E294493D9A6128A3DF9B8</vt:lpwstr>
  </property>
</Properties>
</file>