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9" r:id="rId2"/>
    <p:sldId id="262" r:id="rId3"/>
    <p:sldId id="256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27" r:id="rId49"/>
    <p:sldId id="328" r:id="rId50"/>
    <p:sldId id="331" r:id="rId51"/>
    <p:sldId id="333" r:id="rId52"/>
    <p:sldId id="349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50" r:id="rId68"/>
    <p:sldId id="351" r:id="rId69"/>
    <p:sldId id="352" r:id="rId70"/>
    <p:sldId id="353" r:id="rId71"/>
    <p:sldId id="355" r:id="rId72"/>
    <p:sldId id="354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r>
            <a:rPr lang="en-PH" sz="1600" dirty="0" smtClean="0">
              <a:solidFill>
                <a:schemeClr val="tx2"/>
              </a:solidFill>
            </a:rPr>
            <a:t>Employer logs-in to My.SSS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Access Collection List submission module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Update or upload collection list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SSS validates list and informs member of  result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7F43C3D4-EB32-4805-B3C2-A75C61850017}" type="presOf" srcId="{12FFA684-CC07-4BC9-A8D6-BFA44EC009C4}" destId="{CC85EAB7-D8B5-4F9C-822E-9B1FBF2A4F40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F66CEEDD-6BA5-4CB6-BAEB-B36941FB5D55}" type="presOf" srcId="{7265F071-6DA5-411C-9CB4-3A9A3C2BDC3F}" destId="{C95D80C4-5525-4C92-A674-29032D20EDA5}" srcOrd="0" destOrd="0" presId="urn:microsoft.com/office/officeart/2005/8/layout/hProcess9"/>
    <dgm:cxn modelId="{C69BDC98-28A0-4595-96E4-DD79CC479575}" type="presOf" srcId="{A0B32E80-5F3B-4ED9-8142-949DC8785765}" destId="{17FA1461-0020-48D2-A7CF-B84918C07694}" srcOrd="0" destOrd="0" presId="urn:microsoft.com/office/officeart/2005/8/layout/hProcess9"/>
    <dgm:cxn modelId="{1C49DAE5-E4E8-40AC-BD55-A4C9962FAC2E}" type="presOf" srcId="{1D0881F3-373F-45CF-B270-79CA756C79BA}" destId="{7640A39C-8375-4724-B6E6-6E2B4570F842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9412A929-A45C-4340-A7A8-071A0F1F8CFC}" type="presOf" srcId="{1C483108-CBF7-493C-B2C3-F1AD238C54CB}" destId="{6A8AC867-A560-4807-B466-459F1FED5514}" srcOrd="0" destOrd="0" presId="urn:microsoft.com/office/officeart/2005/8/layout/hProcess9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C2E09D1F-7D2F-4C93-BADA-D431394141B5}" type="presParOf" srcId="{CC85EAB7-D8B5-4F9C-822E-9B1FBF2A4F40}" destId="{5C5AB782-E64C-40C7-8C64-CFCDCA236A7E}" srcOrd="0" destOrd="0" presId="urn:microsoft.com/office/officeart/2005/8/layout/hProcess9"/>
    <dgm:cxn modelId="{502741B1-E5B5-4B62-B7EA-575F6E7C21A1}" type="presParOf" srcId="{CC85EAB7-D8B5-4F9C-822E-9B1FBF2A4F40}" destId="{EEC0D95D-6535-404B-A3A3-15A8DBC4AECD}" srcOrd="1" destOrd="0" presId="urn:microsoft.com/office/officeart/2005/8/layout/hProcess9"/>
    <dgm:cxn modelId="{4060A22A-DF5D-4BEF-90F4-1A54319ED819}" type="presParOf" srcId="{EEC0D95D-6535-404B-A3A3-15A8DBC4AECD}" destId="{17FA1461-0020-48D2-A7CF-B84918C07694}" srcOrd="0" destOrd="0" presId="urn:microsoft.com/office/officeart/2005/8/layout/hProcess9"/>
    <dgm:cxn modelId="{BF0DF3CF-B472-43D6-B6C7-8F29BDA55C6A}" type="presParOf" srcId="{EEC0D95D-6535-404B-A3A3-15A8DBC4AECD}" destId="{9BCFECEC-8EA1-4986-B7D4-CDF0EA6255D7}" srcOrd="1" destOrd="0" presId="urn:microsoft.com/office/officeart/2005/8/layout/hProcess9"/>
    <dgm:cxn modelId="{69189F9E-17BB-4C9A-B03E-BD88BD363A25}" type="presParOf" srcId="{EEC0D95D-6535-404B-A3A3-15A8DBC4AECD}" destId="{7640A39C-8375-4724-B6E6-6E2B4570F842}" srcOrd="2" destOrd="0" presId="urn:microsoft.com/office/officeart/2005/8/layout/hProcess9"/>
    <dgm:cxn modelId="{49D93843-51E6-4C39-9830-D15BCECFB7C5}" type="presParOf" srcId="{EEC0D95D-6535-404B-A3A3-15A8DBC4AECD}" destId="{2866E2E9-A2A4-4FB7-8F0C-99E52523C5E7}" srcOrd="3" destOrd="0" presId="urn:microsoft.com/office/officeart/2005/8/layout/hProcess9"/>
    <dgm:cxn modelId="{59F8E8E7-2440-4C46-9295-27CB810CE1E1}" type="presParOf" srcId="{EEC0D95D-6535-404B-A3A3-15A8DBC4AECD}" destId="{C95D80C4-5525-4C92-A674-29032D20EDA5}" srcOrd="4" destOrd="0" presId="urn:microsoft.com/office/officeart/2005/8/layout/hProcess9"/>
    <dgm:cxn modelId="{BA2A8202-BB55-42CB-B7E8-130867353C65}" type="presParOf" srcId="{EEC0D95D-6535-404B-A3A3-15A8DBC4AECD}" destId="{BB1BB3F5-99D4-4286-BF14-76F280A296A9}" srcOrd="5" destOrd="0" presId="urn:microsoft.com/office/officeart/2005/8/layout/hProcess9"/>
    <dgm:cxn modelId="{E9C68355-80CA-4C7B-A22F-F6889F30FF1F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r>
            <a:rPr lang="en-PH" sz="1600" dirty="0" smtClean="0">
              <a:solidFill>
                <a:schemeClr val="tx2"/>
              </a:solidFill>
            </a:rPr>
            <a:t>1 </a:t>
          </a:r>
        </a:p>
        <a:p>
          <a:r>
            <a:rPr lang="en-PH" sz="1600" dirty="0" smtClean="0">
              <a:solidFill>
                <a:schemeClr val="tx2"/>
              </a:solidFill>
            </a:rPr>
            <a:t>Employer submits Collection List to Provider and issues Payment Order (PO) to Employer Depository Bank (EDB)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/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/>
          <a:r>
            <a:rPr lang="en-PH" sz="1600" dirty="0" smtClean="0">
              <a:solidFill>
                <a:schemeClr val="tx2"/>
              </a:solidFill>
            </a:rPr>
            <a:t>EDB debits employer account and transmit this to SSS depository bank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PH" sz="1600" dirty="0" err="1" smtClean="0">
              <a:solidFill>
                <a:schemeClr val="tx2"/>
              </a:solidFill>
            </a:rPr>
            <a:t>SSSNet</a:t>
          </a:r>
          <a:r>
            <a:rPr lang="en-PH" sz="1600" dirty="0" smtClean="0">
              <a:solidFill>
                <a:schemeClr val="tx2"/>
              </a:solidFill>
            </a:rPr>
            <a:t> Provider submits Collection List, Debit Advice, Credit Advice to SSS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r>
            <a:rPr lang="en-PH" sz="1600" dirty="0" smtClean="0">
              <a:solidFill>
                <a:schemeClr val="tx2"/>
              </a:solidFill>
            </a:rPr>
            <a:t>SSS </a:t>
          </a:r>
          <a:r>
            <a:rPr lang="en-PH" dirty="0" smtClean="0">
              <a:solidFill>
                <a:schemeClr val="tx2"/>
              </a:solidFill>
            </a:rPr>
            <a:t>validates</a:t>
          </a:r>
          <a:r>
            <a:rPr lang="en-PH" sz="1600" dirty="0" smtClean="0">
              <a:solidFill>
                <a:schemeClr val="tx2"/>
              </a:solidFill>
            </a:rPr>
            <a:t>  DA, Collection list and informs employer of result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ScaleX="117647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 custScaleY="16549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720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1720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 custScaleY="11720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2BDB54D7-CC18-4DC7-8ABB-B67470929B02}" type="presOf" srcId="{1C483108-CBF7-493C-B2C3-F1AD238C54CB}" destId="{6A8AC867-A560-4807-B466-459F1FED5514}" srcOrd="0" destOrd="0" presId="urn:microsoft.com/office/officeart/2005/8/layout/hProcess9"/>
    <dgm:cxn modelId="{90505221-08D3-4DCE-A109-02ACE4EBCB3D}" type="presOf" srcId="{7265F071-6DA5-411C-9CB4-3A9A3C2BDC3F}" destId="{C95D80C4-5525-4C92-A674-29032D20EDA5}" srcOrd="0" destOrd="0" presId="urn:microsoft.com/office/officeart/2005/8/layout/hProcess9"/>
    <dgm:cxn modelId="{2C2C81A0-B8F4-4138-90BF-8162D2D32817}" type="presOf" srcId="{1D0881F3-373F-45CF-B270-79CA756C79BA}" destId="{7640A39C-8375-4724-B6E6-6E2B4570F842}" srcOrd="0" destOrd="0" presId="urn:microsoft.com/office/officeart/2005/8/layout/hProcess9"/>
    <dgm:cxn modelId="{A7EFA1DD-8D25-48D2-81C9-5617F5331933}" type="presOf" srcId="{A0B32E80-5F3B-4ED9-8142-949DC8785765}" destId="{17FA1461-0020-48D2-A7CF-B84918C07694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2E80B85B-D166-4560-BEE7-338B98C6D18A}" type="presOf" srcId="{12FFA684-CC07-4BC9-A8D6-BFA44EC009C4}" destId="{CC85EAB7-D8B5-4F9C-822E-9B1FBF2A4F40}" srcOrd="0" destOrd="0" presId="urn:microsoft.com/office/officeart/2005/8/layout/hProcess9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0072D57E-26C3-45C1-B324-E0D4FB0F2E23}" type="presParOf" srcId="{CC85EAB7-D8B5-4F9C-822E-9B1FBF2A4F40}" destId="{5C5AB782-E64C-40C7-8C64-CFCDCA236A7E}" srcOrd="0" destOrd="0" presId="urn:microsoft.com/office/officeart/2005/8/layout/hProcess9"/>
    <dgm:cxn modelId="{7379F2C3-0D65-4A39-BA31-0B035ABE79BA}" type="presParOf" srcId="{CC85EAB7-D8B5-4F9C-822E-9B1FBF2A4F40}" destId="{EEC0D95D-6535-404B-A3A3-15A8DBC4AECD}" srcOrd="1" destOrd="0" presId="urn:microsoft.com/office/officeart/2005/8/layout/hProcess9"/>
    <dgm:cxn modelId="{94478EFD-B8ED-4B84-BF5C-B54BFD4AD659}" type="presParOf" srcId="{EEC0D95D-6535-404B-A3A3-15A8DBC4AECD}" destId="{17FA1461-0020-48D2-A7CF-B84918C07694}" srcOrd="0" destOrd="0" presId="urn:microsoft.com/office/officeart/2005/8/layout/hProcess9"/>
    <dgm:cxn modelId="{16925BE2-1079-4FE5-9B3B-B16E18EE916C}" type="presParOf" srcId="{EEC0D95D-6535-404B-A3A3-15A8DBC4AECD}" destId="{9BCFECEC-8EA1-4986-B7D4-CDF0EA6255D7}" srcOrd="1" destOrd="0" presId="urn:microsoft.com/office/officeart/2005/8/layout/hProcess9"/>
    <dgm:cxn modelId="{E3784B0B-C739-4A27-9129-AE22150959CD}" type="presParOf" srcId="{EEC0D95D-6535-404B-A3A3-15A8DBC4AECD}" destId="{7640A39C-8375-4724-B6E6-6E2B4570F842}" srcOrd="2" destOrd="0" presId="urn:microsoft.com/office/officeart/2005/8/layout/hProcess9"/>
    <dgm:cxn modelId="{56472399-EFF3-4E1F-9BF0-60F078F4302C}" type="presParOf" srcId="{EEC0D95D-6535-404B-A3A3-15A8DBC4AECD}" destId="{2866E2E9-A2A4-4FB7-8F0C-99E52523C5E7}" srcOrd="3" destOrd="0" presId="urn:microsoft.com/office/officeart/2005/8/layout/hProcess9"/>
    <dgm:cxn modelId="{48257C22-7205-4DB0-A66A-79EDA2B7641F}" type="presParOf" srcId="{EEC0D95D-6535-404B-A3A3-15A8DBC4AECD}" destId="{C95D80C4-5525-4C92-A674-29032D20EDA5}" srcOrd="4" destOrd="0" presId="urn:microsoft.com/office/officeart/2005/8/layout/hProcess9"/>
    <dgm:cxn modelId="{28EEC4DA-9A9C-4C2C-B91F-C3BDFEDCDADF}" type="presParOf" srcId="{EEC0D95D-6535-404B-A3A3-15A8DBC4AECD}" destId="{BB1BB3F5-99D4-4286-BF14-76F280A296A9}" srcOrd="5" destOrd="0" presId="urn:microsoft.com/office/officeart/2005/8/layout/hProcess9"/>
    <dgm:cxn modelId="{6297A48E-17B8-4B8E-A3C3-D6B2BB9C23FA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r>
            <a:rPr lang="en-PH" sz="1600" dirty="0" smtClean="0">
              <a:solidFill>
                <a:schemeClr val="tx2"/>
              </a:solidFill>
            </a:rPr>
            <a:t>1 </a:t>
          </a:r>
        </a:p>
        <a:p>
          <a:r>
            <a:rPr lang="en-PH" sz="1600" dirty="0" smtClean="0">
              <a:solidFill>
                <a:schemeClr val="tx2"/>
              </a:solidFill>
            </a:rPr>
            <a:t>Employer/individual member pays contribution or loan at authorized Service Provider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/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/>
          <a:r>
            <a:rPr lang="en-PH" sz="1600" dirty="0" smtClean="0">
              <a:solidFill>
                <a:schemeClr val="tx2"/>
              </a:solidFill>
            </a:rPr>
            <a:t>Service Provider transmits collection file to SSS using Virtual Private Network connection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r>
            <a:rPr lang="en-PH" sz="1600" dirty="0" smtClean="0">
              <a:solidFill>
                <a:schemeClr val="tx2"/>
              </a:solidFill>
            </a:rPr>
            <a:t>SSS Validates collection file, send acknowledgment file to  Service Provider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PH" sz="1600" dirty="0" smtClean="0">
            <a:solidFill>
              <a:schemeClr val="tx2"/>
            </a:solidFill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r>
            <a:rPr lang="en-PH" sz="1600" dirty="0" smtClean="0">
              <a:solidFill>
                <a:schemeClr val="tx2"/>
              </a:solidFill>
            </a:rPr>
            <a:t>SSS </a:t>
          </a:r>
          <a:r>
            <a:rPr lang="en-PH" dirty="0" smtClean="0">
              <a:solidFill>
                <a:schemeClr val="tx2"/>
              </a:solidFill>
            </a:rPr>
            <a:t>Posts valid collection files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ScaleX="117647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 custScaleY="16549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48391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1720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 custScaleY="8802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7367EA1F-B1A4-4283-A1E4-435F068CB37B}" type="presOf" srcId="{7265F071-6DA5-411C-9CB4-3A9A3C2BDC3F}" destId="{C95D80C4-5525-4C92-A674-29032D20EDA5}" srcOrd="0" destOrd="0" presId="urn:microsoft.com/office/officeart/2005/8/layout/hProcess9"/>
    <dgm:cxn modelId="{031843F2-E220-4028-BF02-329D7D2E5DC5}" type="presOf" srcId="{1D0881F3-373F-45CF-B270-79CA756C79BA}" destId="{7640A39C-8375-4724-B6E6-6E2B4570F842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A1C2A048-6A6E-48C2-84EE-796BA6F670B2}" type="presOf" srcId="{A0B32E80-5F3B-4ED9-8142-949DC8785765}" destId="{17FA1461-0020-48D2-A7CF-B84918C07694}" srcOrd="0" destOrd="0" presId="urn:microsoft.com/office/officeart/2005/8/layout/hProcess9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B3EA1B0B-D400-4D13-A0EC-96E73787E232}" type="presOf" srcId="{1C483108-CBF7-493C-B2C3-F1AD238C54CB}" destId="{6A8AC867-A560-4807-B466-459F1FED5514}" srcOrd="0" destOrd="0" presId="urn:microsoft.com/office/officeart/2005/8/layout/hProcess9"/>
    <dgm:cxn modelId="{1DCBBE52-91D6-4655-AA20-44B7E697B616}" type="presOf" srcId="{12FFA684-CC07-4BC9-A8D6-BFA44EC009C4}" destId="{CC85EAB7-D8B5-4F9C-822E-9B1FBF2A4F40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8C760B7D-0F5D-4F03-BD02-7AD49EAD012E}" type="presParOf" srcId="{CC85EAB7-D8B5-4F9C-822E-9B1FBF2A4F40}" destId="{5C5AB782-E64C-40C7-8C64-CFCDCA236A7E}" srcOrd="0" destOrd="0" presId="urn:microsoft.com/office/officeart/2005/8/layout/hProcess9"/>
    <dgm:cxn modelId="{E1D02F0E-209B-4C1B-B2A0-93B18F920CBE}" type="presParOf" srcId="{CC85EAB7-D8B5-4F9C-822E-9B1FBF2A4F40}" destId="{EEC0D95D-6535-404B-A3A3-15A8DBC4AECD}" srcOrd="1" destOrd="0" presId="urn:microsoft.com/office/officeart/2005/8/layout/hProcess9"/>
    <dgm:cxn modelId="{61BA0687-C2CD-4398-8CDB-D58374E545E1}" type="presParOf" srcId="{EEC0D95D-6535-404B-A3A3-15A8DBC4AECD}" destId="{17FA1461-0020-48D2-A7CF-B84918C07694}" srcOrd="0" destOrd="0" presId="urn:microsoft.com/office/officeart/2005/8/layout/hProcess9"/>
    <dgm:cxn modelId="{2C9E4F14-E500-4F52-8522-F49367CFD4B8}" type="presParOf" srcId="{EEC0D95D-6535-404B-A3A3-15A8DBC4AECD}" destId="{9BCFECEC-8EA1-4986-B7D4-CDF0EA6255D7}" srcOrd="1" destOrd="0" presId="urn:microsoft.com/office/officeart/2005/8/layout/hProcess9"/>
    <dgm:cxn modelId="{62751C0E-42F1-4F2F-ACE7-7AB112CB8D85}" type="presParOf" srcId="{EEC0D95D-6535-404B-A3A3-15A8DBC4AECD}" destId="{7640A39C-8375-4724-B6E6-6E2B4570F842}" srcOrd="2" destOrd="0" presId="urn:microsoft.com/office/officeart/2005/8/layout/hProcess9"/>
    <dgm:cxn modelId="{EB4CD541-453D-462D-81E1-A06CA7EC8AC6}" type="presParOf" srcId="{EEC0D95D-6535-404B-A3A3-15A8DBC4AECD}" destId="{2866E2E9-A2A4-4FB7-8F0C-99E52523C5E7}" srcOrd="3" destOrd="0" presId="urn:microsoft.com/office/officeart/2005/8/layout/hProcess9"/>
    <dgm:cxn modelId="{A6D2AD20-930C-4E60-910B-728E09C5C1AC}" type="presParOf" srcId="{EEC0D95D-6535-404B-A3A3-15A8DBC4AECD}" destId="{C95D80C4-5525-4C92-A674-29032D20EDA5}" srcOrd="4" destOrd="0" presId="urn:microsoft.com/office/officeart/2005/8/layout/hProcess9"/>
    <dgm:cxn modelId="{FB3967F4-1BDA-475B-AB3C-55231A539B5D}" type="presParOf" srcId="{EEC0D95D-6535-404B-A3A3-15A8DBC4AECD}" destId="{BB1BB3F5-99D4-4286-BF14-76F280A296A9}" srcOrd="5" destOrd="0" presId="urn:microsoft.com/office/officeart/2005/8/layout/hProcess9"/>
    <dgm:cxn modelId="{7BCDD47C-F5B2-46E8-9374-68AD52D2CDBC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E92F6-707A-49DD-8D3A-F6FFA7B4F8B6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01B52156-946D-4788-8CBB-6F11F8D6031B}">
      <dgm:prSet phldrT="[Text]" custT="1"/>
      <dgm:spPr/>
      <dgm:t>
        <a:bodyPr/>
        <a:lstStyle/>
        <a:p>
          <a:r>
            <a:rPr lang="en-PH" sz="2000" dirty="0" smtClean="0">
              <a:solidFill>
                <a:srgbClr val="FF0000"/>
              </a:solidFill>
            </a:rPr>
            <a:t>Employer Accesses </a:t>
          </a:r>
          <a:r>
            <a:rPr lang="en-PH" sz="2000" dirty="0" err="1" smtClean="0">
              <a:solidFill>
                <a:srgbClr val="FF0000"/>
              </a:solidFill>
            </a:rPr>
            <a:t>My.SSS</a:t>
          </a:r>
          <a:r>
            <a:rPr lang="en-PH" sz="2000" dirty="0" smtClean="0">
              <a:solidFill>
                <a:srgbClr val="FF0000"/>
              </a:solidFill>
            </a:rPr>
            <a:t> Account</a:t>
          </a:r>
          <a:endParaRPr lang="en-PH" sz="2000" dirty="0">
            <a:solidFill>
              <a:srgbClr val="FF0000"/>
            </a:solidFill>
          </a:endParaRPr>
        </a:p>
      </dgm:t>
    </dgm:pt>
    <dgm:pt modelId="{5DE662C7-DD4E-46D7-BBFC-1A8DCE3712FE}" type="parTrans" cxnId="{6CE0BD97-AE07-46FE-8DE9-252667886E13}">
      <dgm:prSet/>
      <dgm:spPr/>
      <dgm:t>
        <a:bodyPr/>
        <a:lstStyle/>
        <a:p>
          <a:endParaRPr lang="en-PH"/>
        </a:p>
      </dgm:t>
    </dgm:pt>
    <dgm:pt modelId="{85EB9161-E3A9-4261-B012-82449682DA03}" type="sibTrans" cxnId="{6CE0BD97-AE07-46FE-8DE9-252667886E13}">
      <dgm:prSet/>
      <dgm:spPr/>
      <dgm:t>
        <a:bodyPr/>
        <a:lstStyle/>
        <a:p>
          <a:endParaRPr lang="en-PH"/>
        </a:p>
      </dgm:t>
    </dgm:pt>
    <dgm:pt modelId="{0E0CF387-DC13-4B6A-B6DC-EE19CBA877D8}">
      <dgm:prSet phldrT="[Text]" custT="1"/>
      <dgm:spPr/>
      <dgm:t>
        <a:bodyPr/>
        <a:lstStyle/>
        <a:p>
          <a:r>
            <a:rPr lang="en-PH" sz="1600" dirty="0" smtClean="0"/>
            <a:t>ER logs-in to its </a:t>
          </a:r>
          <a:r>
            <a:rPr lang="en-PH" sz="1600" dirty="0" err="1" smtClean="0"/>
            <a:t>My.SSS</a:t>
          </a:r>
          <a:r>
            <a:rPr lang="en-PH" sz="1600" dirty="0" smtClean="0"/>
            <a:t> Account (Proceed with website registration process if not yet enrolled)</a:t>
          </a:r>
          <a:endParaRPr lang="en-PH" sz="1600" dirty="0"/>
        </a:p>
      </dgm:t>
    </dgm:pt>
    <dgm:pt modelId="{40D9E6B5-4F5E-4152-BD0C-F3FB922814DE}" type="parTrans" cxnId="{D0D5BD87-9CC4-4366-AA74-A55590A0835C}">
      <dgm:prSet/>
      <dgm:spPr/>
      <dgm:t>
        <a:bodyPr/>
        <a:lstStyle/>
        <a:p>
          <a:endParaRPr lang="en-PH"/>
        </a:p>
      </dgm:t>
    </dgm:pt>
    <dgm:pt modelId="{F45E7507-C766-4901-B808-241382F86425}" type="sibTrans" cxnId="{D0D5BD87-9CC4-4366-AA74-A55590A0835C}">
      <dgm:prSet/>
      <dgm:spPr/>
      <dgm:t>
        <a:bodyPr/>
        <a:lstStyle/>
        <a:p>
          <a:endParaRPr lang="en-PH"/>
        </a:p>
      </dgm:t>
    </dgm:pt>
    <dgm:pt modelId="{48F3B523-22CC-46A5-929E-D6CF9B31106C}">
      <dgm:prSet phldrT="[Text]" custT="1"/>
      <dgm:spPr/>
      <dgm:t>
        <a:bodyPr/>
        <a:lstStyle/>
        <a:p>
          <a:r>
            <a:rPr lang="en-PH" sz="2000" dirty="0" smtClean="0">
              <a:solidFill>
                <a:srgbClr val="FF0000"/>
              </a:solidFill>
            </a:rPr>
            <a:t>ER Builds-up Employee List</a:t>
          </a:r>
          <a:endParaRPr lang="en-PH" sz="2000" dirty="0">
            <a:solidFill>
              <a:srgbClr val="FF0000"/>
            </a:solidFill>
          </a:endParaRPr>
        </a:p>
      </dgm:t>
    </dgm:pt>
    <dgm:pt modelId="{2A4EBAB9-1085-4D84-97B6-B5946D04B942}" type="parTrans" cxnId="{C8F27450-EEC9-4E69-ACB2-FF37F2E5F556}">
      <dgm:prSet/>
      <dgm:spPr/>
      <dgm:t>
        <a:bodyPr/>
        <a:lstStyle/>
        <a:p>
          <a:endParaRPr lang="en-PH"/>
        </a:p>
      </dgm:t>
    </dgm:pt>
    <dgm:pt modelId="{C54F67A0-67B1-4B14-A5F6-5D473C6E3576}" type="sibTrans" cxnId="{C8F27450-EEC9-4E69-ACB2-FF37F2E5F556}">
      <dgm:prSet/>
      <dgm:spPr/>
      <dgm:t>
        <a:bodyPr/>
        <a:lstStyle/>
        <a:p>
          <a:endParaRPr lang="en-PH"/>
        </a:p>
      </dgm:t>
    </dgm:pt>
    <dgm:pt modelId="{AFF75AD4-15E3-408E-B587-9444DF7FAF64}">
      <dgm:prSet phldrT="[Text]" custT="1"/>
      <dgm:spPr/>
      <dgm:t>
        <a:bodyPr/>
        <a:lstStyle/>
        <a:p>
          <a:r>
            <a:rPr lang="en-US" sz="1600" dirty="0" smtClean="0"/>
            <a:t>Buildup or update the Employer Collection List</a:t>
          </a:r>
          <a:endParaRPr lang="en-PH" sz="1600" dirty="0"/>
        </a:p>
      </dgm:t>
    </dgm:pt>
    <dgm:pt modelId="{D52E652C-E668-4692-AE9F-8DFF4E6F2F85}" type="parTrans" cxnId="{810FF562-C9C9-4A16-82B1-D60CB48B0FC2}">
      <dgm:prSet/>
      <dgm:spPr/>
      <dgm:t>
        <a:bodyPr/>
        <a:lstStyle/>
        <a:p>
          <a:endParaRPr lang="en-PH"/>
        </a:p>
      </dgm:t>
    </dgm:pt>
    <dgm:pt modelId="{F5CB51EB-064A-4E83-A044-DBC6A5FD5F7D}" type="sibTrans" cxnId="{810FF562-C9C9-4A16-82B1-D60CB48B0FC2}">
      <dgm:prSet/>
      <dgm:spPr/>
      <dgm:t>
        <a:bodyPr/>
        <a:lstStyle/>
        <a:p>
          <a:endParaRPr lang="en-PH"/>
        </a:p>
      </dgm:t>
    </dgm:pt>
    <dgm:pt modelId="{887792AC-D9BD-4830-9841-0FAD956F9377}">
      <dgm:prSet phldrT="[Text]" custT="1"/>
      <dgm:spPr/>
      <dgm:t>
        <a:bodyPr/>
        <a:lstStyle/>
        <a:p>
          <a:r>
            <a:rPr lang="en-PH" sz="2000" dirty="0" smtClean="0">
              <a:solidFill>
                <a:srgbClr val="FF0000"/>
              </a:solidFill>
            </a:rPr>
            <a:t>ER Payment</a:t>
          </a:r>
          <a:endParaRPr lang="en-PH" sz="2000" dirty="0">
            <a:solidFill>
              <a:srgbClr val="FF0000"/>
            </a:solidFill>
          </a:endParaRPr>
        </a:p>
      </dgm:t>
    </dgm:pt>
    <dgm:pt modelId="{DC2E5654-EF14-40ED-A6D0-AC93148A8441}" type="parTrans" cxnId="{E0BE57BF-0C36-40FA-8690-436952E9868A}">
      <dgm:prSet/>
      <dgm:spPr/>
      <dgm:t>
        <a:bodyPr/>
        <a:lstStyle/>
        <a:p>
          <a:endParaRPr lang="en-PH"/>
        </a:p>
      </dgm:t>
    </dgm:pt>
    <dgm:pt modelId="{7D75031D-334E-4175-8CD7-12C024F31459}" type="sibTrans" cxnId="{E0BE57BF-0C36-40FA-8690-436952E9868A}">
      <dgm:prSet/>
      <dgm:spPr/>
      <dgm:t>
        <a:bodyPr/>
        <a:lstStyle/>
        <a:p>
          <a:endParaRPr lang="en-PH"/>
        </a:p>
      </dgm:t>
    </dgm:pt>
    <dgm:pt modelId="{5EEEC93F-4E62-497B-BC10-C23993FBC3F3}">
      <dgm:prSet phldrT="[Text]" custT="1"/>
      <dgm:spPr/>
      <dgm:t>
        <a:bodyPr/>
        <a:lstStyle/>
        <a:p>
          <a:r>
            <a:rPr lang="en-PH" sz="1600" dirty="0" smtClean="0"/>
            <a:t>Proceed to SSS Branch (payment thru banks being worked on)</a:t>
          </a:r>
          <a:endParaRPr lang="en-PH" sz="1600" dirty="0"/>
        </a:p>
      </dgm:t>
    </dgm:pt>
    <dgm:pt modelId="{4DF80944-BDED-44D5-A29F-EAC70030AD79}" type="parTrans" cxnId="{7FB2BD0F-6ECF-4310-AB4B-E4EE7175CF93}">
      <dgm:prSet/>
      <dgm:spPr/>
      <dgm:t>
        <a:bodyPr/>
        <a:lstStyle/>
        <a:p>
          <a:endParaRPr lang="en-PH"/>
        </a:p>
      </dgm:t>
    </dgm:pt>
    <dgm:pt modelId="{6D3E4887-C6EC-43BD-9946-8405D0C859AB}" type="sibTrans" cxnId="{7FB2BD0F-6ECF-4310-AB4B-E4EE7175CF93}">
      <dgm:prSet/>
      <dgm:spPr/>
      <dgm:t>
        <a:bodyPr/>
        <a:lstStyle/>
        <a:p>
          <a:endParaRPr lang="en-PH"/>
        </a:p>
      </dgm:t>
    </dgm:pt>
    <dgm:pt modelId="{3347FDA2-6A85-449D-9A7F-5C42EC3E9EEE}">
      <dgm:prSet custT="1"/>
      <dgm:spPr/>
      <dgm:t>
        <a:bodyPr/>
        <a:lstStyle/>
        <a:p>
          <a:r>
            <a:rPr lang="en-US" sz="1600" dirty="0" smtClean="0"/>
            <a:t>Clicks ‘Submit’ button once done with their Collection List; and</a:t>
          </a:r>
          <a:endParaRPr lang="en-PH" sz="1600" dirty="0"/>
        </a:p>
      </dgm:t>
    </dgm:pt>
    <dgm:pt modelId="{62C5BFE6-A1B2-4992-91C8-19E9CF0EB934}" type="parTrans" cxnId="{56F35E69-979C-401E-B5D1-B231885D5766}">
      <dgm:prSet/>
      <dgm:spPr/>
      <dgm:t>
        <a:bodyPr/>
        <a:lstStyle/>
        <a:p>
          <a:endParaRPr lang="en-PH"/>
        </a:p>
      </dgm:t>
    </dgm:pt>
    <dgm:pt modelId="{BA0F177A-B962-4E52-920B-9FF6B6F1E2D6}" type="sibTrans" cxnId="{56F35E69-979C-401E-B5D1-B231885D5766}">
      <dgm:prSet/>
      <dgm:spPr/>
      <dgm:t>
        <a:bodyPr/>
        <a:lstStyle/>
        <a:p>
          <a:endParaRPr lang="en-PH"/>
        </a:p>
      </dgm:t>
    </dgm:pt>
    <dgm:pt modelId="{F5C49803-69C5-46F4-A818-E7F396C94E30}">
      <dgm:prSet custT="1"/>
      <dgm:spPr/>
      <dgm:t>
        <a:bodyPr/>
        <a:lstStyle/>
        <a:p>
          <a:r>
            <a:rPr lang="en-US" sz="1600" dirty="0" smtClean="0"/>
            <a:t>Generate and print the Contribution Statement</a:t>
          </a:r>
          <a:endParaRPr lang="en-PH" sz="1600" dirty="0"/>
        </a:p>
      </dgm:t>
    </dgm:pt>
    <dgm:pt modelId="{143C99BD-B2FF-4EFC-B0FD-F50A67266C87}" type="parTrans" cxnId="{4C886434-CBC0-4C5C-908E-54EB71C405BE}">
      <dgm:prSet/>
      <dgm:spPr/>
      <dgm:t>
        <a:bodyPr/>
        <a:lstStyle/>
        <a:p>
          <a:endParaRPr lang="en-PH"/>
        </a:p>
      </dgm:t>
    </dgm:pt>
    <dgm:pt modelId="{6188F8D2-BD4E-4C1B-950E-1A970EC9CEB6}" type="sibTrans" cxnId="{4C886434-CBC0-4C5C-908E-54EB71C405BE}">
      <dgm:prSet/>
      <dgm:spPr/>
      <dgm:t>
        <a:bodyPr/>
        <a:lstStyle/>
        <a:p>
          <a:endParaRPr lang="en-PH"/>
        </a:p>
      </dgm:t>
    </dgm:pt>
    <dgm:pt modelId="{801F7210-0AD7-456E-A1DC-2F58FFCC2EB7}">
      <dgm:prSet phldrT="[Text]" custT="1"/>
      <dgm:spPr/>
      <dgm:t>
        <a:bodyPr/>
        <a:lstStyle/>
        <a:p>
          <a:r>
            <a:rPr lang="en-PH" sz="1600" dirty="0" smtClean="0"/>
            <a:t>Accesses the Accounts Management System from the menu option</a:t>
          </a:r>
        </a:p>
        <a:p>
          <a:endParaRPr lang="en-PH" sz="1800" dirty="0"/>
        </a:p>
      </dgm:t>
    </dgm:pt>
    <dgm:pt modelId="{9BB4AED2-9351-4DF2-8E85-2E8062C929DE}" type="parTrans" cxnId="{B4EFAE09-DF48-4CAE-9536-D83069F4ECBE}">
      <dgm:prSet/>
      <dgm:spPr/>
      <dgm:t>
        <a:bodyPr/>
        <a:lstStyle/>
        <a:p>
          <a:endParaRPr lang="en-PH"/>
        </a:p>
      </dgm:t>
    </dgm:pt>
    <dgm:pt modelId="{48693042-6DEE-4787-8E6C-73E45005F3E4}" type="sibTrans" cxnId="{B4EFAE09-DF48-4CAE-9536-D83069F4ECBE}">
      <dgm:prSet/>
      <dgm:spPr/>
      <dgm:t>
        <a:bodyPr/>
        <a:lstStyle/>
        <a:p>
          <a:endParaRPr lang="en-PH"/>
        </a:p>
      </dgm:t>
    </dgm:pt>
    <dgm:pt modelId="{D8CE3AE9-E8B4-4EC1-B7FE-06B3D5D31DCF}">
      <dgm:prSet phldrT="[Text]" custT="1"/>
      <dgm:spPr/>
      <dgm:t>
        <a:bodyPr/>
        <a:lstStyle/>
        <a:p>
          <a:r>
            <a:rPr lang="en-PH" sz="1600" dirty="0" smtClean="0"/>
            <a:t>Present Contribution Statement</a:t>
          </a:r>
          <a:endParaRPr lang="en-PH" sz="1600" dirty="0"/>
        </a:p>
      </dgm:t>
    </dgm:pt>
    <dgm:pt modelId="{A5CB4D4A-5091-43D2-A534-C4BCD8C629C5}" type="parTrans" cxnId="{1D906CD4-FE9C-48C3-B95B-3D08DE59BC53}">
      <dgm:prSet/>
      <dgm:spPr/>
      <dgm:t>
        <a:bodyPr/>
        <a:lstStyle/>
        <a:p>
          <a:endParaRPr lang="en-PH"/>
        </a:p>
      </dgm:t>
    </dgm:pt>
    <dgm:pt modelId="{48009C4F-D9D5-4B81-91CE-066F4AC0FDA8}" type="sibTrans" cxnId="{1D906CD4-FE9C-48C3-B95B-3D08DE59BC53}">
      <dgm:prSet/>
      <dgm:spPr/>
      <dgm:t>
        <a:bodyPr/>
        <a:lstStyle/>
        <a:p>
          <a:endParaRPr lang="en-PH"/>
        </a:p>
      </dgm:t>
    </dgm:pt>
    <dgm:pt modelId="{2A554847-37E0-44C5-A38B-6E1C69048165}">
      <dgm:prSet phldrT="[Text]" custT="1"/>
      <dgm:spPr/>
      <dgm:t>
        <a:bodyPr/>
        <a:lstStyle/>
        <a:p>
          <a:r>
            <a:rPr lang="en-PH" sz="1600" dirty="0" smtClean="0"/>
            <a:t>Teller processes payment and validates Contribution Statement</a:t>
          </a:r>
          <a:endParaRPr lang="en-PH" sz="1600" dirty="0"/>
        </a:p>
      </dgm:t>
    </dgm:pt>
    <dgm:pt modelId="{AFC8EF4D-7413-4AAB-A708-6F64D38B7CB9}" type="parTrans" cxnId="{9918D10A-F5BF-4F0D-8E16-A413182CBB55}">
      <dgm:prSet/>
      <dgm:spPr/>
      <dgm:t>
        <a:bodyPr/>
        <a:lstStyle/>
        <a:p>
          <a:endParaRPr lang="en-PH"/>
        </a:p>
      </dgm:t>
    </dgm:pt>
    <dgm:pt modelId="{D530E509-4C5D-48CD-ADEE-E6B2F1B36007}" type="sibTrans" cxnId="{9918D10A-F5BF-4F0D-8E16-A413182CBB55}">
      <dgm:prSet/>
      <dgm:spPr/>
      <dgm:t>
        <a:bodyPr/>
        <a:lstStyle/>
        <a:p>
          <a:endParaRPr lang="en-PH"/>
        </a:p>
      </dgm:t>
    </dgm:pt>
    <dgm:pt modelId="{78D1411C-AEEB-4D00-9026-71AA65E722E1}">
      <dgm:prSet phldrT="[Text]" custT="1"/>
      <dgm:spPr/>
      <dgm:t>
        <a:bodyPr/>
        <a:lstStyle/>
        <a:p>
          <a:r>
            <a:rPr lang="en-PH" sz="1800" dirty="0" smtClean="0">
              <a:solidFill>
                <a:srgbClr val="FF0000"/>
              </a:solidFill>
            </a:rPr>
            <a:t>SSS Posting System</a:t>
          </a:r>
          <a:endParaRPr lang="en-PH" sz="1800" dirty="0">
            <a:solidFill>
              <a:srgbClr val="FF0000"/>
            </a:solidFill>
          </a:endParaRPr>
        </a:p>
      </dgm:t>
    </dgm:pt>
    <dgm:pt modelId="{C94A5214-F736-4246-A6F8-2CD11170CB70}" type="parTrans" cxnId="{6BC0A93C-D9B2-4ACA-8644-A145519D9A7C}">
      <dgm:prSet/>
      <dgm:spPr/>
      <dgm:t>
        <a:bodyPr/>
        <a:lstStyle/>
        <a:p>
          <a:endParaRPr lang="en-PH"/>
        </a:p>
      </dgm:t>
    </dgm:pt>
    <dgm:pt modelId="{04E69B22-F494-4170-A374-A1EF2E83115D}" type="sibTrans" cxnId="{6BC0A93C-D9B2-4ACA-8644-A145519D9A7C}">
      <dgm:prSet/>
      <dgm:spPr/>
      <dgm:t>
        <a:bodyPr/>
        <a:lstStyle/>
        <a:p>
          <a:endParaRPr lang="en-PH"/>
        </a:p>
      </dgm:t>
    </dgm:pt>
    <dgm:pt modelId="{E952B093-4AFB-410E-9B7C-7A6F4F89DB5F}">
      <dgm:prSet phldrT="[Text]" custT="1"/>
      <dgm:spPr/>
      <dgm:t>
        <a:bodyPr/>
        <a:lstStyle/>
        <a:p>
          <a:r>
            <a:rPr lang="en-PH" sz="1600" dirty="0" smtClean="0"/>
            <a:t>Retrieves payments from Cash Collection database</a:t>
          </a:r>
          <a:endParaRPr lang="en-PH" sz="1600" dirty="0"/>
        </a:p>
      </dgm:t>
    </dgm:pt>
    <dgm:pt modelId="{CA1B4105-4B4D-4CD3-9571-92908F83292E}" type="parTrans" cxnId="{7ABFF6C0-18F7-42D0-B2CD-0772A4AC70A0}">
      <dgm:prSet/>
      <dgm:spPr/>
      <dgm:t>
        <a:bodyPr/>
        <a:lstStyle/>
        <a:p>
          <a:endParaRPr lang="en-PH"/>
        </a:p>
      </dgm:t>
    </dgm:pt>
    <dgm:pt modelId="{F960EA26-7951-4AC2-902D-91CE98CD1294}" type="sibTrans" cxnId="{7ABFF6C0-18F7-42D0-B2CD-0772A4AC70A0}">
      <dgm:prSet/>
      <dgm:spPr/>
      <dgm:t>
        <a:bodyPr/>
        <a:lstStyle/>
        <a:p>
          <a:endParaRPr lang="en-PH"/>
        </a:p>
      </dgm:t>
    </dgm:pt>
    <dgm:pt modelId="{13FADE87-F1F7-4B4C-AEF8-B2703D3C1198}">
      <dgm:prSet phldrT="[Text]" custT="1"/>
      <dgm:spPr/>
      <dgm:t>
        <a:bodyPr/>
        <a:lstStyle/>
        <a:p>
          <a:r>
            <a:rPr lang="en-PH" sz="1600" dirty="0" smtClean="0"/>
            <a:t>Posts to employer payment ledger</a:t>
          </a:r>
          <a:endParaRPr lang="en-PH" sz="1600" dirty="0"/>
        </a:p>
      </dgm:t>
    </dgm:pt>
    <dgm:pt modelId="{825E850B-6AEF-427A-9522-CAA704A8D71A}" type="parTrans" cxnId="{1B4E5B40-D75F-4FEC-83E3-0CA1117EA2B0}">
      <dgm:prSet/>
      <dgm:spPr/>
      <dgm:t>
        <a:bodyPr/>
        <a:lstStyle/>
        <a:p>
          <a:endParaRPr lang="en-PH"/>
        </a:p>
      </dgm:t>
    </dgm:pt>
    <dgm:pt modelId="{61AA1CEB-88A8-49DA-BA2D-72A53860DE59}" type="sibTrans" cxnId="{1B4E5B40-D75F-4FEC-83E3-0CA1117EA2B0}">
      <dgm:prSet/>
      <dgm:spPr/>
      <dgm:t>
        <a:bodyPr/>
        <a:lstStyle/>
        <a:p>
          <a:endParaRPr lang="en-PH"/>
        </a:p>
      </dgm:t>
    </dgm:pt>
    <dgm:pt modelId="{256A393B-B6F9-48F6-AC9B-B29D8C57D2E6}">
      <dgm:prSet phldrT="[Text]" custT="1"/>
      <dgm:spPr/>
      <dgm:t>
        <a:bodyPr/>
        <a:lstStyle/>
        <a:p>
          <a:r>
            <a:rPr lang="en-PH" sz="1600" dirty="0" smtClean="0"/>
            <a:t>Retrieves confirmed Contribution list from AMS database and posts to individual record</a:t>
          </a:r>
          <a:endParaRPr lang="en-PH" sz="1600" dirty="0"/>
        </a:p>
      </dgm:t>
    </dgm:pt>
    <dgm:pt modelId="{A4E645E9-F452-4932-9BA4-495466FD9EF2}" type="parTrans" cxnId="{D34F1EB1-4B43-4A5A-ACBE-014B889DF686}">
      <dgm:prSet/>
      <dgm:spPr/>
      <dgm:t>
        <a:bodyPr/>
        <a:lstStyle/>
        <a:p>
          <a:endParaRPr lang="en-PH"/>
        </a:p>
      </dgm:t>
    </dgm:pt>
    <dgm:pt modelId="{DEB92F88-8326-47F4-A7B5-EB796AF834EB}" type="sibTrans" cxnId="{D34F1EB1-4B43-4A5A-ACBE-014B889DF686}">
      <dgm:prSet/>
      <dgm:spPr/>
      <dgm:t>
        <a:bodyPr/>
        <a:lstStyle/>
        <a:p>
          <a:endParaRPr lang="en-PH"/>
        </a:p>
      </dgm:t>
    </dgm:pt>
    <dgm:pt modelId="{BBBCF0A2-8817-4348-8024-A9D4350B3A33}" type="pres">
      <dgm:prSet presAssocID="{5E2E92F6-707A-49DD-8D3A-F6FFA7B4F8B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BE8C9727-96BB-4704-A355-50D7664C0FCA}" type="pres">
      <dgm:prSet presAssocID="{01B52156-946D-4788-8CBB-6F11F8D6031B}" presName="comp" presStyleCnt="0"/>
      <dgm:spPr/>
    </dgm:pt>
    <dgm:pt modelId="{0A604F65-C494-492C-88EF-50D225A5BD37}" type="pres">
      <dgm:prSet presAssocID="{01B52156-946D-4788-8CBB-6F11F8D6031B}" presName="box" presStyleLbl="node1" presStyleIdx="0" presStyleCnt="4" custLinFactNeighborY="-5661"/>
      <dgm:spPr/>
      <dgm:t>
        <a:bodyPr/>
        <a:lstStyle/>
        <a:p>
          <a:endParaRPr lang="en-PH"/>
        </a:p>
      </dgm:t>
    </dgm:pt>
    <dgm:pt modelId="{1105EDE4-BDA4-4A38-AD61-BC2AE8C83A6C}" type="pres">
      <dgm:prSet presAssocID="{01B52156-946D-4788-8CBB-6F11F8D6031B}" presName="img" presStyleLbl="fgImgPlace1" presStyleIdx="0" presStyleCnt="4"/>
      <dgm:spPr/>
      <dgm:t>
        <a:bodyPr/>
        <a:lstStyle/>
        <a:p>
          <a:endParaRPr lang="en-PH"/>
        </a:p>
      </dgm:t>
    </dgm:pt>
    <dgm:pt modelId="{B5C2F716-746F-4BCC-9180-16DB2A49CBD9}" type="pres">
      <dgm:prSet presAssocID="{01B52156-946D-4788-8CBB-6F11F8D6031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DC9C7FA-AD6D-4D3F-84C9-48C332226A0F}" type="pres">
      <dgm:prSet presAssocID="{85EB9161-E3A9-4261-B012-82449682DA03}" presName="spacer" presStyleCnt="0"/>
      <dgm:spPr/>
    </dgm:pt>
    <dgm:pt modelId="{F3CC4245-C7EE-41FB-8E1E-5348E822CAC0}" type="pres">
      <dgm:prSet presAssocID="{48F3B523-22CC-46A5-929E-D6CF9B31106C}" presName="comp" presStyleCnt="0"/>
      <dgm:spPr/>
    </dgm:pt>
    <dgm:pt modelId="{CDD953E9-A90C-44F9-A6E4-79165287CFF0}" type="pres">
      <dgm:prSet presAssocID="{48F3B523-22CC-46A5-929E-D6CF9B31106C}" presName="box" presStyleLbl="node1" presStyleIdx="1" presStyleCnt="4"/>
      <dgm:spPr/>
      <dgm:t>
        <a:bodyPr/>
        <a:lstStyle/>
        <a:p>
          <a:endParaRPr lang="en-PH"/>
        </a:p>
      </dgm:t>
    </dgm:pt>
    <dgm:pt modelId="{56671395-D3F0-463E-835C-A6D0655C7043}" type="pres">
      <dgm:prSet presAssocID="{48F3B523-22CC-46A5-929E-D6CF9B31106C}" presName="img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8A2922-5DAE-4F66-AA81-3A5618FD4B86}" type="pres">
      <dgm:prSet presAssocID="{48F3B523-22CC-46A5-929E-D6CF9B31106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549902D-4260-4705-B4ED-8C6E43AE53C5}" type="pres">
      <dgm:prSet presAssocID="{C54F67A0-67B1-4B14-A5F6-5D473C6E3576}" presName="spacer" presStyleCnt="0"/>
      <dgm:spPr/>
    </dgm:pt>
    <dgm:pt modelId="{41778BBD-E626-4D67-BBBF-751FBDE0A25F}" type="pres">
      <dgm:prSet presAssocID="{887792AC-D9BD-4830-9841-0FAD956F9377}" presName="comp" presStyleCnt="0"/>
      <dgm:spPr/>
    </dgm:pt>
    <dgm:pt modelId="{DA8C4230-25DA-4E44-9A62-9AA7F4165DEF}" type="pres">
      <dgm:prSet presAssocID="{887792AC-D9BD-4830-9841-0FAD956F9377}" presName="box" presStyleLbl="node1" presStyleIdx="2" presStyleCnt="4"/>
      <dgm:spPr/>
      <dgm:t>
        <a:bodyPr/>
        <a:lstStyle/>
        <a:p>
          <a:endParaRPr lang="en-PH"/>
        </a:p>
      </dgm:t>
    </dgm:pt>
    <dgm:pt modelId="{2D1013D7-40BC-4D8B-929F-9A3DAA8422B4}" type="pres">
      <dgm:prSet presAssocID="{887792AC-D9BD-4830-9841-0FAD956F9377}" presName="img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BC91B6D-BDE9-4DD3-9AC5-9024532384FE}" type="pres">
      <dgm:prSet presAssocID="{887792AC-D9BD-4830-9841-0FAD956F937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DF4C653-623B-434D-B19D-732380B2304A}" type="pres">
      <dgm:prSet presAssocID="{7D75031D-334E-4175-8CD7-12C024F31459}" presName="spacer" presStyleCnt="0"/>
      <dgm:spPr/>
    </dgm:pt>
    <dgm:pt modelId="{ADAE307F-CA8A-43B1-8B62-1AA32B3AD85D}" type="pres">
      <dgm:prSet presAssocID="{78D1411C-AEEB-4D00-9026-71AA65E722E1}" presName="comp" presStyleCnt="0"/>
      <dgm:spPr/>
    </dgm:pt>
    <dgm:pt modelId="{D7641382-6335-45B5-AD5B-339926D2609A}" type="pres">
      <dgm:prSet presAssocID="{78D1411C-AEEB-4D00-9026-71AA65E722E1}" presName="box" presStyleLbl="node1" presStyleIdx="3" presStyleCnt="4"/>
      <dgm:spPr/>
      <dgm:t>
        <a:bodyPr/>
        <a:lstStyle/>
        <a:p>
          <a:endParaRPr lang="en-PH"/>
        </a:p>
      </dgm:t>
    </dgm:pt>
    <dgm:pt modelId="{B7092FDE-5C51-4C9D-B3FC-5B3D8F6A14A8}" type="pres">
      <dgm:prSet presAssocID="{78D1411C-AEEB-4D00-9026-71AA65E722E1}" presName="img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B5C2D12-797F-4E33-B3BB-1F0182605D2D}" type="pres">
      <dgm:prSet presAssocID="{78D1411C-AEEB-4D00-9026-71AA65E722E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BA8EB106-85DB-4F44-86D3-611F5500C58E}" type="presOf" srcId="{801F7210-0AD7-456E-A1DC-2F58FFCC2EB7}" destId="{0A604F65-C494-492C-88EF-50D225A5BD37}" srcOrd="0" destOrd="2" presId="urn:microsoft.com/office/officeart/2005/8/layout/vList4#1"/>
    <dgm:cxn modelId="{D33AA7A3-9CFC-4B9C-B412-E36EBEF735AD}" type="presOf" srcId="{AFF75AD4-15E3-408E-B587-9444DF7FAF64}" destId="{CDD953E9-A90C-44F9-A6E4-79165287CFF0}" srcOrd="0" destOrd="1" presId="urn:microsoft.com/office/officeart/2005/8/layout/vList4#1"/>
    <dgm:cxn modelId="{C9D46DAA-3185-4B57-A495-29DD6BF4349E}" type="presOf" srcId="{0E0CF387-DC13-4B6A-B6DC-EE19CBA877D8}" destId="{0A604F65-C494-492C-88EF-50D225A5BD37}" srcOrd="0" destOrd="1" presId="urn:microsoft.com/office/officeart/2005/8/layout/vList4#1"/>
    <dgm:cxn modelId="{7FB2BD0F-6ECF-4310-AB4B-E4EE7175CF93}" srcId="{887792AC-D9BD-4830-9841-0FAD956F9377}" destId="{5EEEC93F-4E62-497B-BC10-C23993FBC3F3}" srcOrd="0" destOrd="0" parTransId="{4DF80944-BDED-44D5-A29F-EAC70030AD79}" sibTransId="{6D3E4887-C6EC-43BD-9946-8405D0C859AB}"/>
    <dgm:cxn modelId="{4C886434-CBC0-4C5C-908E-54EB71C405BE}" srcId="{48F3B523-22CC-46A5-929E-D6CF9B31106C}" destId="{F5C49803-69C5-46F4-A818-E7F396C94E30}" srcOrd="2" destOrd="0" parTransId="{143C99BD-B2FF-4EFC-B0FD-F50A67266C87}" sibTransId="{6188F8D2-BD4E-4C1B-950E-1A970EC9CEB6}"/>
    <dgm:cxn modelId="{16F56D19-3D15-48BA-B075-15CFC534D40B}" type="presOf" srcId="{D8CE3AE9-E8B4-4EC1-B7FE-06B3D5D31DCF}" destId="{DA8C4230-25DA-4E44-9A62-9AA7F4165DEF}" srcOrd="0" destOrd="2" presId="urn:microsoft.com/office/officeart/2005/8/layout/vList4#1"/>
    <dgm:cxn modelId="{C8F27450-EEC9-4E69-ACB2-FF37F2E5F556}" srcId="{5E2E92F6-707A-49DD-8D3A-F6FFA7B4F8B6}" destId="{48F3B523-22CC-46A5-929E-D6CF9B31106C}" srcOrd="1" destOrd="0" parTransId="{2A4EBAB9-1085-4D84-97B6-B5946D04B942}" sibTransId="{C54F67A0-67B1-4B14-A5F6-5D473C6E3576}"/>
    <dgm:cxn modelId="{24462B31-2BE2-4D21-ABA1-532E30AF8C94}" type="presOf" srcId="{256A393B-B6F9-48F6-AC9B-B29D8C57D2E6}" destId="{6B5C2D12-797F-4E33-B3BB-1F0182605D2D}" srcOrd="1" destOrd="3" presId="urn:microsoft.com/office/officeart/2005/8/layout/vList4#1"/>
    <dgm:cxn modelId="{A02128B1-A235-4EC0-89B3-B7A6D5421298}" type="presOf" srcId="{5E2E92F6-707A-49DD-8D3A-F6FFA7B4F8B6}" destId="{BBBCF0A2-8817-4348-8024-A9D4350B3A33}" srcOrd="0" destOrd="0" presId="urn:microsoft.com/office/officeart/2005/8/layout/vList4#1"/>
    <dgm:cxn modelId="{6BC0A93C-D9B2-4ACA-8644-A145519D9A7C}" srcId="{5E2E92F6-707A-49DD-8D3A-F6FFA7B4F8B6}" destId="{78D1411C-AEEB-4D00-9026-71AA65E722E1}" srcOrd="3" destOrd="0" parTransId="{C94A5214-F736-4246-A6F8-2CD11170CB70}" sibTransId="{04E69B22-F494-4170-A374-A1EF2E83115D}"/>
    <dgm:cxn modelId="{45849DDF-69F9-430D-8EE7-F9D6E2F4C399}" type="presOf" srcId="{01B52156-946D-4788-8CBB-6F11F8D6031B}" destId="{0A604F65-C494-492C-88EF-50D225A5BD37}" srcOrd="0" destOrd="0" presId="urn:microsoft.com/office/officeart/2005/8/layout/vList4#1"/>
    <dgm:cxn modelId="{1D906CD4-FE9C-48C3-B95B-3D08DE59BC53}" srcId="{887792AC-D9BD-4830-9841-0FAD956F9377}" destId="{D8CE3AE9-E8B4-4EC1-B7FE-06B3D5D31DCF}" srcOrd="1" destOrd="0" parTransId="{A5CB4D4A-5091-43D2-A534-C4BCD8C629C5}" sibTransId="{48009C4F-D9D5-4B81-91CE-066F4AC0FDA8}"/>
    <dgm:cxn modelId="{42E229F1-2E31-4C81-AF62-590C6D60DFF3}" type="presOf" srcId="{AFF75AD4-15E3-408E-B587-9444DF7FAF64}" destId="{B18A2922-5DAE-4F66-AA81-3A5618FD4B86}" srcOrd="1" destOrd="1" presId="urn:microsoft.com/office/officeart/2005/8/layout/vList4#1"/>
    <dgm:cxn modelId="{1B4E5B40-D75F-4FEC-83E3-0CA1117EA2B0}" srcId="{78D1411C-AEEB-4D00-9026-71AA65E722E1}" destId="{13FADE87-F1F7-4B4C-AEF8-B2703D3C1198}" srcOrd="1" destOrd="0" parTransId="{825E850B-6AEF-427A-9522-CAA704A8D71A}" sibTransId="{61AA1CEB-88A8-49DA-BA2D-72A53860DE59}"/>
    <dgm:cxn modelId="{B2091CBE-2911-432D-8589-8224192FD5CA}" type="presOf" srcId="{E952B093-4AFB-410E-9B7C-7A6F4F89DB5F}" destId="{6B5C2D12-797F-4E33-B3BB-1F0182605D2D}" srcOrd="1" destOrd="1" presId="urn:microsoft.com/office/officeart/2005/8/layout/vList4#1"/>
    <dgm:cxn modelId="{56F35E69-979C-401E-B5D1-B231885D5766}" srcId="{48F3B523-22CC-46A5-929E-D6CF9B31106C}" destId="{3347FDA2-6A85-449D-9A7F-5C42EC3E9EEE}" srcOrd="1" destOrd="0" parTransId="{62C5BFE6-A1B2-4992-91C8-19E9CF0EB934}" sibTransId="{BA0F177A-B962-4E52-920B-9FF6B6F1E2D6}"/>
    <dgm:cxn modelId="{5CB0C5B1-719F-40F1-A848-47719D685C06}" type="presOf" srcId="{E952B093-4AFB-410E-9B7C-7A6F4F89DB5F}" destId="{D7641382-6335-45B5-AD5B-339926D2609A}" srcOrd="0" destOrd="1" presId="urn:microsoft.com/office/officeart/2005/8/layout/vList4#1"/>
    <dgm:cxn modelId="{7ABFF6C0-18F7-42D0-B2CD-0772A4AC70A0}" srcId="{78D1411C-AEEB-4D00-9026-71AA65E722E1}" destId="{E952B093-4AFB-410E-9B7C-7A6F4F89DB5F}" srcOrd="0" destOrd="0" parTransId="{CA1B4105-4B4D-4CD3-9571-92908F83292E}" sibTransId="{F960EA26-7951-4AC2-902D-91CE98CD1294}"/>
    <dgm:cxn modelId="{F713C4AD-35E8-4B71-9E11-9B927CFDB319}" type="presOf" srcId="{13FADE87-F1F7-4B4C-AEF8-B2703D3C1198}" destId="{D7641382-6335-45B5-AD5B-339926D2609A}" srcOrd="0" destOrd="2" presId="urn:microsoft.com/office/officeart/2005/8/layout/vList4#1"/>
    <dgm:cxn modelId="{E0BE57BF-0C36-40FA-8690-436952E9868A}" srcId="{5E2E92F6-707A-49DD-8D3A-F6FFA7B4F8B6}" destId="{887792AC-D9BD-4830-9841-0FAD956F9377}" srcOrd="2" destOrd="0" parTransId="{DC2E5654-EF14-40ED-A6D0-AC93148A8441}" sibTransId="{7D75031D-334E-4175-8CD7-12C024F31459}"/>
    <dgm:cxn modelId="{C3B788CB-518F-438B-A6F5-C590E2E8275F}" type="presOf" srcId="{F5C49803-69C5-46F4-A818-E7F396C94E30}" destId="{B18A2922-5DAE-4F66-AA81-3A5618FD4B86}" srcOrd="1" destOrd="3" presId="urn:microsoft.com/office/officeart/2005/8/layout/vList4#1"/>
    <dgm:cxn modelId="{810FF562-C9C9-4A16-82B1-D60CB48B0FC2}" srcId="{48F3B523-22CC-46A5-929E-D6CF9B31106C}" destId="{AFF75AD4-15E3-408E-B587-9444DF7FAF64}" srcOrd="0" destOrd="0" parTransId="{D52E652C-E668-4692-AE9F-8DFF4E6F2F85}" sibTransId="{F5CB51EB-064A-4E83-A044-DBC6A5FD5F7D}"/>
    <dgm:cxn modelId="{5A93721B-E5DD-4085-9725-988FC9D70F3A}" type="presOf" srcId="{48F3B523-22CC-46A5-929E-D6CF9B31106C}" destId="{B18A2922-5DAE-4F66-AA81-3A5618FD4B86}" srcOrd="1" destOrd="0" presId="urn:microsoft.com/office/officeart/2005/8/layout/vList4#1"/>
    <dgm:cxn modelId="{3228437E-B40E-41C8-B6F3-58DC4A6A452A}" type="presOf" srcId="{D8CE3AE9-E8B4-4EC1-B7FE-06B3D5D31DCF}" destId="{1BC91B6D-BDE9-4DD3-9AC5-9024532384FE}" srcOrd="1" destOrd="2" presId="urn:microsoft.com/office/officeart/2005/8/layout/vList4#1"/>
    <dgm:cxn modelId="{D0D5BD87-9CC4-4366-AA74-A55590A0835C}" srcId="{01B52156-946D-4788-8CBB-6F11F8D6031B}" destId="{0E0CF387-DC13-4B6A-B6DC-EE19CBA877D8}" srcOrd="0" destOrd="0" parTransId="{40D9E6B5-4F5E-4152-BD0C-F3FB922814DE}" sibTransId="{F45E7507-C766-4901-B808-241382F86425}"/>
    <dgm:cxn modelId="{64BDDE29-4BCB-400B-B776-EF07481B9790}" type="presOf" srcId="{2A554847-37E0-44C5-A38B-6E1C69048165}" destId="{1BC91B6D-BDE9-4DD3-9AC5-9024532384FE}" srcOrd="1" destOrd="3" presId="urn:microsoft.com/office/officeart/2005/8/layout/vList4#1"/>
    <dgm:cxn modelId="{2CF16E78-73F3-46DF-BA0E-C63B4605E93C}" type="presOf" srcId="{78D1411C-AEEB-4D00-9026-71AA65E722E1}" destId="{6B5C2D12-797F-4E33-B3BB-1F0182605D2D}" srcOrd="1" destOrd="0" presId="urn:microsoft.com/office/officeart/2005/8/layout/vList4#1"/>
    <dgm:cxn modelId="{357C15EF-5637-4FCE-A6B3-8C6CA82D8524}" type="presOf" srcId="{887792AC-D9BD-4830-9841-0FAD956F9377}" destId="{1BC91B6D-BDE9-4DD3-9AC5-9024532384FE}" srcOrd="1" destOrd="0" presId="urn:microsoft.com/office/officeart/2005/8/layout/vList4#1"/>
    <dgm:cxn modelId="{B4EFAE09-DF48-4CAE-9536-D83069F4ECBE}" srcId="{01B52156-946D-4788-8CBB-6F11F8D6031B}" destId="{801F7210-0AD7-456E-A1DC-2F58FFCC2EB7}" srcOrd="1" destOrd="0" parTransId="{9BB4AED2-9351-4DF2-8E85-2E8062C929DE}" sibTransId="{48693042-6DEE-4787-8E6C-73E45005F3E4}"/>
    <dgm:cxn modelId="{83D2D49A-968B-41D1-B113-2EF5F227E4AC}" type="presOf" srcId="{5EEEC93F-4E62-497B-BC10-C23993FBC3F3}" destId="{DA8C4230-25DA-4E44-9A62-9AA7F4165DEF}" srcOrd="0" destOrd="1" presId="urn:microsoft.com/office/officeart/2005/8/layout/vList4#1"/>
    <dgm:cxn modelId="{D34F1EB1-4B43-4A5A-ACBE-014B889DF686}" srcId="{78D1411C-AEEB-4D00-9026-71AA65E722E1}" destId="{256A393B-B6F9-48F6-AC9B-B29D8C57D2E6}" srcOrd="2" destOrd="0" parTransId="{A4E645E9-F452-4932-9BA4-495466FD9EF2}" sibTransId="{DEB92F88-8326-47F4-A7B5-EB796AF834EB}"/>
    <dgm:cxn modelId="{BD428BEF-B32C-452C-880D-69256C144811}" type="presOf" srcId="{5EEEC93F-4E62-497B-BC10-C23993FBC3F3}" destId="{1BC91B6D-BDE9-4DD3-9AC5-9024532384FE}" srcOrd="1" destOrd="1" presId="urn:microsoft.com/office/officeart/2005/8/layout/vList4#1"/>
    <dgm:cxn modelId="{FCBA4031-EC79-4F04-8686-40FC98A5CC7F}" type="presOf" srcId="{01B52156-946D-4788-8CBB-6F11F8D6031B}" destId="{B5C2F716-746F-4BCC-9180-16DB2A49CBD9}" srcOrd="1" destOrd="0" presId="urn:microsoft.com/office/officeart/2005/8/layout/vList4#1"/>
    <dgm:cxn modelId="{67418A38-EA39-46C2-B01E-DA4D89802BBB}" type="presOf" srcId="{801F7210-0AD7-456E-A1DC-2F58FFCC2EB7}" destId="{B5C2F716-746F-4BCC-9180-16DB2A49CBD9}" srcOrd="1" destOrd="2" presId="urn:microsoft.com/office/officeart/2005/8/layout/vList4#1"/>
    <dgm:cxn modelId="{9918D10A-F5BF-4F0D-8E16-A413182CBB55}" srcId="{887792AC-D9BD-4830-9841-0FAD956F9377}" destId="{2A554847-37E0-44C5-A38B-6E1C69048165}" srcOrd="2" destOrd="0" parTransId="{AFC8EF4D-7413-4AAB-A708-6F64D38B7CB9}" sibTransId="{D530E509-4C5D-48CD-ADEE-E6B2F1B36007}"/>
    <dgm:cxn modelId="{3F5C9114-A431-4B62-BCCF-DAB91BF27FDE}" type="presOf" srcId="{887792AC-D9BD-4830-9841-0FAD956F9377}" destId="{DA8C4230-25DA-4E44-9A62-9AA7F4165DEF}" srcOrd="0" destOrd="0" presId="urn:microsoft.com/office/officeart/2005/8/layout/vList4#1"/>
    <dgm:cxn modelId="{327E1AB9-364F-4175-856F-E0017FE17AD2}" type="presOf" srcId="{13FADE87-F1F7-4B4C-AEF8-B2703D3C1198}" destId="{6B5C2D12-797F-4E33-B3BB-1F0182605D2D}" srcOrd="1" destOrd="2" presId="urn:microsoft.com/office/officeart/2005/8/layout/vList4#1"/>
    <dgm:cxn modelId="{5EEC807B-9C7F-49CB-9531-A98DCE54F0E9}" type="presOf" srcId="{3347FDA2-6A85-449D-9A7F-5C42EC3E9EEE}" destId="{CDD953E9-A90C-44F9-A6E4-79165287CFF0}" srcOrd="0" destOrd="2" presId="urn:microsoft.com/office/officeart/2005/8/layout/vList4#1"/>
    <dgm:cxn modelId="{58111570-C6A9-49FF-9A6F-D5D1970C6939}" type="presOf" srcId="{2A554847-37E0-44C5-A38B-6E1C69048165}" destId="{DA8C4230-25DA-4E44-9A62-9AA7F4165DEF}" srcOrd="0" destOrd="3" presId="urn:microsoft.com/office/officeart/2005/8/layout/vList4#1"/>
    <dgm:cxn modelId="{E9886BC8-E016-4D27-99F0-CC4B36CEBD6A}" type="presOf" srcId="{256A393B-B6F9-48F6-AC9B-B29D8C57D2E6}" destId="{D7641382-6335-45B5-AD5B-339926D2609A}" srcOrd="0" destOrd="3" presId="urn:microsoft.com/office/officeart/2005/8/layout/vList4#1"/>
    <dgm:cxn modelId="{D215CA69-91D5-4D0A-9B60-37DA49AE62D6}" type="presOf" srcId="{0E0CF387-DC13-4B6A-B6DC-EE19CBA877D8}" destId="{B5C2F716-746F-4BCC-9180-16DB2A49CBD9}" srcOrd="1" destOrd="1" presId="urn:microsoft.com/office/officeart/2005/8/layout/vList4#1"/>
    <dgm:cxn modelId="{EBF5B2F3-C03A-40EC-B359-0EFFA40F153A}" type="presOf" srcId="{48F3B523-22CC-46A5-929E-D6CF9B31106C}" destId="{CDD953E9-A90C-44F9-A6E4-79165287CFF0}" srcOrd="0" destOrd="0" presId="urn:microsoft.com/office/officeart/2005/8/layout/vList4#1"/>
    <dgm:cxn modelId="{4B29ABD2-2B1A-4BB9-A4DB-E14E3C3D3315}" type="presOf" srcId="{3347FDA2-6A85-449D-9A7F-5C42EC3E9EEE}" destId="{B18A2922-5DAE-4F66-AA81-3A5618FD4B86}" srcOrd="1" destOrd="2" presId="urn:microsoft.com/office/officeart/2005/8/layout/vList4#1"/>
    <dgm:cxn modelId="{6CE0BD97-AE07-46FE-8DE9-252667886E13}" srcId="{5E2E92F6-707A-49DD-8D3A-F6FFA7B4F8B6}" destId="{01B52156-946D-4788-8CBB-6F11F8D6031B}" srcOrd="0" destOrd="0" parTransId="{5DE662C7-DD4E-46D7-BBFC-1A8DCE3712FE}" sibTransId="{85EB9161-E3A9-4261-B012-82449682DA03}"/>
    <dgm:cxn modelId="{2265E92A-4EA3-4D7A-B0DE-C945C6D087F0}" type="presOf" srcId="{78D1411C-AEEB-4D00-9026-71AA65E722E1}" destId="{D7641382-6335-45B5-AD5B-339926D2609A}" srcOrd="0" destOrd="0" presId="urn:microsoft.com/office/officeart/2005/8/layout/vList4#1"/>
    <dgm:cxn modelId="{CFBE158A-BCA2-488F-86F2-981FA1D8352A}" type="presOf" srcId="{F5C49803-69C5-46F4-A818-E7F396C94E30}" destId="{CDD953E9-A90C-44F9-A6E4-79165287CFF0}" srcOrd="0" destOrd="3" presId="urn:microsoft.com/office/officeart/2005/8/layout/vList4#1"/>
    <dgm:cxn modelId="{0252D467-CB60-4702-852A-8728EEC91472}" type="presParOf" srcId="{BBBCF0A2-8817-4348-8024-A9D4350B3A33}" destId="{BE8C9727-96BB-4704-A355-50D7664C0FCA}" srcOrd="0" destOrd="0" presId="urn:microsoft.com/office/officeart/2005/8/layout/vList4#1"/>
    <dgm:cxn modelId="{2A86EE28-9DE0-430C-A990-D7AD9F62096C}" type="presParOf" srcId="{BE8C9727-96BB-4704-A355-50D7664C0FCA}" destId="{0A604F65-C494-492C-88EF-50D225A5BD37}" srcOrd="0" destOrd="0" presId="urn:microsoft.com/office/officeart/2005/8/layout/vList4#1"/>
    <dgm:cxn modelId="{41213AC4-79E6-42FC-A543-72CCC00DAB00}" type="presParOf" srcId="{BE8C9727-96BB-4704-A355-50D7664C0FCA}" destId="{1105EDE4-BDA4-4A38-AD61-BC2AE8C83A6C}" srcOrd="1" destOrd="0" presId="urn:microsoft.com/office/officeart/2005/8/layout/vList4#1"/>
    <dgm:cxn modelId="{7F9C98B8-4E57-486A-9AA6-ADEE445B31EE}" type="presParOf" srcId="{BE8C9727-96BB-4704-A355-50D7664C0FCA}" destId="{B5C2F716-746F-4BCC-9180-16DB2A49CBD9}" srcOrd="2" destOrd="0" presId="urn:microsoft.com/office/officeart/2005/8/layout/vList4#1"/>
    <dgm:cxn modelId="{E9FA4AAF-15AD-46F7-B2B5-1CE70A5171C5}" type="presParOf" srcId="{BBBCF0A2-8817-4348-8024-A9D4350B3A33}" destId="{ADC9C7FA-AD6D-4D3F-84C9-48C332226A0F}" srcOrd="1" destOrd="0" presId="urn:microsoft.com/office/officeart/2005/8/layout/vList4#1"/>
    <dgm:cxn modelId="{66F3986E-9B1C-4454-BE4C-4994A66C15E4}" type="presParOf" srcId="{BBBCF0A2-8817-4348-8024-A9D4350B3A33}" destId="{F3CC4245-C7EE-41FB-8E1E-5348E822CAC0}" srcOrd="2" destOrd="0" presId="urn:microsoft.com/office/officeart/2005/8/layout/vList4#1"/>
    <dgm:cxn modelId="{A6F521AC-AADA-4694-A34A-DCB214602FF0}" type="presParOf" srcId="{F3CC4245-C7EE-41FB-8E1E-5348E822CAC0}" destId="{CDD953E9-A90C-44F9-A6E4-79165287CFF0}" srcOrd="0" destOrd="0" presId="urn:microsoft.com/office/officeart/2005/8/layout/vList4#1"/>
    <dgm:cxn modelId="{FA94AACB-6ECD-411E-A92D-EE7A906775FC}" type="presParOf" srcId="{F3CC4245-C7EE-41FB-8E1E-5348E822CAC0}" destId="{56671395-D3F0-463E-835C-A6D0655C7043}" srcOrd="1" destOrd="0" presId="urn:microsoft.com/office/officeart/2005/8/layout/vList4#1"/>
    <dgm:cxn modelId="{09853862-B03D-4026-9210-360922EC9003}" type="presParOf" srcId="{F3CC4245-C7EE-41FB-8E1E-5348E822CAC0}" destId="{B18A2922-5DAE-4F66-AA81-3A5618FD4B86}" srcOrd="2" destOrd="0" presId="urn:microsoft.com/office/officeart/2005/8/layout/vList4#1"/>
    <dgm:cxn modelId="{E5CE024C-F286-4F3D-B55B-DBB591AE3AC7}" type="presParOf" srcId="{BBBCF0A2-8817-4348-8024-A9D4350B3A33}" destId="{2549902D-4260-4705-B4ED-8C6E43AE53C5}" srcOrd="3" destOrd="0" presId="urn:microsoft.com/office/officeart/2005/8/layout/vList4#1"/>
    <dgm:cxn modelId="{70FD2A96-E6B7-4B47-B444-C8AA7C45C0DC}" type="presParOf" srcId="{BBBCF0A2-8817-4348-8024-A9D4350B3A33}" destId="{41778BBD-E626-4D67-BBBF-751FBDE0A25F}" srcOrd="4" destOrd="0" presId="urn:microsoft.com/office/officeart/2005/8/layout/vList4#1"/>
    <dgm:cxn modelId="{C8B08B37-1F21-4B13-BC2E-3F254EE2EA27}" type="presParOf" srcId="{41778BBD-E626-4D67-BBBF-751FBDE0A25F}" destId="{DA8C4230-25DA-4E44-9A62-9AA7F4165DEF}" srcOrd="0" destOrd="0" presId="urn:microsoft.com/office/officeart/2005/8/layout/vList4#1"/>
    <dgm:cxn modelId="{1673B2C8-D029-4B35-98A0-FD1C7C94C3CE}" type="presParOf" srcId="{41778BBD-E626-4D67-BBBF-751FBDE0A25F}" destId="{2D1013D7-40BC-4D8B-929F-9A3DAA8422B4}" srcOrd="1" destOrd="0" presId="urn:microsoft.com/office/officeart/2005/8/layout/vList4#1"/>
    <dgm:cxn modelId="{86CB4082-6E78-42BA-A560-2939C4C02E19}" type="presParOf" srcId="{41778BBD-E626-4D67-BBBF-751FBDE0A25F}" destId="{1BC91B6D-BDE9-4DD3-9AC5-9024532384FE}" srcOrd="2" destOrd="0" presId="urn:microsoft.com/office/officeart/2005/8/layout/vList4#1"/>
    <dgm:cxn modelId="{D91BC8A4-FE8C-4E19-8E8B-32B425428CFE}" type="presParOf" srcId="{BBBCF0A2-8817-4348-8024-A9D4350B3A33}" destId="{5DF4C653-623B-434D-B19D-732380B2304A}" srcOrd="5" destOrd="0" presId="urn:microsoft.com/office/officeart/2005/8/layout/vList4#1"/>
    <dgm:cxn modelId="{0D0D1EF7-B103-48D5-9792-04CDDB2011FC}" type="presParOf" srcId="{BBBCF0A2-8817-4348-8024-A9D4350B3A33}" destId="{ADAE307F-CA8A-43B1-8B62-1AA32B3AD85D}" srcOrd="6" destOrd="0" presId="urn:microsoft.com/office/officeart/2005/8/layout/vList4#1"/>
    <dgm:cxn modelId="{499EF5D3-F813-4776-B862-7F5E71A23B0D}" type="presParOf" srcId="{ADAE307F-CA8A-43B1-8B62-1AA32B3AD85D}" destId="{D7641382-6335-45B5-AD5B-339926D2609A}" srcOrd="0" destOrd="0" presId="urn:microsoft.com/office/officeart/2005/8/layout/vList4#1"/>
    <dgm:cxn modelId="{2EBF07E0-27B8-4819-921A-606EAE51EE37}" type="presParOf" srcId="{ADAE307F-CA8A-43B1-8B62-1AA32B3AD85D}" destId="{B7092FDE-5C51-4C9D-B3FC-5B3D8F6A14A8}" srcOrd="1" destOrd="0" presId="urn:microsoft.com/office/officeart/2005/8/layout/vList4#1"/>
    <dgm:cxn modelId="{6D79B317-246A-41AB-838E-944A6C75B693}" type="presParOf" srcId="{ADAE307F-CA8A-43B1-8B62-1AA32B3AD85D}" destId="{6B5C2D12-797F-4E33-B3BB-1F0182605D2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Member pays at SSS branch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</dgm:spPr>
      <dgm:t>
        <a:bodyPr tIns="0" bIns="0"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SSS branch validates Loan or contribution payment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</dgm:spPr>
      <dgm:t>
        <a:bodyPr tIns="0" bIns="0" anchor="t"/>
        <a:lstStyle/>
        <a:p>
          <a:pPr algn="dist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Branch Transfers payment records to main servers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Collection System segregates and transmits records to specific systems for posting 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 custScaleY="13631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3C88D456-A4E3-42A2-9F0A-0B8F04DBE28F}" type="presOf" srcId="{A0B32E80-5F3B-4ED9-8142-949DC8785765}" destId="{17FA1461-0020-48D2-A7CF-B84918C07694}" srcOrd="0" destOrd="0" presId="urn:microsoft.com/office/officeart/2005/8/layout/hProcess9"/>
    <dgm:cxn modelId="{FD374B03-6AF7-4A20-90A7-296E7C2CC014}" type="presOf" srcId="{1D0881F3-373F-45CF-B270-79CA756C79BA}" destId="{7640A39C-8375-4724-B6E6-6E2B4570F842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6A5DB187-D369-4A9E-A822-21C9DA60D287}" type="presOf" srcId="{12FFA684-CC07-4BC9-A8D6-BFA44EC009C4}" destId="{CC85EAB7-D8B5-4F9C-822E-9B1FBF2A4F40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55487E32-894F-4205-896F-AC3166E18856}" type="presOf" srcId="{7265F071-6DA5-411C-9CB4-3A9A3C2BDC3F}" destId="{C95D80C4-5525-4C92-A674-29032D20EDA5}" srcOrd="0" destOrd="0" presId="urn:microsoft.com/office/officeart/2005/8/layout/hProcess9"/>
    <dgm:cxn modelId="{82F69072-958B-4D77-8F3A-02409EE41120}" type="presOf" srcId="{1C483108-CBF7-493C-B2C3-F1AD238C54CB}" destId="{6A8AC867-A560-4807-B466-459F1FED5514}" srcOrd="0" destOrd="0" presId="urn:microsoft.com/office/officeart/2005/8/layout/hProcess9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0AECA30F-BBBD-4FD8-AFAC-E78825659C7A}" type="presParOf" srcId="{CC85EAB7-D8B5-4F9C-822E-9B1FBF2A4F40}" destId="{5C5AB782-E64C-40C7-8C64-CFCDCA236A7E}" srcOrd="0" destOrd="0" presId="urn:microsoft.com/office/officeart/2005/8/layout/hProcess9"/>
    <dgm:cxn modelId="{A22C0301-37AA-4D94-BD6C-16FED2A9A36A}" type="presParOf" srcId="{CC85EAB7-D8B5-4F9C-822E-9B1FBF2A4F40}" destId="{EEC0D95D-6535-404B-A3A3-15A8DBC4AECD}" srcOrd="1" destOrd="0" presId="urn:microsoft.com/office/officeart/2005/8/layout/hProcess9"/>
    <dgm:cxn modelId="{64ADB3D2-FF69-4F2E-AC5A-FB37C63F135D}" type="presParOf" srcId="{EEC0D95D-6535-404B-A3A3-15A8DBC4AECD}" destId="{17FA1461-0020-48D2-A7CF-B84918C07694}" srcOrd="0" destOrd="0" presId="urn:microsoft.com/office/officeart/2005/8/layout/hProcess9"/>
    <dgm:cxn modelId="{8898BABA-533B-43E2-B811-B11753914282}" type="presParOf" srcId="{EEC0D95D-6535-404B-A3A3-15A8DBC4AECD}" destId="{9BCFECEC-8EA1-4986-B7D4-CDF0EA6255D7}" srcOrd="1" destOrd="0" presId="urn:microsoft.com/office/officeart/2005/8/layout/hProcess9"/>
    <dgm:cxn modelId="{14DA1827-D291-431A-886B-1191BE12FBC9}" type="presParOf" srcId="{EEC0D95D-6535-404B-A3A3-15A8DBC4AECD}" destId="{7640A39C-8375-4724-B6E6-6E2B4570F842}" srcOrd="2" destOrd="0" presId="urn:microsoft.com/office/officeart/2005/8/layout/hProcess9"/>
    <dgm:cxn modelId="{608A1738-1189-4D57-96E9-E7C36AE78B32}" type="presParOf" srcId="{EEC0D95D-6535-404B-A3A3-15A8DBC4AECD}" destId="{2866E2E9-A2A4-4FB7-8F0C-99E52523C5E7}" srcOrd="3" destOrd="0" presId="urn:microsoft.com/office/officeart/2005/8/layout/hProcess9"/>
    <dgm:cxn modelId="{EE0C1F93-3B72-41D5-9162-65296C2ABCC8}" type="presParOf" srcId="{EEC0D95D-6535-404B-A3A3-15A8DBC4AECD}" destId="{C95D80C4-5525-4C92-A674-29032D20EDA5}" srcOrd="4" destOrd="0" presId="urn:microsoft.com/office/officeart/2005/8/layout/hProcess9"/>
    <dgm:cxn modelId="{C5115F21-8835-4172-A4E1-B6AC6895537B}" type="presParOf" srcId="{EEC0D95D-6535-404B-A3A3-15A8DBC4AECD}" destId="{BB1BB3F5-99D4-4286-BF14-76F280A296A9}" srcOrd="5" destOrd="0" presId="urn:microsoft.com/office/officeart/2005/8/layout/hProcess9"/>
    <dgm:cxn modelId="{28AD3A58-7818-4FE9-AB4F-719596B5D14C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Member pays at accredited payment </a:t>
          </a:r>
          <a:r>
            <a:rPr lang="en-PH" sz="1600" dirty="0" err="1" smtClean="0">
              <a:solidFill>
                <a:schemeClr val="tx2"/>
              </a:solidFill>
            </a:rPr>
            <a:t>center</a:t>
          </a:r>
          <a:r>
            <a:rPr lang="en-PH" sz="1600" dirty="0" smtClean="0">
              <a:solidFill>
                <a:schemeClr val="tx2"/>
              </a:solidFill>
            </a:rPr>
            <a:t> 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tIns="0" bIns="0"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Payment </a:t>
          </a:r>
          <a:r>
            <a:rPr lang="en-PH" sz="1600" dirty="0" err="1" smtClean="0">
              <a:solidFill>
                <a:schemeClr val="tx2"/>
              </a:solidFill>
            </a:rPr>
            <a:t>Center</a:t>
          </a:r>
          <a:r>
            <a:rPr lang="en-PH" sz="1600" dirty="0" smtClean="0">
              <a:solidFill>
                <a:schemeClr val="tx2"/>
              </a:solidFill>
            </a:rPr>
            <a:t> validates Loan  or Contribution Payment file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tIns="0" bIns="0" anchor="t"/>
        <a:lstStyle/>
        <a:p>
          <a:pPr algn="dist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Payment </a:t>
          </a:r>
          <a:r>
            <a:rPr lang="en-PH" sz="1600" dirty="0" err="1" smtClean="0">
              <a:solidFill>
                <a:schemeClr val="tx2"/>
              </a:solidFill>
            </a:rPr>
            <a:t>Center</a:t>
          </a:r>
          <a:r>
            <a:rPr lang="en-PH" sz="1600" dirty="0" smtClean="0">
              <a:solidFill>
                <a:schemeClr val="tx2"/>
              </a:solidFill>
            </a:rPr>
            <a:t> submits collection file to SSS and the payment to SSS depository bank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1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1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SSS validates file, </a:t>
          </a:r>
          <a:r>
            <a:rPr lang="en-PH" dirty="0" smtClean="0">
              <a:solidFill>
                <a:schemeClr val="tx2"/>
              </a:solidFill>
            </a:rPr>
            <a:t>and</a:t>
          </a:r>
          <a:r>
            <a:rPr lang="en-PH" sz="1600" dirty="0" smtClean="0">
              <a:solidFill>
                <a:schemeClr val="tx2"/>
              </a:solidFill>
            </a:rPr>
            <a:t> informs Payment Center of validation result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X="108998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EA934661-2242-4AA3-9189-6BC2E0C6DA74}" type="presOf" srcId="{A0B32E80-5F3B-4ED9-8142-949DC8785765}" destId="{17FA1461-0020-48D2-A7CF-B84918C07694}" srcOrd="0" destOrd="0" presId="urn:microsoft.com/office/officeart/2005/8/layout/hProcess9"/>
    <dgm:cxn modelId="{97713080-893F-4CE6-9A09-03C5FD3B0A3B}" type="presOf" srcId="{7265F071-6DA5-411C-9CB4-3A9A3C2BDC3F}" destId="{C95D80C4-5525-4C92-A674-29032D20EDA5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3EF7F78D-34ED-4AA5-B67A-D8DCCEFAFBFC}" type="presOf" srcId="{1D0881F3-373F-45CF-B270-79CA756C79BA}" destId="{7640A39C-8375-4724-B6E6-6E2B4570F842}" srcOrd="0" destOrd="0" presId="urn:microsoft.com/office/officeart/2005/8/layout/hProcess9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3575ACF5-4EE6-4501-BD1D-B7C7EBB7FBE4}" type="presOf" srcId="{12FFA684-CC07-4BC9-A8D6-BFA44EC009C4}" destId="{CC85EAB7-D8B5-4F9C-822E-9B1FBF2A4F40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A0B34C9C-BAC7-446C-8F41-61400BA3FF2C}" type="presOf" srcId="{1C483108-CBF7-493C-B2C3-F1AD238C54CB}" destId="{6A8AC867-A560-4807-B466-459F1FED5514}" srcOrd="0" destOrd="0" presId="urn:microsoft.com/office/officeart/2005/8/layout/hProcess9"/>
    <dgm:cxn modelId="{0DB25342-C50A-4755-B22B-AD753D4B6AD6}" type="presParOf" srcId="{CC85EAB7-D8B5-4F9C-822E-9B1FBF2A4F40}" destId="{5C5AB782-E64C-40C7-8C64-CFCDCA236A7E}" srcOrd="0" destOrd="0" presId="urn:microsoft.com/office/officeart/2005/8/layout/hProcess9"/>
    <dgm:cxn modelId="{06EFC12C-9AC8-4A6B-A774-DD644F362BE8}" type="presParOf" srcId="{CC85EAB7-D8B5-4F9C-822E-9B1FBF2A4F40}" destId="{EEC0D95D-6535-404B-A3A3-15A8DBC4AECD}" srcOrd="1" destOrd="0" presId="urn:microsoft.com/office/officeart/2005/8/layout/hProcess9"/>
    <dgm:cxn modelId="{0B87419E-0392-4B1E-8081-D478ED909E35}" type="presParOf" srcId="{EEC0D95D-6535-404B-A3A3-15A8DBC4AECD}" destId="{17FA1461-0020-48D2-A7CF-B84918C07694}" srcOrd="0" destOrd="0" presId="urn:microsoft.com/office/officeart/2005/8/layout/hProcess9"/>
    <dgm:cxn modelId="{BA0E03AB-C57B-46F4-80A3-9C3C15DA1C02}" type="presParOf" srcId="{EEC0D95D-6535-404B-A3A3-15A8DBC4AECD}" destId="{9BCFECEC-8EA1-4986-B7D4-CDF0EA6255D7}" srcOrd="1" destOrd="0" presId="urn:microsoft.com/office/officeart/2005/8/layout/hProcess9"/>
    <dgm:cxn modelId="{5FDFD2CA-6076-407F-BF48-6CF5402C5D23}" type="presParOf" srcId="{EEC0D95D-6535-404B-A3A3-15A8DBC4AECD}" destId="{7640A39C-8375-4724-B6E6-6E2B4570F842}" srcOrd="2" destOrd="0" presId="urn:microsoft.com/office/officeart/2005/8/layout/hProcess9"/>
    <dgm:cxn modelId="{10727DB7-CDEC-470A-B276-DDE7726E903B}" type="presParOf" srcId="{EEC0D95D-6535-404B-A3A3-15A8DBC4AECD}" destId="{2866E2E9-A2A4-4FB7-8F0C-99E52523C5E7}" srcOrd="3" destOrd="0" presId="urn:microsoft.com/office/officeart/2005/8/layout/hProcess9"/>
    <dgm:cxn modelId="{A02766E3-6858-45FC-A21B-5A6854CFBF13}" type="presParOf" srcId="{EEC0D95D-6535-404B-A3A3-15A8DBC4AECD}" destId="{C95D80C4-5525-4C92-A674-29032D20EDA5}" srcOrd="4" destOrd="0" presId="urn:microsoft.com/office/officeart/2005/8/layout/hProcess9"/>
    <dgm:cxn modelId="{3121FC9D-1BE9-4348-9AFC-3D3F84BDF1D2}" type="presParOf" srcId="{EEC0D95D-6535-404B-A3A3-15A8DBC4AECD}" destId="{BB1BB3F5-99D4-4286-BF14-76F280A296A9}" srcOrd="5" destOrd="0" presId="urn:microsoft.com/office/officeart/2005/8/layout/hProcess9"/>
    <dgm:cxn modelId="{2D14BE91-2268-46C4-87CF-92B16D805B4B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Member logs-on to </a:t>
          </a:r>
          <a:r>
            <a:rPr lang="en-PH" sz="1600" dirty="0" err="1" smtClean="0">
              <a:solidFill>
                <a:schemeClr val="tx2"/>
              </a:solidFill>
            </a:rPr>
            <a:t>BancNet</a:t>
          </a:r>
          <a:r>
            <a:rPr lang="en-PH" sz="1600" dirty="0" smtClean="0">
              <a:solidFill>
                <a:schemeClr val="tx2"/>
              </a:solidFill>
            </a:rPr>
            <a:t> website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tIns="0" bIns="0"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Clicks on his bank  account and selects ‘Payment’ as transaction type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tIns="0" bIns="0" anchor="t"/>
        <a:lstStyle/>
        <a:p>
          <a:pPr algn="dist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US" sz="1600" dirty="0" smtClean="0">
              <a:solidFill>
                <a:schemeClr val="tx2"/>
              </a:solidFill>
            </a:rPr>
            <a:t>Click </a:t>
          </a:r>
          <a:r>
            <a:rPr lang="en-US" sz="1600" b="1" dirty="0" smtClean="0">
              <a:solidFill>
                <a:schemeClr val="tx2"/>
              </a:solidFill>
            </a:rPr>
            <a:t>SSS</a:t>
          </a:r>
          <a:r>
            <a:rPr lang="en-US" sz="1600" dirty="0" smtClean="0">
              <a:solidFill>
                <a:schemeClr val="tx2"/>
              </a:solidFill>
            </a:rPr>
            <a:t> from the drop-down menu of Billers/ Institutions then fill-out the required fields  </a:t>
          </a: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At end-of-day, </a:t>
          </a:r>
          <a:r>
            <a:rPr lang="en-PH" sz="1600" dirty="0" err="1" smtClean="0">
              <a:solidFill>
                <a:schemeClr val="tx2"/>
              </a:solidFill>
            </a:rPr>
            <a:t>BancNet</a:t>
          </a:r>
          <a:r>
            <a:rPr lang="en-PH" sz="1600" dirty="0" smtClean="0">
              <a:solidFill>
                <a:schemeClr val="tx2"/>
              </a:solidFill>
            </a:rPr>
            <a:t> </a:t>
          </a:r>
          <a:r>
            <a:rPr lang="en-PH" dirty="0" smtClean="0">
              <a:solidFill>
                <a:schemeClr val="tx2"/>
              </a:solidFill>
            </a:rPr>
            <a:t>transmits</a:t>
          </a:r>
          <a:r>
            <a:rPr lang="en-PH" sz="1600" dirty="0" smtClean="0">
              <a:solidFill>
                <a:schemeClr val="tx2"/>
              </a:solidFill>
            </a:rPr>
            <a:t> records to SSS for posting 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2424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B443B011-FB8C-47F3-9289-F84E9E717B54}" type="presOf" srcId="{1C483108-CBF7-493C-B2C3-F1AD238C54CB}" destId="{6A8AC867-A560-4807-B466-459F1FED5514}" srcOrd="0" destOrd="0" presId="urn:microsoft.com/office/officeart/2005/8/layout/hProcess9"/>
    <dgm:cxn modelId="{C4BF651A-4378-4976-A7BB-CFEA8DF9155B}" type="presOf" srcId="{12FFA684-CC07-4BC9-A8D6-BFA44EC009C4}" destId="{CC85EAB7-D8B5-4F9C-822E-9B1FBF2A4F40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376B84AC-0C3F-49A2-A4BF-E098AD640C19}" type="presOf" srcId="{1D0881F3-373F-45CF-B270-79CA756C79BA}" destId="{7640A39C-8375-4724-B6E6-6E2B4570F842}" srcOrd="0" destOrd="0" presId="urn:microsoft.com/office/officeart/2005/8/layout/hProcess9"/>
    <dgm:cxn modelId="{7EBAC044-640D-4511-8A4E-46B6D923EA7D}" type="presOf" srcId="{A0B32E80-5F3B-4ED9-8142-949DC8785765}" destId="{17FA1461-0020-48D2-A7CF-B84918C07694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EB61D980-AB8F-4D42-A11E-B360D3B6E88A}" type="presOf" srcId="{7265F071-6DA5-411C-9CB4-3A9A3C2BDC3F}" destId="{C95D80C4-5525-4C92-A674-29032D20EDA5}" srcOrd="0" destOrd="0" presId="urn:microsoft.com/office/officeart/2005/8/layout/hProcess9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30A1FBCA-EE80-41AA-BB90-E709C6050896}" type="presParOf" srcId="{CC85EAB7-D8B5-4F9C-822E-9B1FBF2A4F40}" destId="{5C5AB782-E64C-40C7-8C64-CFCDCA236A7E}" srcOrd="0" destOrd="0" presId="urn:microsoft.com/office/officeart/2005/8/layout/hProcess9"/>
    <dgm:cxn modelId="{1122C5C0-A2A8-4159-ABDC-7BB98332D965}" type="presParOf" srcId="{CC85EAB7-D8B5-4F9C-822E-9B1FBF2A4F40}" destId="{EEC0D95D-6535-404B-A3A3-15A8DBC4AECD}" srcOrd="1" destOrd="0" presId="urn:microsoft.com/office/officeart/2005/8/layout/hProcess9"/>
    <dgm:cxn modelId="{60CF4A2B-EA50-4FDF-AF60-419D7DEB5AF3}" type="presParOf" srcId="{EEC0D95D-6535-404B-A3A3-15A8DBC4AECD}" destId="{17FA1461-0020-48D2-A7CF-B84918C07694}" srcOrd="0" destOrd="0" presId="urn:microsoft.com/office/officeart/2005/8/layout/hProcess9"/>
    <dgm:cxn modelId="{57CAB785-7C26-49B8-A6A7-338EAB31C3C9}" type="presParOf" srcId="{EEC0D95D-6535-404B-A3A3-15A8DBC4AECD}" destId="{9BCFECEC-8EA1-4986-B7D4-CDF0EA6255D7}" srcOrd="1" destOrd="0" presId="urn:microsoft.com/office/officeart/2005/8/layout/hProcess9"/>
    <dgm:cxn modelId="{AB16E53C-8662-4FA7-8D52-BD28A1EA9AF7}" type="presParOf" srcId="{EEC0D95D-6535-404B-A3A3-15A8DBC4AECD}" destId="{7640A39C-8375-4724-B6E6-6E2B4570F842}" srcOrd="2" destOrd="0" presId="urn:microsoft.com/office/officeart/2005/8/layout/hProcess9"/>
    <dgm:cxn modelId="{DE9EE337-DDE6-4AE2-B30F-2DBAE3E3F1A7}" type="presParOf" srcId="{EEC0D95D-6535-404B-A3A3-15A8DBC4AECD}" destId="{2866E2E9-A2A4-4FB7-8F0C-99E52523C5E7}" srcOrd="3" destOrd="0" presId="urn:microsoft.com/office/officeart/2005/8/layout/hProcess9"/>
    <dgm:cxn modelId="{085D90A4-C4A2-4354-B4EC-49C84BE3EF4F}" type="presParOf" srcId="{EEC0D95D-6535-404B-A3A3-15A8DBC4AECD}" destId="{C95D80C4-5525-4C92-A674-29032D20EDA5}" srcOrd="4" destOrd="0" presId="urn:microsoft.com/office/officeart/2005/8/layout/hProcess9"/>
    <dgm:cxn modelId="{85DB9CD6-1C88-41D3-991D-522992F413C2}" type="presParOf" srcId="{EEC0D95D-6535-404B-A3A3-15A8DBC4AECD}" destId="{BB1BB3F5-99D4-4286-BF14-76F280A296A9}" srcOrd="5" destOrd="0" presId="urn:microsoft.com/office/officeart/2005/8/layout/hProcess9"/>
    <dgm:cxn modelId="{3BEC8188-F712-42D0-B1FF-A0B57B5068F2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Member enrolls at SSS branch or at member depository bank and indicate types of payment to debit from account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</dgm:spPr>
      <dgm:t>
        <a:bodyPr tIns="0" bIns="0"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SSS creates monthly billing file and sends to participating bank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</dgm:spPr>
      <dgm:t>
        <a:bodyPr tIns="0" bIns="0" anchor="t"/>
        <a:lstStyle/>
        <a:p>
          <a:pPr algn="dist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Bank debits member account, submits collection file to SSS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Collection System segregates and transmits records to specific systems for posting 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 custScaleY="18460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 custScaleY="13631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00D5F223-0859-4F57-B6C1-E8109A037191}" type="presOf" srcId="{A0B32E80-5F3B-4ED9-8142-949DC8785765}" destId="{17FA1461-0020-48D2-A7CF-B84918C07694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708C3309-BE17-46E7-BB2C-4FE197469D18}" type="presOf" srcId="{1D0881F3-373F-45CF-B270-79CA756C79BA}" destId="{7640A39C-8375-4724-B6E6-6E2B4570F842}" srcOrd="0" destOrd="0" presId="urn:microsoft.com/office/officeart/2005/8/layout/hProcess9"/>
    <dgm:cxn modelId="{4DA3DB30-E858-490B-AD79-1050DDB6E000}" type="presOf" srcId="{1C483108-CBF7-493C-B2C3-F1AD238C54CB}" destId="{6A8AC867-A560-4807-B466-459F1FED5514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52419D29-C305-4142-A4B9-74363DBEE48F}" type="presOf" srcId="{12FFA684-CC07-4BC9-A8D6-BFA44EC009C4}" destId="{CC85EAB7-D8B5-4F9C-822E-9B1FBF2A4F40}" srcOrd="0" destOrd="0" presId="urn:microsoft.com/office/officeart/2005/8/layout/hProcess9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9ACBCC38-4C94-46E5-B302-860543071E0E}" type="presOf" srcId="{7265F071-6DA5-411C-9CB4-3A9A3C2BDC3F}" destId="{C95D80C4-5525-4C92-A674-29032D20EDA5}" srcOrd="0" destOrd="0" presId="urn:microsoft.com/office/officeart/2005/8/layout/hProcess9"/>
    <dgm:cxn modelId="{B5080D9E-C780-46F1-B8A6-F0CA8FC81CDE}" type="presParOf" srcId="{CC85EAB7-D8B5-4F9C-822E-9B1FBF2A4F40}" destId="{5C5AB782-E64C-40C7-8C64-CFCDCA236A7E}" srcOrd="0" destOrd="0" presId="urn:microsoft.com/office/officeart/2005/8/layout/hProcess9"/>
    <dgm:cxn modelId="{23472C70-3B3F-42D0-9529-DCA69A9F8E2F}" type="presParOf" srcId="{CC85EAB7-D8B5-4F9C-822E-9B1FBF2A4F40}" destId="{EEC0D95D-6535-404B-A3A3-15A8DBC4AECD}" srcOrd="1" destOrd="0" presId="urn:microsoft.com/office/officeart/2005/8/layout/hProcess9"/>
    <dgm:cxn modelId="{572E2DA9-2100-4FDF-B1AD-81120FE70A5A}" type="presParOf" srcId="{EEC0D95D-6535-404B-A3A3-15A8DBC4AECD}" destId="{17FA1461-0020-48D2-A7CF-B84918C07694}" srcOrd="0" destOrd="0" presId="urn:microsoft.com/office/officeart/2005/8/layout/hProcess9"/>
    <dgm:cxn modelId="{4D3A090D-1E41-415C-BAE5-F341EE3A608A}" type="presParOf" srcId="{EEC0D95D-6535-404B-A3A3-15A8DBC4AECD}" destId="{9BCFECEC-8EA1-4986-B7D4-CDF0EA6255D7}" srcOrd="1" destOrd="0" presId="urn:microsoft.com/office/officeart/2005/8/layout/hProcess9"/>
    <dgm:cxn modelId="{C5FC109F-550A-4D51-9ADB-DC7CFDA20C6D}" type="presParOf" srcId="{EEC0D95D-6535-404B-A3A3-15A8DBC4AECD}" destId="{7640A39C-8375-4724-B6E6-6E2B4570F842}" srcOrd="2" destOrd="0" presId="urn:microsoft.com/office/officeart/2005/8/layout/hProcess9"/>
    <dgm:cxn modelId="{E60EC3A2-9251-403C-B81F-7724D5E496A6}" type="presParOf" srcId="{EEC0D95D-6535-404B-A3A3-15A8DBC4AECD}" destId="{2866E2E9-A2A4-4FB7-8F0C-99E52523C5E7}" srcOrd="3" destOrd="0" presId="urn:microsoft.com/office/officeart/2005/8/layout/hProcess9"/>
    <dgm:cxn modelId="{77A0278F-CE83-41A7-8D34-998C54370026}" type="presParOf" srcId="{EEC0D95D-6535-404B-A3A3-15A8DBC4AECD}" destId="{C95D80C4-5525-4C92-A674-29032D20EDA5}" srcOrd="4" destOrd="0" presId="urn:microsoft.com/office/officeart/2005/8/layout/hProcess9"/>
    <dgm:cxn modelId="{0C2F55F5-FB64-4053-893C-C131BB486FB4}" type="presParOf" srcId="{EEC0D95D-6535-404B-A3A3-15A8DBC4AECD}" destId="{BB1BB3F5-99D4-4286-BF14-76F280A296A9}" srcOrd="5" destOrd="0" presId="urn:microsoft.com/office/officeart/2005/8/layout/hProcess9"/>
    <dgm:cxn modelId="{D917A1BA-CB3E-4E19-BCD6-25C85F901DE7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B8B94-4952-4456-BEB6-3B793AC371C4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E50C5-4AC8-45C4-BF47-D8620FA5B7D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699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E73A84-39F9-4616-81DE-40C82AF3C901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4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B8E1E0-E4BE-4622-B662-1382F79FC7F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74675" y="763588"/>
            <a:ext cx="6518275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110287" cy="441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3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18C8B8-BFCA-4882-BE48-16F58ACFC598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65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28DC61-6AB2-417D-88C7-DC0875D0534E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19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680AAF-3C59-43B7-B479-49E75D84D2A7}" type="slidenum">
              <a:rPr lang="en-US" altLang="en-US">
                <a:latin typeface="Calibri" panose="020F0502020204030204" pitchFamily="34" charset="0"/>
              </a:rPr>
              <a:pPr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2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BA1CC3-8875-4FC3-9B0B-854CB39BB11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1675" y="766763"/>
            <a:ext cx="6538913" cy="3679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4792663"/>
            <a:ext cx="6329362" cy="443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4557713" y="9590088"/>
            <a:ext cx="3384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23148E82-4C46-4604-A48C-737379A366F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</a:pPr>
              <a:t>41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82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4F0554-75BF-4680-90FB-4E480B35076E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375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17E10-4B24-4528-9D00-636C794EEA32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781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2BFB75-85CB-407D-B777-AEDD553FC497}" type="slidenum">
              <a:rPr lang="en-US" altLang="en-US" smtClean="0"/>
              <a:pPr/>
              <a:t>62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2448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8EE651-769A-49B0-A51D-E0F3E893F38D}" type="slidenum">
              <a:rPr lang="en-US" altLang="en-US" smtClean="0"/>
              <a:pPr/>
              <a:t>63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527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253667-E88C-4FA1-BDF4-5C34CD8F45E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457700" y="9493250"/>
            <a:ext cx="33131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867D3AA2-35D5-490D-AC8A-64E4EEB594E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4457700" y="9493250"/>
            <a:ext cx="3336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68D90CAD-0628-4339-AF38-FC501528AAB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1322388" y="749300"/>
            <a:ext cx="5233987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87400" y="4745038"/>
            <a:ext cx="6191250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7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86B51B-6A12-43AE-81DE-AC133541ECBE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2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DFA1AE-442F-41C9-BB38-8D4BFED5934D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4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FDE829-761C-4572-A53C-F46E07DC8FA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4457700" y="9493250"/>
            <a:ext cx="33131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F3FD3E43-58F0-420F-86A3-6A525A619CF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4457700" y="9493250"/>
            <a:ext cx="3336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9654AA15-E0BE-4776-B23E-82C4BDDE3B9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1322388" y="749300"/>
            <a:ext cx="5233987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578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87400" y="4745038"/>
            <a:ext cx="6191250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0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9065B4-E558-43BA-9BF9-A5E5B3159CFE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1675" y="766763"/>
            <a:ext cx="6538913" cy="3679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4792663"/>
            <a:ext cx="6329362" cy="443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4557713" y="9590088"/>
            <a:ext cx="3384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786639DC-E9BE-4E56-8596-362C36D40FC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</a:pPr>
              <a:t>18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9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ECEBD4-F731-4532-BCDE-241A05EECBA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74675" y="763588"/>
            <a:ext cx="6518275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110287" cy="441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9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7E54E6-E07F-42E5-9C18-A8BD3C09BFC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74675" y="763588"/>
            <a:ext cx="6518275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110287" cy="441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6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335B77-DE72-4C50-BDA6-B1A2E646A4A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74675" y="763588"/>
            <a:ext cx="6518275" cy="3667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4776788"/>
            <a:ext cx="6110287" cy="441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8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1731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5739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6967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5579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9158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0511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635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1310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5591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322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1360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5BB1B-1732-49AA-ADC2-55DE7977F6AB}" type="datetimeFigureOut">
              <a:rPr lang="en-PH" smtClean="0"/>
              <a:t>8/31/2016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A8212-6386-4123-B21D-72CC5C01A8E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530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onlineserviceassistance@sss.gov.ph" TargetMode="External"/><Relationship Id="rId2" Type="http://schemas.openxmlformats.org/officeDocument/2006/relationships/hyperlink" Target="mailto:member_relations@sss.gov.ph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diagramDrawing" Target="../diagrams/drawing6.xml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51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50.png"/><Relationship Id="rId9" Type="http://schemas.openxmlformats.org/officeDocument/2006/relationships/diagramData" Target="../diagrams/data6.xml"/><Relationship Id="rId1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6190" cy="3415553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962835" y="1411941"/>
            <a:ext cx="8915400" cy="3644153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002060"/>
                </a:solidFill>
              </a:rPr>
              <a:t>Capacity Building Program for </a:t>
            </a:r>
            <a:br>
              <a:rPr lang="en-US" altLang="en-US" sz="5400" b="1" dirty="0" smtClean="0">
                <a:solidFill>
                  <a:srgbClr val="002060"/>
                </a:solidFill>
              </a:rPr>
            </a:br>
            <a:r>
              <a:rPr lang="en-US" altLang="en-US" sz="5400" b="1" dirty="0" smtClean="0">
                <a:solidFill>
                  <a:srgbClr val="002060"/>
                </a:solidFill>
              </a:rPr>
              <a:t>e-Services</a:t>
            </a:r>
            <a:br>
              <a:rPr lang="en-US" altLang="en-US" sz="5400" b="1" dirty="0" smtClean="0">
                <a:solidFill>
                  <a:srgbClr val="002060"/>
                </a:solidFill>
              </a:rPr>
            </a:br>
            <a:r>
              <a:rPr lang="en-US" altLang="en-US" b="1" dirty="0" smtClean="0">
                <a:solidFill>
                  <a:srgbClr val="002060"/>
                </a:solidFill>
              </a:rPr>
              <a:t/>
            </a:r>
            <a:br>
              <a:rPr lang="en-US" altLang="en-US" b="1" dirty="0" smtClean="0">
                <a:solidFill>
                  <a:srgbClr val="002060"/>
                </a:solidFill>
              </a:rPr>
            </a:br>
            <a:r>
              <a:rPr lang="en-US" altLang="en-US" b="1" dirty="0" smtClean="0">
                <a:solidFill>
                  <a:srgbClr val="002060"/>
                </a:solidFill>
              </a:rPr>
              <a:t>“</a:t>
            </a:r>
            <a:r>
              <a:rPr lang="en-US" altLang="en-US" sz="5400" b="1" dirty="0" smtClean="0">
                <a:solidFill>
                  <a:srgbClr val="002060"/>
                </a:solidFill>
              </a:rPr>
              <a:t>Doing Business Made Easier”</a:t>
            </a:r>
            <a:endParaRPr lang="en-US" altLang="en-US" sz="5400" dirty="0">
              <a:solidFill>
                <a:srgbClr val="002060"/>
              </a:solidFill>
            </a:endParaRP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7167282" y="5284134"/>
            <a:ext cx="50247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</a:rPr>
              <a:t>Presented by</a:t>
            </a:r>
            <a:r>
              <a:rPr lang="en-US" altLang="en-US" sz="1600" dirty="0" smtClean="0">
                <a:solidFill>
                  <a:srgbClr val="002060"/>
                </a:solidFill>
              </a:rPr>
              <a:t>:  Alan Gene O. Padilla, MPA, CESO V, CSEE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2060"/>
                </a:solidFill>
              </a:rPr>
              <a:t>	      Social Security System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2060"/>
                </a:solidFill>
              </a:rPr>
              <a:t>	       02 September </a:t>
            </a:r>
            <a:r>
              <a:rPr lang="en-US" altLang="en-US" sz="1600" dirty="0">
                <a:solidFill>
                  <a:srgbClr val="002060"/>
                </a:solidFill>
              </a:rPr>
              <a:t>2016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298501" y="5969140"/>
            <a:ext cx="1371600" cy="1588"/>
          </a:xfrm>
          <a:prstGeom prst="line">
            <a:avLst/>
          </a:prstGeom>
          <a:ln w="57150" cap="rnd">
            <a:solidFill>
              <a:srgbClr val="CC9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30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7EBD23-8487-40CF-A4D0-F123615896B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IVRS Operation – Available Services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1066800"/>
            <a:ext cx="83820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4400" dirty="0">
                <a:solidFill>
                  <a:srgbClr val="002060"/>
                </a:solidFill>
              </a:rPr>
              <a:t>Records Inquiry *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Contributions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Salary loans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Benefits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Fax request</a:t>
            </a:r>
          </a:p>
          <a:p>
            <a:pPr marL="457200" indent="-45720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rgbClr val="002060"/>
                </a:solidFill>
              </a:rPr>
              <a:t>Request to speak to SSS Member Service Officer</a:t>
            </a:r>
          </a:p>
          <a:p>
            <a:pPr>
              <a:spcBef>
                <a:spcPts val="600"/>
              </a:spcBef>
              <a:buSzPct val="115000"/>
              <a:defRPr/>
            </a:pPr>
            <a:r>
              <a:rPr lang="en-US" sz="3600" dirty="0">
                <a:solidFill>
                  <a:srgbClr val="002060"/>
                </a:solidFill>
              </a:rPr>
              <a:t>* </a:t>
            </a:r>
            <a:r>
              <a:rPr lang="en-US" sz="3200" dirty="0">
                <a:solidFill>
                  <a:srgbClr val="002060"/>
                </a:solidFill>
              </a:rPr>
              <a:t>Requires entry of SS Number and Date of Birth</a:t>
            </a:r>
          </a:p>
        </p:txBody>
      </p:sp>
    </p:spTree>
    <p:extLst>
      <p:ext uri="{BB962C8B-B14F-4D97-AF65-F5344CB8AC3E}">
        <p14:creationId xmlns:p14="http://schemas.microsoft.com/office/powerpoint/2010/main" val="3234900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1676400" y="76201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7696201" y="3886201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347662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457517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741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1338264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352801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oup 28"/>
          <p:cNvGrpSpPr>
            <a:grpSpLocks/>
          </p:cNvGrpSpPr>
          <p:nvPr/>
        </p:nvGrpSpPr>
        <p:grpSpPr bwMode="auto">
          <a:xfrm>
            <a:off x="6596064" y="3429000"/>
            <a:ext cx="1100137" cy="1049338"/>
            <a:chOff x="5040312" y="5505449"/>
            <a:chExt cx="1409700" cy="1322388"/>
          </a:xfrm>
        </p:grpSpPr>
        <p:pic>
          <p:nvPicPr>
            <p:cNvPr id="1743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7" name="Rectangle 22"/>
          <p:cNvSpPr>
            <a:spLocks noChangeArrowheads="1"/>
          </p:cNvSpPr>
          <p:nvPr/>
        </p:nvSpPr>
        <p:spPr bwMode="auto">
          <a:xfrm>
            <a:off x="3200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IVRS</a:t>
            </a:r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>
            <a:off x="3073401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TEXT SSS &amp; TEXT BLAST FACILITY</a:t>
            </a:r>
          </a:p>
        </p:txBody>
      </p:sp>
      <p:sp>
        <p:nvSpPr>
          <p:cNvPr id="17419" name="Rectangle 28"/>
          <p:cNvSpPr>
            <a:spLocks noChangeArrowheads="1"/>
          </p:cNvSpPr>
          <p:nvPr/>
        </p:nvSpPr>
        <p:spPr bwMode="auto">
          <a:xfrm>
            <a:off x="7813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SSS WEBSITE</a:t>
            </a:r>
          </a:p>
        </p:txBody>
      </p:sp>
      <p:sp>
        <p:nvSpPr>
          <p:cNvPr id="17420" name="Rectangle 30"/>
          <p:cNvSpPr>
            <a:spLocks noChangeArrowheads="1"/>
          </p:cNvSpPr>
          <p:nvPr/>
        </p:nvSpPr>
        <p:spPr bwMode="auto">
          <a:xfrm>
            <a:off x="3124200" y="1646239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(Interactive Voice </a:t>
            </a:r>
          </a:p>
          <a:p>
            <a:pPr eaLnBrk="1" hangingPunct="1"/>
            <a:r>
              <a:rPr lang="en-US" altLang="en-US" sz="2400" b="1"/>
              <a:t>Response System) </a:t>
            </a:r>
            <a:endParaRPr lang="en-US" altLang="en-US" sz="2400"/>
          </a:p>
        </p:txBody>
      </p:sp>
      <p:grpSp>
        <p:nvGrpSpPr>
          <p:cNvPr id="17421" name="Group 29"/>
          <p:cNvGrpSpPr>
            <a:grpSpLocks/>
          </p:cNvGrpSpPr>
          <p:nvPr/>
        </p:nvGrpSpPr>
        <p:grpSpPr bwMode="auto">
          <a:xfrm>
            <a:off x="6961188" y="1125539"/>
            <a:ext cx="2830319" cy="1965325"/>
            <a:chOff x="5956949" y="1519456"/>
            <a:chExt cx="3230201" cy="2210575"/>
          </a:xfrm>
        </p:grpSpPr>
        <p:pic>
          <p:nvPicPr>
            <p:cNvPr id="1742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909254" cy="48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SSIT</a:t>
              </a:r>
            </a:p>
          </p:txBody>
        </p:sp>
        <p:sp>
          <p:nvSpPr>
            <p:cNvPr id="17428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754475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Self-Service </a:t>
              </a:r>
            </a:p>
          </p:txBody>
        </p:sp>
        <p:sp>
          <p:nvSpPr>
            <p:cNvPr id="17429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60811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Information</a:t>
              </a:r>
            </a:p>
          </p:txBody>
        </p:sp>
        <p:sp>
          <p:nvSpPr>
            <p:cNvPr id="17430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35952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Terminals</a:t>
              </a:r>
              <a:endParaRPr lang="en-US" altLang="en-US"/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6596064" y="1035051"/>
            <a:ext cx="3538537" cy="21431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latin typeface="Arial" charset="0"/>
            </a:endParaRPr>
          </a:p>
        </p:txBody>
      </p:sp>
      <p:sp>
        <p:nvSpPr>
          <p:cNvPr id="17423" name="TextBox 45"/>
          <p:cNvSpPr txBox="1">
            <a:spLocks noChangeArrowheads="1"/>
          </p:cNvSpPr>
          <p:nvPr/>
        </p:nvSpPr>
        <p:spPr bwMode="auto">
          <a:xfrm>
            <a:off x="3440114" y="2470151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1742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Rectangle 28"/>
          <p:cNvSpPr>
            <a:spLocks noChangeArrowheads="1"/>
          </p:cNvSpPr>
          <p:nvPr/>
        </p:nvSpPr>
        <p:spPr bwMode="auto">
          <a:xfrm>
            <a:off x="6324601" y="5051426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PAYMENT</a:t>
            </a:r>
          </a:p>
          <a:p>
            <a:pPr eaLnBrk="1" hangingPunct="1"/>
            <a:r>
              <a:rPr lang="en-US" altLang="en-US" sz="2400" b="1"/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218505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0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  <a:noFill/>
        </p:spPr>
        <p:txBody>
          <a:bodyPr vert="horz" lIns="81638" tIns="40819" rIns="81638" bIns="40819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>
                <a:ea typeface="Lucida Sans Unicode" panose="020B0602030504020204" pitchFamily="34" charset="0"/>
                <a:cs typeface="Lucida Sans Unicode" panose="020B0602030504020204" pitchFamily="34" charset="0"/>
              </a:rPr>
              <a:t>SELF-SERVICE INFORMATION TERMINAL (SSIT)</a:t>
            </a:r>
            <a:br>
              <a:rPr lang="en-US" altLang="en-US" sz="3200" b="1"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en-US" altLang="en-US" sz="3200" b="1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CD518C-E8F2-46EF-BB0B-513AE702297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886076" y="2582864"/>
            <a:ext cx="1228725" cy="1836737"/>
            <a:chOff x="576" y="1097"/>
            <a:chExt cx="691" cy="1610"/>
          </a:xfrm>
        </p:grpSpPr>
        <p:grpSp>
          <p:nvGrpSpPr>
            <p:cNvPr id="18439" name="Group 5"/>
            <p:cNvGrpSpPr>
              <a:grpSpLocks/>
            </p:cNvGrpSpPr>
            <p:nvPr/>
          </p:nvGrpSpPr>
          <p:grpSpPr bwMode="auto">
            <a:xfrm>
              <a:off x="1216" y="2145"/>
              <a:ext cx="51" cy="324"/>
              <a:chOff x="1216" y="2145"/>
              <a:chExt cx="51" cy="324"/>
            </a:xfrm>
          </p:grpSpPr>
          <p:sp>
            <p:nvSpPr>
              <p:cNvPr id="18508" name="AutoShape 6"/>
              <p:cNvSpPr>
                <a:spLocks noChangeArrowheads="1"/>
              </p:cNvSpPr>
              <p:nvPr/>
            </p:nvSpPr>
            <p:spPr bwMode="auto">
              <a:xfrm>
                <a:off x="1216" y="2145"/>
                <a:ext cx="52" cy="325"/>
              </a:xfrm>
              <a:custGeom>
                <a:avLst/>
                <a:gdLst>
                  <a:gd name="T0" fmla="*/ 0 w 160"/>
                  <a:gd name="T1" fmla="*/ 0 h 490"/>
                  <a:gd name="T2" fmla="*/ 0 w 160"/>
                  <a:gd name="T3" fmla="*/ 1 h 490"/>
                  <a:gd name="T4" fmla="*/ 0 w 160"/>
                  <a:gd name="T5" fmla="*/ 1 h 490"/>
                  <a:gd name="T6" fmla="*/ 0 w 160"/>
                  <a:gd name="T7" fmla="*/ 1 h 490"/>
                  <a:gd name="T8" fmla="*/ 0 w 160"/>
                  <a:gd name="T9" fmla="*/ 1 h 490"/>
                  <a:gd name="T10" fmla="*/ 0 w 160"/>
                  <a:gd name="T11" fmla="*/ 1 h 490"/>
                  <a:gd name="T12" fmla="*/ 0 w 160"/>
                  <a:gd name="T13" fmla="*/ 1 h 490"/>
                  <a:gd name="T14" fmla="*/ 0 w 160"/>
                  <a:gd name="T15" fmla="*/ 1 h 490"/>
                  <a:gd name="T16" fmla="*/ 0 w 160"/>
                  <a:gd name="T17" fmla="*/ 1 h 490"/>
                  <a:gd name="T18" fmla="*/ 0 w 160"/>
                  <a:gd name="T19" fmla="*/ 1 h 490"/>
                  <a:gd name="T20" fmla="*/ 0 w 160"/>
                  <a:gd name="T21" fmla="*/ 1 h 490"/>
                  <a:gd name="T22" fmla="*/ 0 w 160"/>
                  <a:gd name="T23" fmla="*/ 1 h 490"/>
                  <a:gd name="T24" fmla="*/ 0 w 160"/>
                  <a:gd name="T25" fmla="*/ 1 h 490"/>
                  <a:gd name="T26" fmla="*/ 0 w 160"/>
                  <a:gd name="T27" fmla="*/ 1 h 490"/>
                  <a:gd name="T28" fmla="*/ 0 w 160"/>
                  <a:gd name="T29" fmla="*/ 1 h 490"/>
                  <a:gd name="T30" fmla="*/ 0 w 160"/>
                  <a:gd name="T31" fmla="*/ 1 h 490"/>
                  <a:gd name="T32" fmla="*/ 0 w 160"/>
                  <a:gd name="T33" fmla="*/ 1 h 490"/>
                  <a:gd name="T34" fmla="*/ 0 w 160"/>
                  <a:gd name="T35" fmla="*/ 1 h 490"/>
                  <a:gd name="T36" fmla="*/ 0 w 160"/>
                  <a:gd name="T37" fmla="*/ 1 h 490"/>
                  <a:gd name="T38" fmla="*/ 0 w 160"/>
                  <a:gd name="T39" fmla="*/ 1 h 490"/>
                  <a:gd name="T40" fmla="*/ 0 w 160"/>
                  <a:gd name="T41" fmla="*/ 1 h 490"/>
                  <a:gd name="T42" fmla="*/ 0 w 160"/>
                  <a:gd name="T43" fmla="*/ 1 h 490"/>
                  <a:gd name="T44" fmla="*/ 0 w 160"/>
                  <a:gd name="T45" fmla="*/ 1 h 490"/>
                  <a:gd name="T46" fmla="*/ 0 w 160"/>
                  <a:gd name="T47" fmla="*/ 1 h 490"/>
                  <a:gd name="T48" fmla="*/ 0 w 160"/>
                  <a:gd name="T49" fmla="*/ 1 h 490"/>
                  <a:gd name="T50" fmla="*/ 0 w 160"/>
                  <a:gd name="T51" fmla="*/ 1 h 490"/>
                  <a:gd name="T52" fmla="*/ 0 w 160"/>
                  <a:gd name="T53" fmla="*/ 1 h 490"/>
                  <a:gd name="T54" fmla="*/ 0 w 160"/>
                  <a:gd name="T55" fmla="*/ 1 h 490"/>
                  <a:gd name="T56" fmla="*/ 0 w 160"/>
                  <a:gd name="T57" fmla="*/ 1 h 490"/>
                  <a:gd name="T58" fmla="*/ 0 w 160"/>
                  <a:gd name="T59" fmla="*/ 1 h 490"/>
                  <a:gd name="T60" fmla="*/ 0 w 160"/>
                  <a:gd name="T61" fmla="*/ 1 h 490"/>
                  <a:gd name="T62" fmla="*/ 0 w 160"/>
                  <a:gd name="T63" fmla="*/ 1 h 490"/>
                  <a:gd name="T64" fmla="*/ 0 w 160"/>
                  <a:gd name="T65" fmla="*/ 1 h 490"/>
                  <a:gd name="T66" fmla="*/ 0 w 160"/>
                  <a:gd name="T67" fmla="*/ 1 h 490"/>
                  <a:gd name="T68" fmla="*/ 0 w 160"/>
                  <a:gd name="T69" fmla="*/ 1 h 490"/>
                  <a:gd name="T70" fmla="*/ 0 w 160"/>
                  <a:gd name="T71" fmla="*/ 1 h 490"/>
                  <a:gd name="T72" fmla="*/ 0 w 160"/>
                  <a:gd name="T73" fmla="*/ 1 h 490"/>
                  <a:gd name="T74" fmla="*/ 0 w 160"/>
                  <a:gd name="T75" fmla="*/ 1 h 490"/>
                  <a:gd name="T76" fmla="*/ 0 w 160"/>
                  <a:gd name="T77" fmla="*/ 1 h 490"/>
                  <a:gd name="T78" fmla="*/ 0 w 160"/>
                  <a:gd name="T79" fmla="*/ 1 h 490"/>
                  <a:gd name="T80" fmla="*/ 0 w 160"/>
                  <a:gd name="T81" fmla="*/ 1 h 490"/>
                  <a:gd name="T82" fmla="*/ 0 w 160"/>
                  <a:gd name="T83" fmla="*/ 1 h 490"/>
                  <a:gd name="T84" fmla="*/ 0 w 160"/>
                  <a:gd name="T85" fmla="*/ 0 h 4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0"/>
                  <a:gd name="T130" fmla="*/ 0 h 490"/>
                  <a:gd name="T131" fmla="*/ 160 w 160"/>
                  <a:gd name="T132" fmla="*/ 490 h 4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0" h="490">
                    <a:moveTo>
                      <a:pt x="118" y="0"/>
                    </a:moveTo>
                    <a:lnTo>
                      <a:pt x="114" y="85"/>
                    </a:lnTo>
                    <a:lnTo>
                      <a:pt x="112" y="163"/>
                    </a:lnTo>
                    <a:lnTo>
                      <a:pt x="105" y="239"/>
                    </a:lnTo>
                    <a:lnTo>
                      <a:pt x="114" y="265"/>
                    </a:lnTo>
                    <a:lnTo>
                      <a:pt x="125" y="293"/>
                    </a:lnTo>
                    <a:lnTo>
                      <a:pt x="139" y="322"/>
                    </a:lnTo>
                    <a:lnTo>
                      <a:pt x="143" y="334"/>
                    </a:lnTo>
                    <a:lnTo>
                      <a:pt x="148" y="340"/>
                    </a:lnTo>
                    <a:lnTo>
                      <a:pt x="152" y="357"/>
                    </a:lnTo>
                    <a:lnTo>
                      <a:pt x="160" y="391"/>
                    </a:lnTo>
                    <a:lnTo>
                      <a:pt x="155" y="409"/>
                    </a:lnTo>
                    <a:lnTo>
                      <a:pt x="148" y="413"/>
                    </a:lnTo>
                    <a:lnTo>
                      <a:pt x="145" y="424"/>
                    </a:lnTo>
                    <a:lnTo>
                      <a:pt x="140" y="430"/>
                    </a:lnTo>
                    <a:lnTo>
                      <a:pt x="128" y="434"/>
                    </a:lnTo>
                    <a:lnTo>
                      <a:pt x="130" y="448"/>
                    </a:lnTo>
                    <a:lnTo>
                      <a:pt x="127" y="452"/>
                    </a:lnTo>
                    <a:lnTo>
                      <a:pt x="108" y="454"/>
                    </a:lnTo>
                    <a:lnTo>
                      <a:pt x="103" y="476"/>
                    </a:lnTo>
                    <a:lnTo>
                      <a:pt x="67" y="490"/>
                    </a:lnTo>
                    <a:lnTo>
                      <a:pt x="48" y="475"/>
                    </a:lnTo>
                    <a:lnTo>
                      <a:pt x="39" y="467"/>
                    </a:lnTo>
                    <a:lnTo>
                      <a:pt x="38" y="446"/>
                    </a:lnTo>
                    <a:lnTo>
                      <a:pt x="58" y="422"/>
                    </a:lnTo>
                    <a:lnTo>
                      <a:pt x="46" y="401"/>
                    </a:lnTo>
                    <a:lnTo>
                      <a:pt x="30" y="418"/>
                    </a:lnTo>
                    <a:lnTo>
                      <a:pt x="29" y="436"/>
                    </a:lnTo>
                    <a:lnTo>
                      <a:pt x="23" y="449"/>
                    </a:lnTo>
                    <a:lnTo>
                      <a:pt x="16" y="453"/>
                    </a:lnTo>
                    <a:lnTo>
                      <a:pt x="8" y="460"/>
                    </a:lnTo>
                    <a:lnTo>
                      <a:pt x="0" y="454"/>
                    </a:lnTo>
                    <a:lnTo>
                      <a:pt x="3" y="439"/>
                    </a:lnTo>
                    <a:lnTo>
                      <a:pt x="2" y="413"/>
                    </a:lnTo>
                    <a:lnTo>
                      <a:pt x="8" y="364"/>
                    </a:lnTo>
                    <a:lnTo>
                      <a:pt x="15" y="340"/>
                    </a:lnTo>
                    <a:lnTo>
                      <a:pt x="27" y="326"/>
                    </a:lnTo>
                    <a:lnTo>
                      <a:pt x="42" y="310"/>
                    </a:lnTo>
                    <a:lnTo>
                      <a:pt x="45" y="292"/>
                    </a:lnTo>
                    <a:lnTo>
                      <a:pt x="48" y="241"/>
                    </a:lnTo>
                    <a:lnTo>
                      <a:pt x="24" y="109"/>
                    </a:lnTo>
                    <a:lnTo>
                      <a:pt x="11" y="3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9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509" name="AutoShape 7"/>
              <p:cNvSpPr>
                <a:spLocks noChangeArrowheads="1"/>
              </p:cNvSpPr>
              <p:nvPr/>
            </p:nvSpPr>
            <p:spPr bwMode="auto">
              <a:xfrm>
                <a:off x="1235" y="2420"/>
                <a:ext cx="1" cy="41"/>
              </a:xfrm>
              <a:custGeom>
                <a:avLst/>
                <a:gdLst>
                  <a:gd name="T0" fmla="*/ 0 w 37"/>
                  <a:gd name="T1" fmla="*/ 0 h 95"/>
                  <a:gd name="T2" fmla="*/ 0 w 37"/>
                  <a:gd name="T3" fmla="*/ 0 h 95"/>
                  <a:gd name="T4" fmla="*/ 0 w 37"/>
                  <a:gd name="T5" fmla="*/ 0 h 95"/>
                  <a:gd name="T6" fmla="*/ 0 w 37"/>
                  <a:gd name="T7" fmla="*/ 0 h 95"/>
                  <a:gd name="T8" fmla="*/ 0 w 37"/>
                  <a:gd name="T9" fmla="*/ 0 h 95"/>
                  <a:gd name="T10" fmla="*/ 0 w 37"/>
                  <a:gd name="T11" fmla="*/ 0 h 95"/>
                  <a:gd name="T12" fmla="*/ 0 w 37"/>
                  <a:gd name="T13" fmla="*/ 0 h 95"/>
                  <a:gd name="T14" fmla="*/ 0 w 37"/>
                  <a:gd name="T15" fmla="*/ 0 h 95"/>
                  <a:gd name="T16" fmla="*/ 0 w 37"/>
                  <a:gd name="T17" fmla="*/ 0 h 95"/>
                  <a:gd name="T18" fmla="*/ 0 w 37"/>
                  <a:gd name="T19" fmla="*/ 0 h 95"/>
                  <a:gd name="T20" fmla="*/ 0 w 37"/>
                  <a:gd name="T21" fmla="*/ 0 h 95"/>
                  <a:gd name="T22" fmla="*/ 0 w 37"/>
                  <a:gd name="T23" fmla="*/ 0 h 95"/>
                  <a:gd name="T24" fmla="*/ 0 w 37"/>
                  <a:gd name="T25" fmla="*/ 0 h 95"/>
                  <a:gd name="T26" fmla="*/ 0 w 37"/>
                  <a:gd name="T27" fmla="*/ 0 h 95"/>
                  <a:gd name="T28" fmla="*/ 0 w 37"/>
                  <a:gd name="T29" fmla="*/ 0 h 95"/>
                  <a:gd name="T30" fmla="*/ 0 w 37"/>
                  <a:gd name="T31" fmla="*/ 0 h 95"/>
                  <a:gd name="T32" fmla="*/ 0 w 37"/>
                  <a:gd name="T33" fmla="*/ 0 h 95"/>
                  <a:gd name="T34" fmla="*/ 0 w 37"/>
                  <a:gd name="T35" fmla="*/ 0 h 95"/>
                  <a:gd name="T36" fmla="*/ 0 w 37"/>
                  <a:gd name="T37" fmla="*/ 0 h 95"/>
                  <a:gd name="T38" fmla="*/ 0 w 37"/>
                  <a:gd name="T39" fmla="*/ 0 h 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"/>
                  <a:gd name="T61" fmla="*/ 0 h 95"/>
                  <a:gd name="T62" fmla="*/ 37 w 37"/>
                  <a:gd name="T63" fmla="*/ 95 h 9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" h="95">
                    <a:moveTo>
                      <a:pt x="0" y="0"/>
                    </a:moveTo>
                    <a:lnTo>
                      <a:pt x="11" y="14"/>
                    </a:lnTo>
                    <a:lnTo>
                      <a:pt x="23" y="31"/>
                    </a:lnTo>
                    <a:lnTo>
                      <a:pt x="29" y="39"/>
                    </a:lnTo>
                    <a:lnTo>
                      <a:pt x="32" y="48"/>
                    </a:lnTo>
                    <a:lnTo>
                      <a:pt x="33" y="57"/>
                    </a:lnTo>
                    <a:lnTo>
                      <a:pt x="34" y="66"/>
                    </a:lnTo>
                    <a:lnTo>
                      <a:pt x="34" y="75"/>
                    </a:lnTo>
                    <a:lnTo>
                      <a:pt x="35" y="86"/>
                    </a:lnTo>
                    <a:lnTo>
                      <a:pt x="36" y="95"/>
                    </a:lnTo>
                    <a:lnTo>
                      <a:pt x="37" y="95"/>
                    </a:lnTo>
                    <a:lnTo>
                      <a:pt x="29" y="78"/>
                    </a:lnTo>
                    <a:lnTo>
                      <a:pt x="10" y="82"/>
                    </a:lnTo>
                    <a:lnTo>
                      <a:pt x="23" y="69"/>
                    </a:lnTo>
                    <a:lnTo>
                      <a:pt x="28" y="63"/>
                    </a:lnTo>
                    <a:lnTo>
                      <a:pt x="23" y="58"/>
                    </a:lnTo>
                    <a:lnTo>
                      <a:pt x="12" y="60"/>
                    </a:lnTo>
                    <a:lnTo>
                      <a:pt x="20" y="3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18440" name="Group 8"/>
            <p:cNvGrpSpPr>
              <a:grpSpLocks/>
            </p:cNvGrpSpPr>
            <p:nvPr/>
          </p:nvGrpSpPr>
          <p:grpSpPr bwMode="auto">
            <a:xfrm>
              <a:off x="815" y="1510"/>
              <a:ext cx="420" cy="1197"/>
              <a:chOff x="815" y="1510"/>
              <a:chExt cx="420" cy="1197"/>
            </a:xfrm>
          </p:grpSpPr>
          <p:sp>
            <p:nvSpPr>
              <p:cNvPr id="18505" name="AutoShape 9"/>
              <p:cNvSpPr>
                <a:spLocks noChangeArrowheads="1"/>
              </p:cNvSpPr>
              <p:nvPr/>
            </p:nvSpPr>
            <p:spPr bwMode="auto">
              <a:xfrm>
                <a:off x="815" y="1512"/>
                <a:ext cx="421" cy="1195"/>
              </a:xfrm>
              <a:custGeom>
                <a:avLst/>
                <a:gdLst>
                  <a:gd name="T0" fmla="*/ 0 w 879"/>
                  <a:gd name="T1" fmla="*/ 3 h 1400"/>
                  <a:gd name="T2" fmla="*/ 0 w 879"/>
                  <a:gd name="T3" fmla="*/ 3 h 1400"/>
                  <a:gd name="T4" fmla="*/ 0 w 879"/>
                  <a:gd name="T5" fmla="*/ 3 h 1400"/>
                  <a:gd name="T6" fmla="*/ 0 w 879"/>
                  <a:gd name="T7" fmla="*/ 3 h 1400"/>
                  <a:gd name="T8" fmla="*/ 0 w 879"/>
                  <a:gd name="T9" fmla="*/ 3 h 1400"/>
                  <a:gd name="T10" fmla="*/ 0 w 879"/>
                  <a:gd name="T11" fmla="*/ 3 h 1400"/>
                  <a:gd name="T12" fmla="*/ 0 w 879"/>
                  <a:gd name="T13" fmla="*/ 3 h 1400"/>
                  <a:gd name="T14" fmla="*/ 0 w 879"/>
                  <a:gd name="T15" fmla="*/ 3 h 1400"/>
                  <a:gd name="T16" fmla="*/ 0 w 879"/>
                  <a:gd name="T17" fmla="*/ 3 h 1400"/>
                  <a:gd name="T18" fmla="*/ 0 w 879"/>
                  <a:gd name="T19" fmla="*/ 3 h 1400"/>
                  <a:gd name="T20" fmla="*/ 0 w 879"/>
                  <a:gd name="T21" fmla="*/ 3 h 1400"/>
                  <a:gd name="T22" fmla="*/ 0 w 879"/>
                  <a:gd name="T23" fmla="*/ 3 h 1400"/>
                  <a:gd name="T24" fmla="*/ 0 w 879"/>
                  <a:gd name="T25" fmla="*/ 3 h 1400"/>
                  <a:gd name="T26" fmla="*/ 0 w 879"/>
                  <a:gd name="T27" fmla="*/ 3 h 1400"/>
                  <a:gd name="T28" fmla="*/ 0 w 879"/>
                  <a:gd name="T29" fmla="*/ 3 h 1400"/>
                  <a:gd name="T30" fmla="*/ 0 w 879"/>
                  <a:gd name="T31" fmla="*/ 3 h 1400"/>
                  <a:gd name="T32" fmla="*/ 0 w 879"/>
                  <a:gd name="T33" fmla="*/ 3 h 1400"/>
                  <a:gd name="T34" fmla="*/ 0 w 879"/>
                  <a:gd name="T35" fmla="*/ 3 h 1400"/>
                  <a:gd name="T36" fmla="*/ 0 w 879"/>
                  <a:gd name="T37" fmla="*/ 3 h 1400"/>
                  <a:gd name="T38" fmla="*/ 0 w 879"/>
                  <a:gd name="T39" fmla="*/ 3 h 1400"/>
                  <a:gd name="T40" fmla="*/ 0 w 879"/>
                  <a:gd name="T41" fmla="*/ 3 h 1400"/>
                  <a:gd name="T42" fmla="*/ 0 w 879"/>
                  <a:gd name="T43" fmla="*/ 3 h 1400"/>
                  <a:gd name="T44" fmla="*/ 0 w 879"/>
                  <a:gd name="T45" fmla="*/ 3 h 1400"/>
                  <a:gd name="T46" fmla="*/ 0 w 879"/>
                  <a:gd name="T47" fmla="*/ 3 h 1400"/>
                  <a:gd name="T48" fmla="*/ 0 w 879"/>
                  <a:gd name="T49" fmla="*/ 3 h 1400"/>
                  <a:gd name="T50" fmla="*/ 0 w 879"/>
                  <a:gd name="T51" fmla="*/ 3 h 1400"/>
                  <a:gd name="T52" fmla="*/ 0 w 879"/>
                  <a:gd name="T53" fmla="*/ 3 h 1400"/>
                  <a:gd name="T54" fmla="*/ 0 w 879"/>
                  <a:gd name="T55" fmla="*/ 3 h 1400"/>
                  <a:gd name="T56" fmla="*/ 0 w 879"/>
                  <a:gd name="T57" fmla="*/ 3 h 1400"/>
                  <a:gd name="T58" fmla="*/ 0 w 879"/>
                  <a:gd name="T59" fmla="*/ 3 h 1400"/>
                  <a:gd name="T60" fmla="*/ 0 w 879"/>
                  <a:gd name="T61" fmla="*/ 3 h 1400"/>
                  <a:gd name="T62" fmla="*/ 0 w 879"/>
                  <a:gd name="T63" fmla="*/ 3 h 1400"/>
                  <a:gd name="T64" fmla="*/ 0 w 879"/>
                  <a:gd name="T65" fmla="*/ 3 h 1400"/>
                  <a:gd name="T66" fmla="*/ 0 w 879"/>
                  <a:gd name="T67" fmla="*/ 3 h 1400"/>
                  <a:gd name="T68" fmla="*/ 0 w 879"/>
                  <a:gd name="T69" fmla="*/ 3 h 1400"/>
                  <a:gd name="T70" fmla="*/ 0 w 879"/>
                  <a:gd name="T71" fmla="*/ 0 h 14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79"/>
                  <a:gd name="T109" fmla="*/ 0 h 1400"/>
                  <a:gd name="T110" fmla="*/ 879 w 879"/>
                  <a:gd name="T111" fmla="*/ 1400 h 14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79" h="1400">
                    <a:moveTo>
                      <a:pt x="363" y="0"/>
                    </a:moveTo>
                    <a:lnTo>
                      <a:pt x="312" y="9"/>
                    </a:lnTo>
                    <a:lnTo>
                      <a:pt x="252" y="18"/>
                    </a:lnTo>
                    <a:lnTo>
                      <a:pt x="210" y="18"/>
                    </a:lnTo>
                    <a:lnTo>
                      <a:pt x="198" y="21"/>
                    </a:lnTo>
                    <a:lnTo>
                      <a:pt x="156" y="72"/>
                    </a:lnTo>
                    <a:lnTo>
                      <a:pt x="78" y="161"/>
                    </a:lnTo>
                    <a:lnTo>
                      <a:pt x="30" y="209"/>
                    </a:lnTo>
                    <a:lnTo>
                      <a:pt x="0" y="242"/>
                    </a:lnTo>
                    <a:lnTo>
                      <a:pt x="42" y="269"/>
                    </a:lnTo>
                    <a:lnTo>
                      <a:pt x="63" y="299"/>
                    </a:lnTo>
                    <a:lnTo>
                      <a:pt x="81" y="330"/>
                    </a:lnTo>
                    <a:lnTo>
                      <a:pt x="93" y="373"/>
                    </a:lnTo>
                    <a:lnTo>
                      <a:pt x="162" y="318"/>
                    </a:lnTo>
                    <a:lnTo>
                      <a:pt x="171" y="333"/>
                    </a:lnTo>
                    <a:lnTo>
                      <a:pt x="177" y="367"/>
                    </a:lnTo>
                    <a:lnTo>
                      <a:pt x="192" y="430"/>
                    </a:lnTo>
                    <a:lnTo>
                      <a:pt x="207" y="463"/>
                    </a:lnTo>
                    <a:lnTo>
                      <a:pt x="219" y="490"/>
                    </a:lnTo>
                    <a:lnTo>
                      <a:pt x="240" y="516"/>
                    </a:lnTo>
                    <a:lnTo>
                      <a:pt x="249" y="564"/>
                    </a:lnTo>
                    <a:lnTo>
                      <a:pt x="252" y="606"/>
                    </a:lnTo>
                    <a:lnTo>
                      <a:pt x="246" y="648"/>
                    </a:lnTo>
                    <a:lnTo>
                      <a:pt x="246" y="738"/>
                    </a:lnTo>
                    <a:lnTo>
                      <a:pt x="237" y="867"/>
                    </a:lnTo>
                    <a:lnTo>
                      <a:pt x="198" y="978"/>
                    </a:lnTo>
                    <a:lnTo>
                      <a:pt x="183" y="1066"/>
                    </a:lnTo>
                    <a:lnTo>
                      <a:pt x="174" y="1189"/>
                    </a:lnTo>
                    <a:lnTo>
                      <a:pt x="168" y="1400"/>
                    </a:lnTo>
                    <a:lnTo>
                      <a:pt x="807" y="1400"/>
                    </a:lnTo>
                    <a:lnTo>
                      <a:pt x="798" y="1284"/>
                    </a:lnTo>
                    <a:lnTo>
                      <a:pt x="777" y="1189"/>
                    </a:lnTo>
                    <a:lnTo>
                      <a:pt x="741" y="1017"/>
                    </a:lnTo>
                    <a:lnTo>
                      <a:pt x="688" y="852"/>
                    </a:lnTo>
                    <a:lnTo>
                      <a:pt x="673" y="780"/>
                    </a:lnTo>
                    <a:lnTo>
                      <a:pt x="664" y="717"/>
                    </a:lnTo>
                    <a:lnTo>
                      <a:pt x="670" y="636"/>
                    </a:lnTo>
                    <a:lnTo>
                      <a:pt x="691" y="543"/>
                    </a:lnTo>
                    <a:lnTo>
                      <a:pt x="703" y="513"/>
                    </a:lnTo>
                    <a:lnTo>
                      <a:pt x="714" y="475"/>
                    </a:lnTo>
                    <a:lnTo>
                      <a:pt x="729" y="504"/>
                    </a:lnTo>
                    <a:lnTo>
                      <a:pt x="735" y="546"/>
                    </a:lnTo>
                    <a:lnTo>
                      <a:pt x="780" y="531"/>
                    </a:lnTo>
                    <a:lnTo>
                      <a:pt x="827" y="522"/>
                    </a:lnTo>
                    <a:lnTo>
                      <a:pt x="879" y="516"/>
                    </a:lnTo>
                    <a:lnTo>
                      <a:pt x="864" y="418"/>
                    </a:lnTo>
                    <a:lnTo>
                      <a:pt x="855" y="333"/>
                    </a:lnTo>
                    <a:lnTo>
                      <a:pt x="827" y="212"/>
                    </a:lnTo>
                    <a:lnTo>
                      <a:pt x="819" y="158"/>
                    </a:lnTo>
                    <a:lnTo>
                      <a:pt x="741" y="114"/>
                    </a:lnTo>
                    <a:lnTo>
                      <a:pt x="664" y="69"/>
                    </a:lnTo>
                    <a:lnTo>
                      <a:pt x="573" y="15"/>
                    </a:lnTo>
                    <a:lnTo>
                      <a:pt x="576" y="60"/>
                    </a:lnTo>
                    <a:lnTo>
                      <a:pt x="576" y="79"/>
                    </a:lnTo>
                    <a:lnTo>
                      <a:pt x="570" y="105"/>
                    </a:lnTo>
                    <a:lnTo>
                      <a:pt x="564" y="122"/>
                    </a:lnTo>
                    <a:lnTo>
                      <a:pt x="555" y="140"/>
                    </a:lnTo>
                    <a:lnTo>
                      <a:pt x="542" y="154"/>
                    </a:lnTo>
                    <a:lnTo>
                      <a:pt x="529" y="163"/>
                    </a:lnTo>
                    <a:lnTo>
                      <a:pt x="506" y="176"/>
                    </a:lnTo>
                    <a:lnTo>
                      <a:pt x="486" y="178"/>
                    </a:lnTo>
                    <a:lnTo>
                      <a:pt x="469" y="177"/>
                    </a:lnTo>
                    <a:lnTo>
                      <a:pt x="444" y="171"/>
                    </a:lnTo>
                    <a:lnTo>
                      <a:pt x="423" y="162"/>
                    </a:lnTo>
                    <a:lnTo>
                      <a:pt x="402" y="150"/>
                    </a:lnTo>
                    <a:lnTo>
                      <a:pt x="386" y="137"/>
                    </a:lnTo>
                    <a:lnTo>
                      <a:pt x="373" y="125"/>
                    </a:lnTo>
                    <a:lnTo>
                      <a:pt x="361" y="111"/>
                    </a:lnTo>
                    <a:lnTo>
                      <a:pt x="352" y="95"/>
                    </a:lnTo>
                    <a:lnTo>
                      <a:pt x="347" y="78"/>
                    </a:lnTo>
                    <a:lnTo>
                      <a:pt x="345" y="57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D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506" name="AutoShape 10"/>
              <p:cNvSpPr>
                <a:spLocks noChangeArrowheads="1"/>
              </p:cNvSpPr>
              <p:nvPr/>
            </p:nvSpPr>
            <p:spPr bwMode="auto">
              <a:xfrm>
                <a:off x="815" y="1510"/>
                <a:ext cx="175" cy="1198"/>
              </a:xfrm>
              <a:custGeom>
                <a:avLst/>
                <a:gdLst>
                  <a:gd name="T0" fmla="*/ 0 w 394"/>
                  <a:gd name="T1" fmla="*/ 3 h 1403"/>
                  <a:gd name="T2" fmla="*/ 0 w 394"/>
                  <a:gd name="T3" fmla="*/ 3 h 1403"/>
                  <a:gd name="T4" fmla="*/ 0 w 394"/>
                  <a:gd name="T5" fmla="*/ 3 h 1403"/>
                  <a:gd name="T6" fmla="*/ 0 w 394"/>
                  <a:gd name="T7" fmla="*/ 3 h 1403"/>
                  <a:gd name="T8" fmla="*/ 0 w 394"/>
                  <a:gd name="T9" fmla="*/ 3 h 1403"/>
                  <a:gd name="T10" fmla="*/ 0 w 394"/>
                  <a:gd name="T11" fmla="*/ 3 h 1403"/>
                  <a:gd name="T12" fmla="*/ 0 w 394"/>
                  <a:gd name="T13" fmla="*/ 3 h 1403"/>
                  <a:gd name="T14" fmla="*/ 0 w 394"/>
                  <a:gd name="T15" fmla="*/ 3 h 1403"/>
                  <a:gd name="T16" fmla="*/ 0 w 394"/>
                  <a:gd name="T17" fmla="*/ 3 h 1403"/>
                  <a:gd name="T18" fmla="*/ 0 w 394"/>
                  <a:gd name="T19" fmla="*/ 3 h 1403"/>
                  <a:gd name="T20" fmla="*/ 0 w 394"/>
                  <a:gd name="T21" fmla="*/ 3 h 1403"/>
                  <a:gd name="T22" fmla="*/ 0 w 394"/>
                  <a:gd name="T23" fmla="*/ 3 h 1403"/>
                  <a:gd name="T24" fmla="*/ 0 w 394"/>
                  <a:gd name="T25" fmla="*/ 3 h 1403"/>
                  <a:gd name="T26" fmla="*/ 0 w 394"/>
                  <a:gd name="T27" fmla="*/ 3 h 1403"/>
                  <a:gd name="T28" fmla="*/ 0 w 394"/>
                  <a:gd name="T29" fmla="*/ 3 h 1403"/>
                  <a:gd name="T30" fmla="*/ 0 w 394"/>
                  <a:gd name="T31" fmla="*/ 3 h 1403"/>
                  <a:gd name="T32" fmla="*/ 0 w 394"/>
                  <a:gd name="T33" fmla="*/ 3 h 1403"/>
                  <a:gd name="T34" fmla="*/ 0 w 394"/>
                  <a:gd name="T35" fmla="*/ 3 h 1403"/>
                  <a:gd name="T36" fmla="*/ 0 w 394"/>
                  <a:gd name="T37" fmla="*/ 3 h 1403"/>
                  <a:gd name="T38" fmla="*/ 0 w 394"/>
                  <a:gd name="T39" fmla="*/ 3 h 1403"/>
                  <a:gd name="T40" fmla="*/ 0 w 394"/>
                  <a:gd name="T41" fmla="*/ 3 h 1403"/>
                  <a:gd name="T42" fmla="*/ 0 w 394"/>
                  <a:gd name="T43" fmla="*/ 3 h 1403"/>
                  <a:gd name="T44" fmla="*/ 0 w 394"/>
                  <a:gd name="T45" fmla="*/ 3 h 1403"/>
                  <a:gd name="T46" fmla="*/ 0 w 394"/>
                  <a:gd name="T47" fmla="*/ 3 h 1403"/>
                  <a:gd name="T48" fmla="*/ 0 w 394"/>
                  <a:gd name="T49" fmla="*/ 3 h 1403"/>
                  <a:gd name="T50" fmla="*/ 0 w 394"/>
                  <a:gd name="T51" fmla="*/ 3 h 1403"/>
                  <a:gd name="T52" fmla="*/ 0 w 394"/>
                  <a:gd name="T53" fmla="*/ 3 h 1403"/>
                  <a:gd name="T54" fmla="*/ 0 w 394"/>
                  <a:gd name="T55" fmla="*/ 3 h 1403"/>
                  <a:gd name="T56" fmla="*/ 0 w 394"/>
                  <a:gd name="T57" fmla="*/ 3 h 1403"/>
                  <a:gd name="T58" fmla="*/ 0 w 394"/>
                  <a:gd name="T59" fmla="*/ 3 h 1403"/>
                  <a:gd name="T60" fmla="*/ 0 w 394"/>
                  <a:gd name="T61" fmla="*/ 3 h 1403"/>
                  <a:gd name="T62" fmla="*/ 0 w 394"/>
                  <a:gd name="T63" fmla="*/ 3 h 1403"/>
                  <a:gd name="T64" fmla="*/ 0 w 394"/>
                  <a:gd name="T65" fmla="*/ 3 h 1403"/>
                  <a:gd name="T66" fmla="*/ 0 w 394"/>
                  <a:gd name="T67" fmla="*/ 3 h 1403"/>
                  <a:gd name="T68" fmla="*/ 0 w 394"/>
                  <a:gd name="T69" fmla="*/ 3 h 1403"/>
                  <a:gd name="T70" fmla="*/ 0 w 394"/>
                  <a:gd name="T71" fmla="*/ 3 h 1403"/>
                  <a:gd name="T72" fmla="*/ 0 w 394"/>
                  <a:gd name="T73" fmla="*/ 3 h 1403"/>
                  <a:gd name="T74" fmla="*/ 0 w 394"/>
                  <a:gd name="T75" fmla="*/ 3 h 14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4"/>
                  <a:gd name="T115" fmla="*/ 0 h 1403"/>
                  <a:gd name="T116" fmla="*/ 394 w 394"/>
                  <a:gd name="T117" fmla="*/ 1403 h 14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4" h="1403">
                    <a:moveTo>
                      <a:pt x="364" y="0"/>
                    </a:moveTo>
                    <a:lnTo>
                      <a:pt x="313" y="9"/>
                    </a:lnTo>
                    <a:lnTo>
                      <a:pt x="252" y="18"/>
                    </a:lnTo>
                    <a:lnTo>
                      <a:pt x="211" y="18"/>
                    </a:lnTo>
                    <a:lnTo>
                      <a:pt x="199" y="21"/>
                    </a:lnTo>
                    <a:lnTo>
                      <a:pt x="157" y="72"/>
                    </a:lnTo>
                    <a:lnTo>
                      <a:pt x="78" y="161"/>
                    </a:lnTo>
                    <a:lnTo>
                      <a:pt x="30" y="209"/>
                    </a:lnTo>
                    <a:lnTo>
                      <a:pt x="0" y="242"/>
                    </a:lnTo>
                    <a:lnTo>
                      <a:pt x="42" y="269"/>
                    </a:lnTo>
                    <a:lnTo>
                      <a:pt x="63" y="299"/>
                    </a:lnTo>
                    <a:lnTo>
                      <a:pt x="81" y="330"/>
                    </a:lnTo>
                    <a:lnTo>
                      <a:pt x="93" y="373"/>
                    </a:lnTo>
                    <a:lnTo>
                      <a:pt x="163" y="318"/>
                    </a:lnTo>
                    <a:lnTo>
                      <a:pt x="172" y="333"/>
                    </a:lnTo>
                    <a:lnTo>
                      <a:pt x="178" y="367"/>
                    </a:lnTo>
                    <a:lnTo>
                      <a:pt x="193" y="430"/>
                    </a:lnTo>
                    <a:lnTo>
                      <a:pt x="208" y="463"/>
                    </a:lnTo>
                    <a:lnTo>
                      <a:pt x="220" y="490"/>
                    </a:lnTo>
                    <a:lnTo>
                      <a:pt x="240" y="516"/>
                    </a:lnTo>
                    <a:lnTo>
                      <a:pt x="249" y="564"/>
                    </a:lnTo>
                    <a:lnTo>
                      <a:pt x="252" y="606"/>
                    </a:lnTo>
                    <a:lnTo>
                      <a:pt x="246" y="648"/>
                    </a:lnTo>
                    <a:lnTo>
                      <a:pt x="246" y="738"/>
                    </a:lnTo>
                    <a:lnTo>
                      <a:pt x="237" y="867"/>
                    </a:lnTo>
                    <a:lnTo>
                      <a:pt x="199" y="978"/>
                    </a:lnTo>
                    <a:lnTo>
                      <a:pt x="184" y="1066"/>
                    </a:lnTo>
                    <a:lnTo>
                      <a:pt x="175" y="1189"/>
                    </a:lnTo>
                    <a:lnTo>
                      <a:pt x="169" y="1395"/>
                    </a:lnTo>
                    <a:lnTo>
                      <a:pt x="246" y="1403"/>
                    </a:lnTo>
                    <a:lnTo>
                      <a:pt x="252" y="1337"/>
                    </a:lnTo>
                    <a:lnTo>
                      <a:pt x="258" y="1302"/>
                    </a:lnTo>
                    <a:lnTo>
                      <a:pt x="273" y="1275"/>
                    </a:lnTo>
                    <a:lnTo>
                      <a:pt x="288" y="1260"/>
                    </a:lnTo>
                    <a:lnTo>
                      <a:pt x="310" y="1256"/>
                    </a:lnTo>
                    <a:lnTo>
                      <a:pt x="322" y="1250"/>
                    </a:lnTo>
                    <a:lnTo>
                      <a:pt x="331" y="1229"/>
                    </a:lnTo>
                    <a:lnTo>
                      <a:pt x="337" y="1206"/>
                    </a:lnTo>
                    <a:lnTo>
                      <a:pt x="334" y="1179"/>
                    </a:lnTo>
                    <a:lnTo>
                      <a:pt x="334" y="1155"/>
                    </a:lnTo>
                    <a:lnTo>
                      <a:pt x="331" y="1128"/>
                    </a:lnTo>
                    <a:lnTo>
                      <a:pt x="334" y="1101"/>
                    </a:lnTo>
                    <a:lnTo>
                      <a:pt x="331" y="1077"/>
                    </a:lnTo>
                    <a:lnTo>
                      <a:pt x="331" y="1049"/>
                    </a:lnTo>
                    <a:lnTo>
                      <a:pt x="337" y="1019"/>
                    </a:lnTo>
                    <a:lnTo>
                      <a:pt x="340" y="977"/>
                    </a:lnTo>
                    <a:lnTo>
                      <a:pt x="346" y="902"/>
                    </a:lnTo>
                    <a:lnTo>
                      <a:pt x="352" y="881"/>
                    </a:lnTo>
                    <a:lnTo>
                      <a:pt x="367" y="860"/>
                    </a:lnTo>
                    <a:lnTo>
                      <a:pt x="364" y="824"/>
                    </a:lnTo>
                    <a:lnTo>
                      <a:pt x="364" y="791"/>
                    </a:lnTo>
                    <a:lnTo>
                      <a:pt x="367" y="755"/>
                    </a:lnTo>
                    <a:lnTo>
                      <a:pt x="367" y="728"/>
                    </a:lnTo>
                    <a:lnTo>
                      <a:pt x="361" y="704"/>
                    </a:lnTo>
                    <a:lnTo>
                      <a:pt x="349" y="668"/>
                    </a:lnTo>
                    <a:lnTo>
                      <a:pt x="343" y="638"/>
                    </a:lnTo>
                    <a:lnTo>
                      <a:pt x="346" y="617"/>
                    </a:lnTo>
                    <a:lnTo>
                      <a:pt x="382" y="629"/>
                    </a:lnTo>
                    <a:lnTo>
                      <a:pt x="394" y="623"/>
                    </a:lnTo>
                    <a:lnTo>
                      <a:pt x="394" y="615"/>
                    </a:lnTo>
                    <a:lnTo>
                      <a:pt x="391" y="600"/>
                    </a:lnTo>
                    <a:lnTo>
                      <a:pt x="364" y="484"/>
                    </a:lnTo>
                    <a:lnTo>
                      <a:pt x="391" y="504"/>
                    </a:lnTo>
                    <a:lnTo>
                      <a:pt x="385" y="454"/>
                    </a:lnTo>
                    <a:lnTo>
                      <a:pt x="376" y="409"/>
                    </a:lnTo>
                    <a:lnTo>
                      <a:pt x="373" y="367"/>
                    </a:lnTo>
                    <a:lnTo>
                      <a:pt x="367" y="321"/>
                    </a:lnTo>
                    <a:lnTo>
                      <a:pt x="370" y="263"/>
                    </a:lnTo>
                    <a:lnTo>
                      <a:pt x="367" y="199"/>
                    </a:lnTo>
                    <a:lnTo>
                      <a:pt x="370" y="160"/>
                    </a:lnTo>
                    <a:lnTo>
                      <a:pt x="387" y="137"/>
                    </a:lnTo>
                    <a:lnTo>
                      <a:pt x="374" y="125"/>
                    </a:lnTo>
                    <a:lnTo>
                      <a:pt x="362" y="111"/>
                    </a:lnTo>
                    <a:lnTo>
                      <a:pt x="353" y="95"/>
                    </a:lnTo>
                    <a:lnTo>
                      <a:pt x="348" y="78"/>
                    </a:lnTo>
                    <a:lnTo>
                      <a:pt x="346" y="57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507" name="AutoShape 11"/>
              <p:cNvSpPr>
                <a:spLocks noChangeArrowheads="1"/>
              </p:cNvSpPr>
              <p:nvPr/>
            </p:nvSpPr>
            <p:spPr bwMode="auto">
              <a:xfrm>
                <a:off x="1041" y="1520"/>
                <a:ext cx="195" cy="1183"/>
              </a:xfrm>
              <a:custGeom>
                <a:avLst/>
                <a:gdLst>
                  <a:gd name="T0" fmla="*/ 0 w 437"/>
                  <a:gd name="T1" fmla="*/ 3 h 1385"/>
                  <a:gd name="T2" fmla="*/ 0 w 437"/>
                  <a:gd name="T3" fmla="*/ 3 h 1385"/>
                  <a:gd name="T4" fmla="*/ 0 w 437"/>
                  <a:gd name="T5" fmla="*/ 3 h 1385"/>
                  <a:gd name="T6" fmla="*/ 0 w 437"/>
                  <a:gd name="T7" fmla="*/ 3 h 1385"/>
                  <a:gd name="T8" fmla="*/ 0 w 437"/>
                  <a:gd name="T9" fmla="*/ 3 h 1385"/>
                  <a:gd name="T10" fmla="*/ 0 w 437"/>
                  <a:gd name="T11" fmla="*/ 3 h 1385"/>
                  <a:gd name="T12" fmla="*/ 0 w 437"/>
                  <a:gd name="T13" fmla="*/ 3 h 1385"/>
                  <a:gd name="T14" fmla="*/ 0 w 437"/>
                  <a:gd name="T15" fmla="*/ 3 h 1385"/>
                  <a:gd name="T16" fmla="*/ 0 w 437"/>
                  <a:gd name="T17" fmla="*/ 3 h 1385"/>
                  <a:gd name="T18" fmla="*/ 0 w 437"/>
                  <a:gd name="T19" fmla="*/ 3 h 1385"/>
                  <a:gd name="T20" fmla="*/ 0 w 437"/>
                  <a:gd name="T21" fmla="*/ 3 h 1385"/>
                  <a:gd name="T22" fmla="*/ 0 w 437"/>
                  <a:gd name="T23" fmla="*/ 3 h 1385"/>
                  <a:gd name="T24" fmla="*/ 0 w 437"/>
                  <a:gd name="T25" fmla="*/ 3 h 1385"/>
                  <a:gd name="T26" fmla="*/ 0 w 437"/>
                  <a:gd name="T27" fmla="*/ 3 h 1385"/>
                  <a:gd name="T28" fmla="*/ 0 w 437"/>
                  <a:gd name="T29" fmla="*/ 3 h 1385"/>
                  <a:gd name="T30" fmla="*/ 0 w 437"/>
                  <a:gd name="T31" fmla="*/ 3 h 1385"/>
                  <a:gd name="T32" fmla="*/ 0 w 437"/>
                  <a:gd name="T33" fmla="*/ 3 h 1385"/>
                  <a:gd name="T34" fmla="*/ 0 w 437"/>
                  <a:gd name="T35" fmla="*/ 3 h 1385"/>
                  <a:gd name="T36" fmla="*/ 0 w 437"/>
                  <a:gd name="T37" fmla="*/ 3 h 1385"/>
                  <a:gd name="T38" fmla="*/ 0 w 437"/>
                  <a:gd name="T39" fmla="*/ 3 h 1385"/>
                  <a:gd name="T40" fmla="*/ 0 w 437"/>
                  <a:gd name="T41" fmla="*/ 3 h 1385"/>
                  <a:gd name="T42" fmla="*/ 0 w 437"/>
                  <a:gd name="T43" fmla="*/ 0 h 1385"/>
                  <a:gd name="T44" fmla="*/ 0 w 437"/>
                  <a:gd name="T45" fmla="*/ 3 h 1385"/>
                  <a:gd name="T46" fmla="*/ 0 w 437"/>
                  <a:gd name="T47" fmla="*/ 3 h 1385"/>
                  <a:gd name="T48" fmla="*/ 0 w 437"/>
                  <a:gd name="T49" fmla="*/ 3 h 1385"/>
                  <a:gd name="T50" fmla="*/ 0 w 437"/>
                  <a:gd name="T51" fmla="*/ 3 h 1385"/>
                  <a:gd name="T52" fmla="*/ 0 w 437"/>
                  <a:gd name="T53" fmla="*/ 3 h 1385"/>
                  <a:gd name="T54" fmla="*/ 0 w 437"/>
                  <a:gd name="T55" fmla="*/ 3 h 1385"/>
                  <a:gd name="T56" fmla="*/ 0 w 437"/>
                  <a:gd name="T57" fmla="*/ 3 h 1385"/>
                  <a:gd name="T58" fmla="*/ 0 w 437"/>
                  <a:gd name="T59" fmla="*/ 3 h 1385"/>
                  <a:gd name="T60" fmla="*/ 0 w 437"/>
                  <a:gd name="T61" fmla="*/ 3 h 1385"/>
                  <a:gd name="T62" fmla="*/ 0 w 437"/>
                  <a:gd name="T63" fmla="*/ 3 h 13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7"/>
                  <a:gd name="T97" fmla="*/ 0 h 1385"/>
                  <a:gd name="T98" fmla="*/ 437 w 437"/>
                  <a:gd name="T99" fmla="*/ 1385 h 13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7" h="1385">
                    <a:moveTo>
                      <a:pt x="13" y="543"/>
                    </a:moveTo>
                    <a:lnTo>
                      <a:pt x="19" y="596"/>
                    </a:lnTo>
                    <a:lnTo>
                      <a:pt x="21" y="645"/>
                    </a:lnTo>
                    <a:lnTo>
                      <a:pt x="28" y="756"/>
                    </a:lnTo>
                    <a:lnTo>
                      <a:pt x="34" y="858"/>
                    </a:lnTo>
                    <a:lnTo>
                      <a:pt x="43" y="965"/>
                    </a:lnTo>
                    <a:lnTo>
                      <a:pt x="45" y="993"/>
                    </a:lnTo>
                    <a:lnTo>
                      <a:pt x="51" y="1017"/>
                    </a:lnTo>
                    <a:lnTo>
                      <a:pt x="64" y="1050"/>
                    </a:lnTo>
                    <a:lnTo>
                      <a:pt x="84" y="1207"/>
                    </a:lnTo>
                    <a:lnTo>
                      <a:pt x="84" y="1240"/>
                    </a:lnTo>
                    <a:lnTo>
                      <a:pt x="83" y="1254"/>
                    </a:lnTo>
                    <a:lnTo>
                      <a:pt x="85" y="1271"/>
                    </a:lnTo>
                    <a:lnTo>
                      <a:pt x="96" y="1289"/>
                    </a:lnTo>
                    <a:lnTo>
                      <a:pt x="108" y="1307"/>
                    </a:lnTo>
                    <a:lnTo>
                      <a:pt x="133" y="1320"/>
                    </a:lnTo>
                    <a:lnTo>
                      <a:pt x="165" y="1328"/>
                    </a:lnTo>
                    <a:lnTo>
                      <a:pt x="226" y="1335"/>
                    </a:lnTo>
                    <a:lnTo>
                      <a:pt x="267" y="1339"/>
                    </a:lnTo>
                    <a:lnTo>
                      <a:pt x="288" y="1341"/>
                    </a:lnTo>
                    <a:lnTo>
                      <a:pt x="339" y="1385"/>
                    </a:lnTo>
                    <a:lnTo>
                      <a:pt x="365" y="1380"/>
                    </a:lnTo>
                    <a:lnTo>
                      <a:pt x="356" y="1269"/>
                    </a:lnTo>
                    <a:lnTo>
                      <a:pt x="335" y="1174"/>
                    </a:lnTo>
                    <a:lnTo>
                      <a:pt x="298" y="1002"/>
                    </a:lnTo>
                    <a:lnTo>
                      <a:pt x="245" y="837"/>
                    </a:lnTo>
                    <a:lnTo>
                      <a:pt x="230" y="765"/>
                    </a:lnTo>
                    <a:lnTo>
                      <a:pt x="221" y="702"/>
                    </a:lnTo>
                    <a:lnTo>
                      <a:pt x="227" y="621"/>
                    </a:lnTo>
                    <a:lnTo>
                      <a:pt x="248" y="528"/>
                    </a:lnTo>
                    <a:lnTo>
                      <a:pt x="259" y="498"/>
                    </a:lnTo>
                    <a:lnTo>
                      <a:pt x="271" y="460"/>
                    </a:lnTo>
                    <a:lnTo>
                      <a:pt x="286" y="489"/>
                    </a:lnTo>
                    <a:lnTo>
                      <a:pt x="292" y="531"/>
                    </a:lnTo>
                    <a:lnTo>
                      <a:pt x="338" y="516"/>
                    </a:lnTo>
                    <a:lnTo>
                      <a:pt x="383" y="507"/>
                    </a:lnTo>
                    <a:lnTo>
                      <a:pt x="437" y="501"/>
                    </a:lnTo>
                    <a:lnTo>
                      <a:pt x="422" y="403"/>
                    </a:lnTo>
                    <a:lnTo>
                      <a:pt x="413" y="318"/>
                    </a:lnTo>
                    <a:lnTo>
                      <a:pt x="383" y="197"/>
                    </a:lnTo>
                    <a:lnTo>
                      <a:pt x="377" y="143"/>
                    </a:lnTo>
                    <a:lnTo>
                      <a:pt x="298" y="99"/>
                    </a:lnTo>
                    <a:lnTo>
                      <a:pt x="221" y="54"/>
                    </a:lnTo>
                    <a:lnTo>
                      <a:pt x="131" y="0"/>
                    </a:lnTo>
                    <a:lnTo>
                      <a:pt x="134" y="45"/>
                    </a:lnTo>
                    <a:lnTo>
                      <a:pt x="134" y="64"/>
                    </a:lnTo>
                    <a:lnTo>
                      <a:pt x="128" y="90"/>
                    </a:lnTo>
                    <a:lnTo>
                      <a:pt x="122" y="107"/>
                    </a:lnTo>
                    <a:lnTo>
                      <a:pt x="113" y="125"/>
                    </a:lnTo>
                    <a:lnTo>
                      <a:pt x="102" y="154"/>
                    </a:lnTo>
                    <a:lnTo>
                      <a:pt x="83" y="197"/>
                    </a:lnTo>
                    <a:lnTo>
                      <a:pt x="69" y="230"/>
                    </a:lnTo>
                    <a:lnTo>
                      <a:pt x="57" y="233"/>
                    </a:lnTo>
                    <a:lnTo>
                      <a:pt x="42" y="237"/>
                    </a:lnTo>
                    <a:lnTo>
                      <a:pt x="30" y="249"/>
                    </a:lnTo>
                    <a:lnTo>
                      <a:pt x="30" y="263"/>
                    </a:lnTo>
                    <a:lnTo>
                      <a:pt x="28" y="306"/>
                    </a:lnTo>
                    <a:lnTo>
                      <a:pt x="24" y="344"/>
                    </a:lnTo>
                    <a:lnTo>
                      <a:pt x="13" y="378"/>
                    </a:lnTo>
                    <a:lnTo>
                      <a:pt x="7" y="396"/>
                    </a:lnTo>
                    <a:lnTo>
                      <a:pt x="1" y="418"/>
                    </a:lnTo>
                    <a:lnTo>
                      <a:pt x="0" y="435"/>
                    </a:lnTo>
                    <a:lnTo>
                      <a:pt x="4" y="461"/>
                    </a:lnTo>
                    <a:lnTo>
                      <a:pt x="7" y="499"/>
                    </a:lnTo>
                    <a:lnTo>
                      <a:pt x="13" y="543"/>
                    </a:lnTo>
                    <a:close/>
                  </a:path>
                </a:pathLst>
              </a:cu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18441" name="Group 12"/>
            <p:cNvGrpSpPr>
              <a:grpSpLocks/>
            </p:cNvGrpSpPr>
            <p:nvPr/>
          </p:nvGrpSpPr>
          <p:grpSpPr bwMode="auto">
            <a:xfrm>
              <a:off x="931" y="1097"/>
              <a:ext cx="201" cy="529"/>
              <a:chOff x="931" y="1097"/>
              <a:chExt cx="201" cy="529"/>
            </a:xfrm>
          </p:grpSpPr>
          <p:grpSp>
            <p:nvGrpSpPr>
              <p:cNvPr id="18462" name="Group 13"/>
              <p:cNvGrpSpPr>
                <a:grpSpLocks/>
              </p:cNvGrpSpPr>
              <p:nvPr/>
            </p:nvGrpSpPr>
            <p:grpSpPr bwMode="auto">
              <a:xfrm>
                <a:off x="985" y="1377"/>
                <a:ext cx="89" cy="249"/>
                <a:chOff x="985" y="1377"/>
                <a:chExt cx="89" cy="249"/>
              </a:xfrm>
            </p:grpSpPr>
            <p:sp>
              <p:nvSpPr>
                <p:cNvPr id="18503" name="AutoShape 14"/>
                <p:cNvSpPr>
                  <a:spLocks noChangeArrowheads="1"/>
                </p:cNvSpPr>
                <p:nvPr/>
              </p:nvSpPr>
              <p:spPr bwMode="auto">
                <a:xfrm>
                  <a:off x="986" y="1377"/>
                  <a:ext cx="89" cy="250"/>
                </a:xfrm>
                <a:custGeom>
                  <a:avLst/>
                  <a:gdLst>
                    <a:gd name="T0" fmla="*/ 0 w 233"/>
                    <a:gd name="T1" fmla="*/ 0 h 386"/>
                    <a:gd name="T2" fmla="*/ 0 w 233"/>
                    <a:gd name="T3" fmla="*/ 1 h 386"/>
                    <a:gd name="T4" fmla="*/ 0 w 233"/>
                    <a:gd name="T5" fmla="*/ 1 h 386"/>
                    <a:gd name="T6" fmla="*/ 0 w 233"/>
                    <a:gd name="T7" fmla="*/ 1 h 386"/>
                    <a:gd name="T8" fmla="*/ 0 w 233"/>
                    <a:gd name="T9" fmla="*/ 1 h 386"/>
                    <a:gd name="T10" fmla="*/ 0 w 233"/>
                    <a:gd name="T11" fmla="*/ 1 h 386"/>
                    <a:gd name="T12" fmla="*/ 0 w 233"/>
                    <a:gd name="T13" fmla="*/ 1 h 386"/>
                    <a:gd name="T14" fmla="*/ 0 w 233"/>
                    <a:gd name="T15" fmla="*/ 1 h 386"/>
                    <a:gd name="T16" fmla="*/ 0 w 233"/>
                    <a:gd name="T17" fmla="*/ 1 h 386"/>
                    <a:gd name="T18" fmla="*/ 0 w 233"/>
                    <a:gd name="T19" fmla="*/ 1 h 386"/>
                    <a:gd name="T20" fmla="*/ 0 w 233"/>
                    <a:gd name="T21" fmla="*/ 1 h 386"/>
                    <a:gd name="T22" fmla="*/ 0 w 233"/>
                    <a:gd name="T23" fmla="*/ 1 h 386"/>
                    <a:gd name="T24" fmla="*/ 0 w 233"/>
                    <a:gd name="T25" fmla="*/ 1 h 386"/>
                    <a:gd name="T26" fmla="*/ 0 w 233"/>
                    <a:gd name="T27" fmla="*/ 1 h 386"/>
                    <a:gd name="T28" fmla="*/ 0 w 233"/>
                    <a:gd name="T29" fmla="*/ 1 h 386"/>
                    <a:gd name="T30" fmla="*/ 0 w 233"/>
                    <a:gd name="T31" fmla="*/ 1 h 386"/>
                    <a:gd name="T32" fmla="*/ 0 w 233"/>
                    <a:gd name="T33" fmla="*/ 1 h 386"/>
                    <a:gd name="T34" fmla="*/ 0 w 233"/>
                    <a:gd name="T35" fmla="*/ 1 h 386"/>
                    <a:gd name="T36" fmla="*/ 0 w 233"/>
                    <a:gd name="T37" fmla="*/ 1 h 386"/>
                    <a:gd name="T38" fmla="*/ 0 w 233"/>
                    <a:gd name="T39" fmla="*/ 1 h 386"/>
                    <a:gd name="T40" fmla="*/ 0 w 233"/>
                    <a:gd name="T41" fmla="*/ 1 h 386"/>
                    <a:gd name="T42" fmla="*/ 0 w 233"/>
                    <a:gd name="T43" fmla="*/ 1 h 386"/>
                    <a:gd name="T44" fmla="*/ 0 w 233"/>
                    <a:gd name="T45" fmla="*/ 1 h 386"/>
                    <a:gd name="T46" fmla="*/ 0 w 233"/>
                    <a:gd name="T47" fmla="*/ 1 h 386"/>
                    <a:gd name="T48" fmla="*/ 0 w 233"/>
                    <a:gd name="T49" fmla="*/ 1 h 386"/>
                    <a:gd name="T50" fmla="*/ 0 w 233"/>
                    <a:gd name="T51" fmla="*/ 1 h 386"/>
                    <a:gd name="T52" fmla="*/ 0 w 233"/>
                    <a:gd name="T53" fmla="*/ 1 h 386"/>
                    <a:gd name="T54" fmla="*/ 0 w 233"/>
                    <a:gd name="T55" fmla="*/ 1 h 386"/>
                    <a:gd name="T56" fmla="*/ 0 w 233"/>
                    <a:gd name="T57" fmla="*/ 0 h 3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3"/>
                    <a:gd name="T88" fmla="*/ 0 h 386"/>
                    <a:gd name="T89" fmla="*/ 233 w 233"/>
                    <a:gd name="T90" fmla="*/ 386 h 38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3" h="386">
                      <a:moveTo>
                        <a:pt x="201" y="0"/>
                      </a:moveTo>
                      <a:lnTo>
                        <a:pt x="212" y="109"/>
                      </a:lnTo>
                      <a:lnTo>
                        <a:pt x="219" y="167"/>
                      </a:lnTo>
                      <a:lnTo>
                        <a:pt x="225" y="187"/>
                      </a:lnTo>
                      <a:lnTo>
                        <a:pt x="233" y="236"/>
                      </a:lnTo>
                      <a:lnTo>
                        <a:pt x="228" y="274"/>
                      </a:lnTo>
                      <a:lnTo>
                        <a:pt x="219" y="313"/>
                      </a:lnTo>
                      <a:lnTo>
                        <a:pt x="204" y="349"/>
                      </a:lnTo>
                      <a:lnTo>
                        <a:pt x="188" y="368"/>
                      </a:lnTo>
                      <a:lnTo>
                        <a:pt x="160" y="380"/>
                      </a:lnTo>
                      <a:lnTo>
                        <a:pt x="124" y="386"/>
                      </a:lnTo>
                      <a:lnTo>
                        <a:pt x="86" y="380"/>
                      </a:lnTo>
                      <a:lnTo>
                        <a:pt x="55" y="365"/>
                      </a:lnTo>
                      <a:lnTo>
                        <a:pt x="36" y="349"/>
                      </a:lnTo>
                      <a:lnTo>
                        <a:pt x="19" y="325"/>
                      </a:lnTo>
                      <a:lnTo>
                        <a:pt x="3" y="291"/>
                      </a:lnTo>
                      <a:lnTo>
                        <a:pt x="0" y="269"/>
                      </a:lnTo>
                      <a:lnTo>
                        <a:pt x="3" y="247"/>
                      </a:lnTo>
                      <a:lnTo>
                        <a:pt x="10" y="229"/>
                      </a:lnTo>
                      <a:lnTo>
                        <a:pt x="21" y="212"/>
                      </a:lnTo>
                      <a:lnTo>
                        <a:pt x="43" y="194"/>
                      </a:lnTo>
                      <a:lnTo>
                        <a:pt x="45" y="158"/>
                      </a:lnTo>
                      <a:lnTo>
                        <a:pt x="43" y="98"/>
                      </a:lnTo>
                      <a:lnTo>
                        <a:pt x="77" y="98"/>
                      </a:lnTo>
                      <a:lnTo>
                        <a:pt x="101" y="91"/>
                      </a:lnTo>
                      <a:lnTo>
                        <a:pt x="124" y="79"/>
                      </a:lnTo>
                      <a:lnTo>
                        <a:pt x="140" y="58"/>
                      </a:lnTo>
                      <a:lnTo>
                        <a:pt x="161" y="31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504" name="AutoShape 15"/>
                <p:cNvSpPr>
                  <a:spLocks noChangeArrowheads="1"/>
                </p:cNvSpPr>
                <p:nvPr/>
              </p:nvSpPr>
              <p:spPr bwMode="auto">
                <a:xfrm>
                  <a:off x="985" y="1377"/>
                  <a:ext cx="89" cy="225"/>
                </a:xfrm>
                <a:custGeom>
                  <a:avLst/>
                  <a:gdLst>
                    <a:gd name="T0" fmla="*/ 0 w 233"/>
                    <a:gd name="T1" fmla="*/ 0 h 351"/>
                    <a:gd name="T2" fmla="*/ 0 w 233"/>
                    <a:gd name="T3" fmla="*/ 1 h 351"/>
                    <a:gd name="T4" fmla="*/ 0 w 233"/>
                    <a:gd name="T5" fmla="*/ 1 h 351"/>
                    <a:gd name="T6" fmla="*/ 0 w 233"/>
                    <a:gd name="T7" fmla="*/ 1 h 351"/>
                    <a:gd name="T8" fmla="*/ 0 w 233"/>
                    <a:gd name="T9" fmla="*/ 1 h 351"/>
                    <a:gd name="T10" fmla="*/ 0 w 233"/>
                    <a:gd name="T11" fmla="*/ 1 h 351"/>
                    <a:gd name="T12" fmla="*/ 0 w 233"/>
                    <a:gd name="T13" fmla="*/ 1 h 351"/>
                    <a:gd name="T14" fmla="*/ 0 w 233"/>
                    <a:gd name="T15" fmla="*/ 1 h 351"/>
                    <a:gd name="T16" fmla="*/ 0 w 233"/>
                    <a:gd name="T17" fmla="*/ 1 h 351"/>
                    <a:gd name="T18" fmla="*/ 0 w 233"/>
                    <a:gd name="T19" fmla="*/ 1 h 351"/>
                    <a:gd name="T20" fmla="*/ 0 w 233"/>
                    <a:gd name="T21" fmla="*/ 1 h 351"/>
                    <a:gd name="T22" fmla="*/ 0 w 233"/>
                    <a:gd name="T23" fmla="*/ 1 h 351"/>
                    <a:gd name="T24" fmla="*/ 0 w 233"/>
                    <a:gd name="T25" fmla="*/ 1 h 351"/>
                    <a:gd name="T26" fmla="*/ 0 w 233"/>
                    <a:gd name="T27" fmla="*/ 1 h 351"/>
                    <a:gd name="T28" fmla="*/ 0 w 233"/>
                    <a:gd name="T29" fmla="*/ 1 h 351"/>
                    <a:gd name="T30" fmla="*/ 0 w 233"/>
                    <a:gd name="T31" fmla="*/ 1 h 351"/>
                    <a:gd name="T32" fmla="*/ 0 w 233"/>
                    <a:gd name="T33" fmla="*/ 1 h 351"/>
                    <a:gd name="T34" fmla="*/ 0 w 233"/>
                    <a:gd name="T35" fmla="*/ 1 h 351"/>
                    <a:gd name="T36" fmla="*/ 0 w 233"/>
                    <a:gd name="T37" fmla="*/ 1 h 351"/>
                    <a:gd name="T38" fmla="*/ 0 w 233"/>
                    <a:gd name="T39" fmla="*/ 1 h 351"/>
                    <a:gd name="T40" fmla="*/ 0 w 233"/>
                    <a:gd name="T41" fmla="*/ 1 h 351"/>
                    <a:gd name="T42" fmla="*/ 0 w 233"/>
                    <a:gd name="T43" fmla="*/ 1 h 351"/>
                    <a:gd name="T44" fmla="*/ 0 w 233"/>
                    <a:gd name="T45" fmla="*/ 1 h 351"/>
                    <a:gd name="T46" fmla="*/ 0 w 233"/>
                    <a:gd name="T47" fmla="*/ 1 h 351"/>
                    <a:gd name="T48" fmla="*/ 0 w 233"/>
                    <a:gd name="T49" fmla="*/ 1 h 351"/>
                    <a:gd name="T50" fmla="*/ 0 w 233"/>
                    <a:gd name="T51" fmla="*/ 1 h 351"/>
                    <a:gd name="T52" fmla="*/ 0 w 233"/>
                    <a:gd name="T53" fmla="*/ 1 h 351"/>
                    <a:gd name="T54" fmla="*/ 0 w 233"/>
                    <a:gd name="T55" fmla="*/ 1 h 351"/>
                    <a:gd name="T56" fmla="*/ 0 w 233"/>
                    <a:gd name="T57" fmla="*/ 1 h 351"/>
                    <a:gd name="T58" fmla="*/ 0 w 233"/>
                    <a:gd name="T59" fmla="*/ 1 h 351"/>
                    <a:gd name="T60" fmla="*/ 0 w 233"/>
                    <a:gd name="T61" fmla="*/ 1 h 351"/>
                    <a:gd name="T62" fmla="*/ 0 w 233"/>
                    <a:gd name="T63" fmla="*/ 1 h 351"/>
                    <a:gd name="T64" fmla="*/ 0 w 233"/>
                    <a:gd name="T65" fmla="*/ 1 h 351"/>
                    <a:gd name="T66" fmla="*/ 0 w 233"/>
                    <a:gd name="T67" fmla="*/ 1 h 351"/>
                    <a:gd name="T68" fmla="*/ 0 w 233"/>
                    <a:gd name="T69" fmla="*/ 1 h 351"/>
                    <a:gd name="T70" fmla="*/ 0 w 233"/>
                    <a:gd name="T71" fmla="*/ 1 h 351"/>
                    <a:gd name="T72" fmla="*/ 0 w 233"/>
                    <a:gd name="T73" fmla="*/ 1 h 351"/>
                    <a:gd name="T74" fmla="*/ 0 w 233"/>
                    <a:gd name="T75" fmla="*/ 1 h 351"/>
                    <a:gd name="T76" fmla="*/ 0 w 233"/>
                    <a:gd name="T77" fmla="*/ 1 h 351"/>
                    <a:gd name="T78" fmla="*/ 0 w 233"/>
                    <a:gd name="T79" fmla="*/ 1 h 351"/>
                    <a:gd name="T80" fmla="*/ 0 w 233"/>
                    <a:gd name="T81" fmla="*/ 1 h 351"/>
                    <a:gd name="T82" fmla="*/ 0 w 233"/>
                    <a:gd name="T83" fmla="*/ 1 h 351"/>
                    <a:gd name="T84" fmla="*/ 0 w 233"/>
                    <a:gd name="T85" fmla="*/ 1 h 351"/>
                    <a:gd name="T86" fmla="*/ 0 w 233"/>
                    <a:gd name="T87" fmla="*/ 1 h 351"/>
                    <a:gd name="T88" fmla="*/ 0 w 233"/>
                    <a:gd name="T89" fmla="*/ 1 h 351"/>
                    <a:gd name="T90" fmla="*/ 0 w 233"/>
                    <a:gd name="T91" fmla="*/ 1 h 351"/>
                    <a:gd name="T92" fmla="*/ 0 w 233"/>
                    <a:gd name="T93" fmla="*/ 1 h 351"/>
                    <a:gd name="T94" fmla="*/ 0 w 233"/>
                    <a:gd name="T95" fmla="*/ 1 h 351"/>
                    <a:gd name="T96" fmla="*/ 0 w 233"/>
                    <a:gd name="T97" fmla="*/ 1 h 351"/>
                    <a:gd name="T98" fmla="*/ 0 w 233"/>
                    <a:gd name="T99" fmla="*/ 1 h 351"/>
                    <a:gd name="T100" fmla="*/ 0 w 233"/>
                    <a:gd name="T101" fmla="*/ 1 h 351"/>
                    <a:gd name="T102" fmla="*/ 0 w 233"/>
                    <a:gd name="T103" fmla="*/ 1 h 351"/>
                    <a:gd name="T104" fmla="*/ 0 w 233"/>
                    <a:gd name="T105" fmla="*/ 1 h 351"/>
                    <a:gd name="T106" fmla="*/ 0 w 233"/>
                    <a:gd name="T107" fmla="*/ 0 h 35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3"/>
                    <a:gd name="T163" fmla="*/ 0 h 351"/>
                    <a:gd name="T164" fmla="*/ 233 w 233"/>
                    <a:gd name="T165" fmla="*/ 351 h 35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3" h="351">
                      <a:moveTo>
                        <a:pt x="201" y="0"/>
                      </a:moveTo>
                      <a:lnTo>
                        <a:pt x="212" y="109"/>
                      </a:lnTo>
                      <a:lnTo>
                        <a:pt x="219" y="167"/>
                      </a:lnTo>
                      <a:lnTo>
                        <a:pt x="225" y="187"/>
                      </a:lnTo>
                      <a:lnTo>
                        <a:pt x="233" y="236"/>
                      </a:lnTo>
                      <a:lnTo>
                        <a:pt x="228" y="275"/>
                      </a:lnTo>
                      <a:lnTo>
                        <a:pt x="219" y="313"/>
                      </a:lnTo>
                      <a:lnTo>
                        <a:pt x="205" y="349"/>
                      </a:lnTo>
                      <a:lnTo>
                        <a:pt x="196" y="329"/>
                      </a:lnTo>
                      <a:lnTo>
                        <a:pt x="179" y="322"/>
                      </a:lnTo>
                      <a:lnTo>
                        <a:pt x="166" y="326"/>
                      </a:lnTo>
                      <a:lnTo>
                        <a:pt x="155" y="336"/>
                      </a:lnTo>
                      <a:lnTo>
                        <a:pt x="136" y="351"/>
                      </a:lnTo>
                      <a:lnTo>
                        <a:pt x="111" y="351"/>
                      </a:lnTo>
                      <a:lnTo>
                        <a:pt x="122" y="332"/>
                      </a:lnTo>
                      <a:lnTo>
                        <a:pt x="145" y="303"/>
                      </a:lnTo>
                      <a:lnTo>
                        <a:pt x="168" y="284"/>
                      </a:lnTo>
                      <a:lnTo>
                        <a:pt x="181" y="270"/>
                      </a:lnTo>
                      <a:lnTo>
                        <a:pt x="187" y="250"/>
                      </a:lnTo>
                      <a:lnTo>
                        <a:pt x="190" y="231"/>
                      </a:lnTo>
                      <a:lnTo>
                        <a:pt x="191" y="209"/>
                      </a:lnTo>
                      <a:lnTo>
                        <a:pt x="188" y="186"/>
                      </a:lnTo>
                      <a:lnTo>
                        <a:pt x="190" y="153"/>
                      </a:lnTo>
                      <a:lnTo>
                        <a:pt x="178" y="156"/>
                      </a:lnTo>
                      <a:lnTo>
                        <a:pt x="148" y="157"/>
                      </a:lnTo>
                      <a:lnTo>
                        <a:pt x="123" y="155"/>
                      </a:lnTo>
                      <a:lnTo>
                        <a:pt x="97" y="151"/>
                      </a:lnTo>
                      <a:lnTo>
                        <a:pt x="78" y="144"/>
                      </a:lnTo>
                      <a:lnTo>
                        <a:pt x="63" y="137"/>
                      </a:lnTo>
                      <a:lnTo>
                        <a:pt x="63" y="159"/>
                      </a:lnTo>
                      <a:lnTo>
                        <a:pt x="63" y="187"/>
                      </a:lnTo>
                      <a:lnTo>
                        <a:pt x="57" y="212"/>
                      </a:lnTo>
                      <a:lnTo>
                        <a:pt x="56" y="236"/>
                      </a:lnTo>
                      <a:lnTo>
                        <a:pt x="65" y="261"/>
                      </a:lnTo>
                      <a:lnTo>
                        <a:pt x="75" y="282"/>
                      </a:lnTo>
                      <a:lnTo>
                        <a:pt x="89" y="306"/>
                      </a:lnTo>
                      <a:lnTo>
                        <a:pt x="82" y="324"/>
                      </a:lnTo>
                      <a:lnTo>
                        <a:pt x="70" y="313"/>
                      </a:lnTo>
                      <a:lnTo>
                        <a:pt x="49" y="299"/>
                      </a:lnTo>
                      <a:lnTo>
                        <a:pt x="36" y="286"/>
                      </a:lnTo>
                      <a:lnTo>
                        <a:pt x="18" y="277"/>
                      </a:lnTo>
                      <a:lnTo>
                        <a:pt x="0" y="270"/>
                      </a:lnTo>
                      <a:lnTo>
                        <a:pt x="3" y="247"/>
                      </a:lnTo>
                      <a:lnTo>
                        <a:pt x="10" y="229"/>
                      </a:lnTo>
                      <a:lnTo>
                        <a:pt x="21" y="212"/>
                      </a:lnTo>
                      <a:lnTo>
                        <a:pt x="43" y="194"/>
                      </a:lnTo>
                      <a:lnTo>
                        <a:pt x="45" y="158"/>
                      </a:lnTo>
                      <a:lnTo>
                        <a:pt x="43" y="98"/>
                      </a:lnTo>
                      <a:lnTo>
                        <a:pt x="77" y="98"/>
                      </a:lnTo>
                      <a:lnTo>
                        <a:pt x="101" y="92"/>
                      </a:lnTo>
                      <a:lnTo>
                        <a:pt x="124" y="79"/>
                      </a:lnTo>
                      <a:lnTo>
                        <a:pt x="140" y="58"/>
                      </a:lnTo>
                      <a:lnTo>
                        <a:pt x="161" y="31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sp>
            <p:nvSpPr>
              <p:cNvPr id="18463" name="AutoShape 16"/>
              <p:cNvSpPr>
                <a:spLocks noChangeArrowheads="1"/>
              </p:cNvSpPr>
              <p:nvPr/>
            </p:nvSpPr>
            <p:spPr bwMode="auto">
              <a:xfrm>
                <a:off x="957" y="1119"/>
                <a:ext cx="134" cy="315"/>
              </a:xfrm>
              <a:custGeom>
                <a:avLst/>
                <a:gdLst>
                  <a:gd name="T0" fmla="*/ 0 w 315"/>
                  <a:gd name="T1" fmla="*/ 1 h 471"/>
                  <a:gd name="T2" fmla="*/ 0 w 315"/>
                  <a:gd name="T3" fmla="*/ 1 h 471"/>
                  <a:gd name="T4" fmla="*/ 0 w 315"/>
                  <a:gd name="T5" fmla="*/ 1 h 471"/>
                  <a:gd name="T6" fmla="*/ 0 w 315"/>
                  <a:gd name="T7" fmla="*/ 1 h 471"/>
                  <a:gd name="T8" fmla="*/ 0 w 315"/>
                  <a:gd name="T9" fmla="*/ 1 h 471"/>
                  <a:gd name="T10" fmla="*/ 0 w 315"/>
                  <a:gd name="T11" fmla="*/ 1 h 471"/>
                  <a:gd name="T12" fmla="*/ 0 w 315"/>
                  <a:gd name="T13" fmla="*/ 1 h 471"/>
                  <a:gd name="T14" fmla="*/ 0 w 315"/>
                  <a:gd name="T15" fmla="*/ 1 h 471"/>
                  <a:gd name="T16" fmla="*/ 0 w 315"/>
                  <a:gd name="T17" fmla="*/ 1 h 471"/>
                  <a:gd name="T18" fmla="*/ 0 w 315"/>
                  <a:gd name="T19" fmla="*/ 1 h 471"/>
                  <a:gd name="T20" fmla="*/ 0 w 315"/>
                  <a:gd name="T21" fmla="*/ 1 h 471"/>
                  <a:gd name="T22" fmla="*/ 0 w 315"/>
                  <a:gd name="T23" fmla="*/ 1 h 471"/>
                  <a:gd name="T24" fmla="*/ 0 w 315"/>
                  <a:gd name="T25" fmla="*/ 1 h 471"/>
                  <a:gd name="T26" fmla="*/ 0 w 315"/>
                  <a:gd name="T27" fmla="*/ 1 h 471"/>
                  <a:gd name="T28" fmla="*/ 0 w 315"/>
                  <a:gd name="T29" fmla="*/ 1 h 471"/>
                  <a:gd name="T30" fmla="*/ 0 w 315"/>
                  <a:gd name="T31" fmla="*/ 1 h 471"/>
                  <a:gd name="T32" fmla="*/ 0 w 315"/>
                  <a:gd name="T33" fmla="*/ 1 h 471"/>
                  <a:gd name="T34" fmla="*/ 0 w 315"/>
                  <a:gd name="T35" fmla="*/ 1 h 471"/>
                  <a:gd name="T36" fmla="*/ 0 w 315"/>
                  <a:gd name="T37" fmla="*/ 1 h 471"/>
                  <a:gd name="T38" fmla="*/ 0 w 315"/>
                  <a:gd name="T39" fmla="*/ 1 h 471"/>
                  <a:gd name="T40" fmla="*/ 0 w 315"/>
                  <a:gd name="T41" fmla="*/ 1 h 471"/>
                  <a:gd name="T42" fmla="*/ 0 w 315"/>
                  <a:gd name="T43" fmla="*/ 1 h 471"/>
                  <a:gd name="T44" fmla="*/ 0 w 315"/>
                  <a:gd name="T45" fmla="*/ 1 h 471"/>
                  <a:gd name="T46" fmla="*/ 0 w 315"/>
                  <a:gd name="T47" fmla="*/ 1 h 471"/>
                  <a:gd name="T48" fmla="*/ 0 w 315"/>
                  <a:gd name="T49" fmla="*/ 1 h 471"/>
                  <a:gd name="T50" fmla="*/ 0 w 315"/>
                  <a:gd name="T51" fmla="*/ 1 h 471"/>
                  <a:gd name="T52" fmla="*/ 0 w 315"/>
                  <a:gd name="T53" fmla="*/ 1 h 471"/>
                  <a:gd name="T54" fmla="*/ 0 w 315"/>
                  <a:gd name="T55" fmla="*/ 1 h 471"/>
                  <a:gd name="T56" fmla="*/ 0 w 315"/>
                  <a:gd name="T57" fmla="*/ 1 h 471"/>
                  <a:gd name="T58" fmla="*/ 0 w 315"/>
                  <a:gd name="T59" fmla="*/ 1 h 471"/>
                  <a:gd name="T60" fmla="*/ 0 w 315"/>
                  <a:gd name="T61" fmla="*/ 1 h 471"/>
                  <a:gd name="T62" fmla="*/ 0 w 315"/>
                  <a:gd name="T63" fmla="*/ 1 h 471"/>
                  <a:gd name="T64" fmla="*/ 0 w 315"/>
                  <a:gd name="T65" fmla="*/ 1 h 471"/>
                  <a:gd name="T66" fmla="*/ 0 w 315"/>
                  <a:gd name="T67" fmla="*/ 1 h 471"/>
                  <a:gd name="T68" fmla="*/ 0 w 315"/>
                  <a:gd name="T69" fmla="*/ 1 h 471"/>
                  <a:gd name="T70" fmla="*/ 0 w 315"/>
                  <a:gd name="T71" fmla="*/ 1 h 471"/>
                  <a:gd name="T72" fmla="*/ 0 w 315"/>
                  <a:gd name="T73" fmla="*/ 1 h 471"/>
                  <a:gd name="T74" fmla="*/ 0 w 315"/>
                  <a:gd name="T75" fmla="*/ 1 h 471"/>
                  <a:gd name="T76" fmla="*/ 0 w 315"/>
                  <a:gd name="T77" fmla="*/ 1 h 471"/>
                  <a:gd name="T78" fmla="*/ 0 w 315"/>
                  <a:gd name="T79" fmla="*/ 1 h 471"/>
                  <a:gd name="T80" fmla="*/ 0 w 315"/>
                  <a:gd name="T81" fmla="*/ 1 h 471"/>
                  <a:gd name="T82" fmla="*/ 0 w 315"/>
                  <a:gd name="T83" fmla="*/ 1 h 471"/>
                  <a:gd name="T84" fmla="*/ 0 w 315"/>
                  <a:gd name="T85" fmla="*/ 0 h 471"/>
                  <a:gd name="T86" fmla="*/ 0 w 315"/>
                  <a:gd name="T87" fmla="*/ 0 h 471"/>
                  <a:gd name="T88" fmla="*/ 0 w 315"/>
                  <a:gd name="T89" fmla="*/ 1 h 471"/>
                  <a:gd name="T90" fmla="*/ 0 w 315"/>
                  <a:gd name="T91" fmla="*/ 1 h 471"/>
                  <a:gd name="T92" fmla="*/ 0 w 315"/>
                  <a:gd name="T93" fmla="*/ 1 h 471"/>
                  <a:gd name="T94" fmla="*/ 0 w 315"/>
                  <a:gd name="T95" fmla="*/ 1 h 4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5"/>
                  <a:gd name="T145" fmla="*/ 0 h 471"/>
                  <a:gd name="T146" fmla="*/ 315 w 315"/>
                  <a:gd name="T147" fmla="*/ 471 h 4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5" h="471">
                    <a:moveTo>
                      <a:pt x="29" y="81"/>
                    </a:moveTo>
                    <a:lnTo>
                      <a:pt x="16" y="111"/>
                    </a:lnTo>
                    <a:lnTo>
                      <a:pt x="7" y="137"/>
                    </a:lnTo>
                    <a:lnTo>
                      <a:pt x="1" y="158"/>
                    </a:lnTo>
                    <a:lnTo>
                      <a:pt x="0" y="174"/>
                    </a:lnTo>
                    <a:lnTo>
                      <a:pt x="2" y="189"/>
                    </a:lnTo>
                    <a:lnTo>
                      <a:pt x="5" y="212"/>
                    </a:lnTo>
                    <a:lnTo>
                      <a:pt x="4" y="223"/>
                    </a:lnTo>
                    <a:lnTo>
                      <a:pt x="5" y="236"/>
                    </a:lnTo>
                    <a:lnTo>
                      <a:pt x="11" y="253"/>
                    </a:lnTo>
                    <a:lnTo>
                      <a:pt x="13" y="263"/>
                    </a:lnTo>
                    <a:lnTo>
                      <a:pt x="10" y="293"/>
                    </a:lnTo>
                    <a:lnTo>
                      <a:pt x="13" y="314"/>
                    </a:lnTo>
                    <a:lnTo>
                      <a:pt x="19" y="335"/>
                    </a:lnTo>
                    <a:lnTo>
                      <a:pt x="29" y="360"/>
                    </a:lnTo>
                    <a:lnTo>
                      <a:pt x="41" y="386"/>
                    </a:lnTo>
                    <a:lnTo>
                      <a:pt x="52" y="410"/>
                    </a:lnTo>
                    <a:lnTo>
                      <a:pt x="59" y="429"/>
                    </a:lnTo>
                    <a:lnTo>
                      <a:pt x="65" y="449"/>
                    </a:lnTo>
                    <a:lnTo>
                      <a:pt x="74" y="461"/>
                    </a:lnTo>
                    <a:lnTo>
                      <a:pt x="87" y="468"/>
                    </a:lnTo>
                    <a:lnTo>
                      <a:pt x="108" y="471"/>
                    </a:lnTo>
                    <a:lnTo>
                      <a:pt x="137" y="468"/>
                    </a:lnTo>
                    <a:lnTo>
                      <a:pt x="162" y="462"/>
                    </a:lnTo>
                    <a:lnTo>
                      <a:pt x="176" y="452"/>
                    </a:lnTo>
                    <a:lnTo>
                      <a:pt x="197" y="438"/>
                    </a:lnTo>
                    <a:lnTo>
                      <a:pt x="219" y="410"/>
                    </a:lnTo>
                    <a:lnTo>
                      <a:pt x="255" y="359"/>
                    </a:lnTo>
                    <a:lnTo>
                      <a:pt x="264" y="343"/>
                    </a:lnTo>
                    <a:lnTo>
                      <a:pt x="271" y="347"/>
                    </a:lnTo>
                    <a:lnTo>
                      <a:pt x="282" y="347"/>
                    </a:lnTo>
                    <a:lnTo>
                      <a:pt x="288" y="332"/>
                    </a:lnTo>
                    <a:lnTo>
                      <a:pt x="298" y="301"/>
                    </a:lnTo>
                    <a:lnTo>
                      <a:pt x="306" y="272"/>
                    </a:lnTo>
                    <a:lnTo>
                      <a:pt x="304" y="233"/>
                    </a:lnTo>
                    <a:lnTo>
                      <a:pt x="312" y="167"/>
                    </a:lnTo>
                    <a:lnTo>
                      <a:pt x="315" y="127"/>
                    </a:lnTo>
                    <a:lnTo>
                      <a:pt x="313" y="94"/>
                    </a:lnTo>
                    <a:lnTo>
                      <a:pt x="306" y="70"/>
                    </a:lnTo>
                    <a:lnTo>
                      <a:pt x="285" y="39"/>
                    </a:lnTo>
                    <a:lnTo>
                      <a:pt x="255" y="18"/>
                    </a:lnTo>
                    <a:lnTo>
                      <a:pt x="222" y="6"/>
                    </a:lnTo>
                    <a:lnTo>
                      <a:pt x="186" y="0"/>
                    </a:lnTo>
                    <a:lnTo>
                      <a:pt x="149" y="0"/>
                    </a:lnTo>
                    <a:lnTo>
                      <a:pt x="114" y="6"/>
                    </a:lnTo>
                    <a:lnTo>
                      <a:pt x="80" y="22"/>
                    </a:lnTo>
                    <a:lnTo>
                      <a:pt x="55" y="43"/>
                    </a:lnTo>
                    <a:lnTo>
                      <a:pt x="29" y="81"/>
                    </a:lnTo>
                    <a:close/>
                  </a:path>
                </a:pathLst>
              </a:custGeom>
              <a:solidFill>
                <a:srgbClr val="F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grpSp>
            <p:nvGrpSpPr>
              <p:cNvPr id="18464" name="Group 17"/>
              <p:cNvGrpSpPr>
                <a:grpSpLocks/>
              </p:cNvGrpSpPr>
              <p:nvPr/>
            </p:nvGrpSpPr>
            <p:grpSpPr bwMode="auto">
              <a:xfrm>
                <a:off x="931" y="1097"/>
                <a:ext cx="201" cy="387"/>
                <a:chOff x="931" y="1097"/>
                <a:chExt cx="201" cy="387"/>
              </a:xfrm>
            </p:grpSpPr>
            <p:grpSp>
              <p:nvGrpSpPr>
                <p:cNvPr id="18499" name="Group 18"/>
                <p:cNvGrpSpPr>
                  <a:grpSpLocks/>
                </p:cNvGrpSpPr>
                <p:nvPr/>
              </p:nvGrpSpPr>
              <p:grpSpPr bwMode="auto">
                <a:xfrm>
                  <a:off x="931" y="1097"/>
                  <a:ext cx="201" cy="387"/>
                  <a:chOff x="931" y="1097"/>
                  <a:chExt cx="201" cy="387"/>
                </a:xfrm>
              </p:grpSpPr>
              <p:sp>
                <p:nvSpPr>
                  <p:cNvPr id="1850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984" y="1200"/>
                    <a:ext cx="1" cy="14"/>
                  </a:xfrm>
                  <a:custGeom>
                    <a:avLst/>
                    <a:gdLst>
                      <a:gd name="T0" fmla="*/ 0 w 38"/>
                      <a:gd name="T1" fmla="*/ 0 h 57"/>
                      <a:gd name="T2" fmla="*/ 0 w 38"/>
                      <a:gd name="T3" fmla="*/ 0 h 57"/>
                      <a:gd name="T4" fmla="*/ 0 w 38"/>
                      <a:gd name="T5" fmla="*/ 0 h 57"/>
                      <a:gd name="T6" fmla="*/ 0 w 38"/>
                      <a:gd name="T7" fmla="*/ 0 h 57"/>
                      <a:gd name="T8" fmla="*/ 0 w 38"/>
                      <a:gd name="T9" fmla="*/ 0 h 57"/>
                      <a:gd name="T10" fmla="*/ 0 w 38"/>
                      <a:gd name="T11" fmla="*/ 0 h 57"/>
                      <a:gd name="T12" fmla="*/ 0 w 38"/>
                      <a:gd name="T13" fmla="*/ 0 h 57"/>
                      <a:gd name="T14" fmla="*/ 0 w 38"/>
                      <a:gd name="T15" fmla="*/ 0 h 57"/>
                      <a:gd name="T16" fmla="*/ 0 w 38"/>
                      <a:gd name="T17" fmla="*/ 0 h 57"/>
                      <a:gd name="T18" fmla="*/ 0 w 38"/>
                      <a:gd name="T19" fmla="*/ 0 h 57"/>
                      <a:gd name="T20" fmla="*/ 0 w 38"/>
                      <a:gd name="T21" fmla="*/ 0 h 57"/>
                      <a:gd name="T22" fmla="*/ 0 w 38"/>
                      <a:gd name="T23" fmla="*/ 0 h 5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8"/>
                      <a:gd name="T37" fmla="*/ 0 h 57"/>
                      <a:gd name="T38" fmla="*/ 38 w 38"/>
                      <a:gd name="T39" fmla="*/ 57 h 5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8" h="57">
                        <a:moveTo>
                          <a:pt x="6" y="0"/>
                        </a:moveTo>
                        <a:lnTo>
                          <a:pt x="1" y="9"/>
                        </a:lnTo>
                        <a:lnTo>
                          <a:pt x="0" y="20"/>
                        </a:lnTo>
                        <a:lnTo>
                          <a:pt x="3" y="30"/>
                        </a:lnTo>
                        <a:lnTo>
                          <a:pt x="10" y="37"/>
                        </a:lnTo>
                        <a:lnTo>
                          <a:pt x="20" y="46"/>
                        </a:lnTo>
                        <a:lnTo>
                          <a:pt x="38" y="57"/>
                        </a:lnTo>
                        <a:lnTo>
                          <a:pt x="22" y="41"/>
                        </a:lnTo>
                        <a:lnTo>
                          <a:pt x="16" y="33"/>
                        </a:lnTo>
                        <a:lnTo>
                          <a:pt x="12" y="26"/>
                        </a:lnTo>
                        <a:lnTo>
                          <a:pt x="8" y="1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50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931" y="1097"/>
                    <a:ext cx="202" cy="388"/>
                  </a:xfrm>
                  <a:custGeom>
                    <a:avLst/>
                    <a:gdLst>
                      <a:gd name="T0" fmla="*/ 0 w 452"/>
                      <a:gd name="T1" fmla="*/ 1 h 577"/>
                      <a:gd name="T2" fmla="*/ 0 w 452"/>
                      <a:gd name="T3" fmla="*/ 1 h 577"/>
                      <a:gd name="T4" fmla="*/ 0 w 452"/>
                      <a:gd name="T5" fmla="*/ 1 h 577"/>
                      <a:gd name="T6" fmla="*/ 0 w 452"/>
                      <a:gd name="T7" fmla="*/ 1 h 577"/>
                      <a:gd name="T8" fmla="*/ 0 w 452"/>
                      <a:gd name="T9" fmla="*/ 1 h 577"/>
                      <a:gd name="T10" fmla="*/ 0 w 452"/>
                      <a:gd name="T11" fmla="*/ 1 h 577"/>
                      <a:gd name="T12" fmla="*/ 0 w 452"/>
                      <a:gd name="T13" fmla="*/ 1 h 577"/>
                      <a:gd name="T14" fmla="*/ 0 w 452"/>
                      <a:gd name="T15" fmla="*/ 1 h 577"/>
                      <a:gd name="T16" fmla="*/ 0 w 452"/>
                      <a:gd name="T17" fmla="*/ 1 h 577"/>
                      <a:gd name="T18" fmla="*/ 0 w 452"/>
                      <a:gd name="T19" fmla="*/ 1 h 577"/>
                      <a:gd name="T20" fmla="*/ 0 w 452"/>
                      <a:gd name="T21" fmla="*/ 1 h 577"/>
                      <a:gd name="T22" fmla="*/ 0 w 452"/>
                      <a:gd name="T23" fmla="*/ 1 h 577"/>
                      <a:gd name="T24" fmla="*/ 0 w 452"/>
                      <a:gd name="T25" fmla="*/ 1 h 577"/>
                      <a:gd name="T26" fmla="*/ 0 w 452"/>
                      <a:gd name="T27" fmla="*/ 1 h 577"/>
                      <a:gd name="T28" fmla="*/ 0 w 452"/>
                      <a:gd name="T29" fmla="*/ 1 h 577"/>
                      <a:gd name="T30" fmla="*/ 0 w 452"/>
                      <a:gd name="T31" fmla="*/ 1 h 577"/>
                      <a:gd name="T32" fmla="*/ 0 w 452"/>
                      <a:gd name="T33" fmla="*/ 1 h 577"/>
                      <a:gd name="T34" fmla="*/ 0 w 452"/>
                      <a:gd name="T35" fmla="*/ 1 h 577"/>
                      <a:gd name="T36" fmla="*/ 0 w 452"/>
                      <a:gd name="T37" fmla="*/ 1 h 577"/>
                      <a:gd name="T38" fmla="*/ 0 w 452"/>
                      <a:gd name="T39" fmla="*/ 1 h 577"/>
                      <a:gd name="T40" fmla="*/ 0 w 452"/>
                      <a:gd name="T41" fmla="*/ 1 h 577"/>
                      <a:gd name="T42" fmla="*/ 0 w 452"/>
                      <a:gd name="T43" fmla="*/ 1 h 577"/>
                      <a:gd name="T44" fmla="*/ 0 w 452"/>
                      <a:gd name="T45" fmla="*/ 1 h 577"/>
                      <a:gd name="T46" fmla="*/ 0 w 452"/>
                      <a:gd name="T47" fmla="*/ 1 h 577"/>
                      <a:gd name="T48" fmla="*/ 0 w 452"/>
                      <a:gd name="T49" fmla="*/ 1 h 577"/>
                      <a:gd name="T50" fmla="*/ 0 w 452"/>
                      <a:gd name="T51" fmla="*/ 1 h 577"/>
                      <a:gd name="T52" fmla="*/ 0 w 452"/>
                      <a:gd name="T53" fmla="*/ 1 h 577"/>
                      <a:gd name="T54" fmla="*/ 0 w 452"/>
                      <a:gd name="T55" fmla="*/ 1 h 577"/>
                      <a:gd name="T56" fmla="*/ 0 w 452"/>
                      <a:gd name="T57" fmla="*/ 1 h 577"/>
                      <a:gd name="T58" fmla="*/ 0 w 452"/>
                      <a:gd name="T59" fmla="*/ 1 h 577"/>
                      <a:gd name="T60" fmla="*/ 0 w 452"/>
                      <a:gd name="T61" fmla="*/ 1 h 577"/>
                      <a:gd name="T62" fmla="*/ 0 w 452"/>
                      <a:gd name="T63" fmla="*/ 1 h 577"/>
                      <a:gd name="T64" fmla="*/ 0 w 452"/>
                      <a:gd name="T65" fmla="*/ 1 h 577"/>
                      <a:gd name="T66" fmla="*/ 0 w 452"/>
                      <a:gd name="T67" fmla="*/ 1 h 577"/>
                      <a:gd name="T68" fmla="*/ 0 w 452"/>
                      <a:gd name="T69" fmla="*/ 1 h 577"/>
                      <a:gd name="T70" fmla="*/ 0 w 452"/>
                      <a:gd name="T71" fmla="*/ 1 h 577"/>
                      <a:gd name="T72" fmla="*/ 0 w 452"/>
                      <a:gd name="T73" fmla="*/ 1 h 577"/>
                      <a:gd name="T74" fmla="*/ 0 w 452"/>
                      <a:gd name="T75" fmla="*/ 1 h 577"/>
                      <a:gd name="T76" fmla="*/ 0 w 452"/>
                      <a:gd name="T77" fmla="*/ 1 h 577"/>
                      <a:gd name="T78" fmla="*/ 0 w 452"/>
                      <a:gd name="T79" fmla="*/ 1 h 577"/>
                      <a:gd name="T80" fmla="*/ 0 w 452"/>
                      <a:gd name="T81" fmla="*/ 1 h 577"/>
                      <a:gd name="T82" fmla="*/ 0 w 452"/>
                      <a:gd name="T83" fmla="*/ 1 h 577"/>
                      <a:gd name="T84" fmla="*/ 0 w 452"/>
                      <a:gd name="T85" fmla="*/ 1 h 577"/>
                      <a:gd name="T86" fmla="*/ 0 w 452"/>
                      <a:gd name="T87" fmla="*/ 1 h 577"/>
                      <a:gd name="T88" fmla="*/ 0 w 452"/>
                      <a:gd name="T89" fmla="*/ 1 h 577"/>
                      <a:gd name="T90" fmla="*/ 0 w 452"/>
                      <a:gd name="T91" fmla="*/ 0 h 577"/>
                      <a:gd name="T92" fmla="*/ 0 w 452"/>
                      <a:gd name="T93" fmla="*/ 1 h 577"/>
                      <a:gd name="T94" fmla="*/ 0 w 452"/>
                      <a:gd name="T95" fmla="*/ 1 h 577"/>
                      <a:gd name="T96" fmla="*/ 0 w 452"/>
                      <a:gd name="T97" fmla="*/ 1 h 577"/>
                      <a:gd name="T98" fmla="*/ 0 w 452"/>
                      <a:gd name="T99" fmla="*/ 1 h 577"/>
                      <a:gd name="T100" fmla="*/ 0 w 452"/>
                      <a:gd name="T101" fmla="*/ 1 h 577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52"/>
                      <a:gd name="T154" fmla="*/ 0 h 577"/>
                      <a:gd name="T155" fmla="*/ 452 w 452"/>
                      <a:gd name="T156" fmla="*/ 577 h 577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52" h="577">
                        <a:moveTo>
                          <a:pt x="60" y="57"/>
                        </a:moveTo>
                        <a:lnTo>
                          <a:pt x="50" y="64"/>
                        </a:lnTo>
                        <a:lnTo>
                          <a:pt x="45" y="71"/>
                        </a:lnTo>
                        <a:lnTo>
                          <a:pt x="42" y="80"/>
                        </a:lnTo>
                        <a:lnTo>
                          <a:pt x="41" y="88"/>
                        </a:lnTo>
                        <a:lnTo>
                          <a:pt x="41" y="97"/>
                        </a:lnTo>
                        <a:lnTo>
                          <a:pt x="27" y="101"/>
                        </a:lnTo>
                        <a:lnTo>
                          <a:pt x="17" y="107"/>
                        </a:lnTo>
                        <a:lnTo>
                          <a:pt x="10" y="114"/>
                        </a:lnTo>
                        <a:lnTo>
                          <a:pt x="6" y="122"/>
                        </a:lnTo>
                        <a:lnTo>
                          <a:pt x="4" y="133"/>
                        </a:lnTo>
                        <a:lnTo>
                          <a:pt x="0" y="141"/>
                        </a:lnTo>
                        <a:lnTo>
                          <a:pt x="4" y="150"/>
                        </a:lnTo>
                        <a:lnTo>
                          <a:pt x="7" y="159"/>
                        </a:lnTo>
                        <a:lnTo>
                          <a:pt x="10" y="167"/>
                        </a:lnTo>
                        <a:lnTo>
                          <a:pt x="15" y="175"/>
                        </a:lnTo>
                        <a:lnTo>
                          <a:pt x="11" y="161"/>
                        </a:lnTo>
                        <a:lnTo>
                          <a:pt x="9" y="150"/>
                        </a:lnTo>
                        <a:lnTo>
                          <a:pt x="9" y="140"/>
                        </a:lnTo>
                        <a:lnTo>
                          <a:pt x="11" y="129"/>
                        </a:lnTo>
                        <a:lnTo>
                          <a:pt x="15" y="119"/>
                        </a:lnTo>
                        <a:lnTo>
                          <a:pt x="20" y="114"/>
                        </a:lnTo>
                        <a:lnTo>
                          <a:pt x="27" y="110"/>
                        </a:lnTo>
                        <a:lnTo>
                          <a:pt x="33" y="107"/>
                        </a:lnTo>
                        <a:lnTo>
                          <a:pt x="41" y="104"/>
                        </a:lnTo>
                        <a:lnTo>
                          <a:pt x="29" y="112"/>
                        </a:lnTo>
                        <a:lnTo>
                          <a:pt x="23" y="118"/>
                        </a:lnTo>
                        <a:lnTo>
                          <a:pt x="19" y="125"/>
                        </a:lnTo>
                        <a:lnTo>
                          <a:pt x="17" y="131"/>
                        </a:lnTo>
                        <a:lnTo>
                          <a:pt x="17" y="141"/>
                        </a:lnTo>
                        <a:lnTo>
                          <a:pt x="20" y="131"/>
                        </a:lnTo>
                        <a:lnTo>
                          <a:pt x="24" y="123"/>
                        </a:lnTo>
                        <a:lnTo>
                          <a:pt x="31" y="117"/>
                        </a:lnTo>
                        <a:lnTo>
                          <a:pt x="39" y="113"/>
                        </a:lnTo>
                        <a:lnTo>
                          <a:pt x="46" y="111"/>
                        </a:lnTo>
                        <a:lnTo>
                          <a:pt x="37" y="116"/>
                        </a:lnTo>
                        <a:lnTo>
                          <a:pt x="32" y="121"/>
                        </a:lnTo>
                        <a:lnTo>
                          <a:pt x="27" y="129"/>
                        </a:lnTo>
                        <a:lnTo>
                          <a:pt x="25" y="137"/>
                        </a:lnTo>
                        <a:lnTo>
                          <a:pt x="24" y="146"/>
                        </a:lnTo>
                        <a:lnTo>
                          <a:pt x="24" y="154"/>
                        </a:lnTo>
                        <a:lnTo>
                          <a:pt x="25" y="160"/>
                        </a:lnTo>
                        <a:lnTo>
                          <a:pt x="28" y="167"/>
                        </a:lnTo>
                        <a:lnTo>
                          <a:pt x="32" y="175"/>
                        </a:lnTo>
                        <a:lnTo>
                          <a:pt x="43" y="191"/>
                        </a:lnTo>
                        <a:lnTo>
                          <a:pt x="34" y="173"/>
                        </a:lnTo>
                        <a:lnTo>
                          <a:pt x="30" y="165"/>
                        </a:lnTo>
                        <a:lnTo>
                          <a:pt x="28" y="157"/>
                        </a:lnTo>
                        <a:lnTo>
                          <a:pt x="29" y="148"/>
                        </a:lnTo>
                        <a:lnTo>
                          <a:pt x="30" y="140"/>
                        </a:lnTo>
                        <a:lnTo>
                          <a:pt x="31" y="133"/>
                        </a:lnTo>
                        <a:lnTo>
                          <a:pt x="37" y="124"/>
                        </a:lnTo>
                        <a:lnTo>
                          <a:pt x="47" y="117"/>
                        </a:lnTo>
                        <a:lnTo>
                          <a:pt x="50" y="119"/>
                        </a:lnTo>
                        <a:lnTo>
                          <a:pt x="45" y="126"/>
                        </a:lnTo>
                        <a:lnTo>
                          <a:pt x="42" y="132"/>
                        </a:lnTo>
                        <a:lnTo>
                          <a:pt x="41" y="139"/>
                        </a:lnTo>
                        <a:lnTo>
                          <a:pt x="42" y="147"/>
                        </a:lnTo>
                        <a:lnTo>
                          <a:pt x="44" y="155"/>
                        </a:lnTo>
                        <a:lnTo>
                          <a:pt x="48" y="164"/>
                        </a:lnTo>
                        <a:lnTo>
                          <a:pt x="54" y="174"/>
                        </a:lnTo>
                        <a:lnTo>
                          <a:pt x="63" y="187"/>
                        </a:lnTo>
                        <a:lnTo>
                          <a:pt x="72" y="199"/>
                        </a:lnTo>
                        <a:lnTo>
                          <a:pt x="58" y="176"/>
                        </a:lnTo>
                        <a:lnTo>
                          <a:pt x="53" y="165"/>
                        </a:lnTo>
                        <a:lnTo>
                          <a:pt x="50" y="156"/>
                        </a:lnTo>
                        <a:lnTo>
                          <a:pt x="52" y="148"/>
                        </a:lnTo>
                        <a:lnTo>
                          <a:pt x="53" y="136"/>
                        </a:lnTo>
                        <a:lnTo>
                          <a:pt x="57" y="126"/>
                        </a:lnTo>
                        <a:lnTo>
                          <a:pt x="60" y="128"/>
                        </a:lnTo>
                        <a:lnTo>
                          <a:pt x="59" y="135"/>
                        </a:lnTo>
                        <a:lnTo>
                          <a:pt x="59" y="146"/>
                        </a:lnTo>
                        <a:lnTo>
                          <a:pt x="60" y="154"/>
                        </a:lnTo>
                        <a:lnTo>
                          <a:pt x="63" y="164"/>
                        </a:lnTo>
                        <a:lnTo>
                          <a:pt x="66" y="173"/>
                        </a:lnTo>
                        <a:lnTo>
                          <a:pt x="73" y="182"/>
                        </a:lnTo>
                        <a:lnTo>
                          <a:pt x="81" y="191"/>
                        </a:lnTo>
                        <a:lnTo>
                          <a:pt x="71" y="174"/>
                        </a:lnTo>
                        <a:lnTo>
                          <a:pt x="67" y="164"/>
                        </a:lnTo>
                        <a:lnTo>
                          <a:pt x="65" y="153"/>
                        </a:lnTo>
                        <a:lnTo>
                          <a:pt x="65" y="139"/>
                        </a:lnTo>
                        <a:lnTo>
                          <a:pt x="67" y="131"/>
                        </a:lnTo>
                        <a:lnTo>
                          <a:pt x="72" y="135"/>
                        </a:lnTo>
                        <a:lnTo>
                          <a:pt x="73" y="148"/>
                        </a:lnTo>
                        <a:lnTo>
                          <a:pt x="75" y="160"/>
                        </a:lnTo>
                        <a:lnTo>
                          <a:pt x="79" y="170"/>
                        </a:lnTo>
                        <a:lnTo>
                          <a:pt x="83" y="180"/>
                        </a:lnTo>
                        <a:lnTo>
                          <a:pt x="89" y="191"/>
                        </a:lnTo>
                        <a:lnTo>
                          <a:pt x="84" y="176"/>
                        </a:lnTo>
                        <a:lnTo>
                          <a:pt x="81" y="167"/>
                        </a:lnTo>
                        <a:lnTo>
                          <a:pt x="79" y="160"/>
                        </a:lnTo>
                        <a:lnTo>
                          <a:pt x="78" y="151"/>
                        </a:lnTo>
                        <a:lnTo>
                          <a:pt x="83" y="167"/>
                        </a:lnTo>
                        <a:lnTo>
                          <a:pt x="87" y="176"/>
                        </a:lnTo>
                        <a:lnTo>
                          <a:pt x="93" y="184"/>
                        </a:lnTo>
                        <a:lnTo>
                          <a:pt x="100" y="194"/>
                        </a:lnTo>
                        <a:lnTo>
                          <a:pt x="108" y="204"/>
                        </a:lnTo>
                        <a:lnTo>
                          <a:pt x="117" y="211"/>
                        </a:lnTo>
                        <a:lnTo>
                          <a:pt x="124" y="216"/>
                        </a:lnTo>
                        <a:lnTo>
                          <a:pt x="112" y="204"/>
                        </a:lnTo>
                        <a:lnTo>
                          <a:pt x="104" y="194"/>
                        </a:lnTo>
                        <a:lnTo>
                          <a:pt x="97" y="183"/>
                        </a:lnTo>
                        <a:lnTo>
                          <a:pt x="91" y="170"/>
                        </a:lnTo>
                        <a:lnTo>
                          <a:pt x="87" y="159"/>
                        </a:lnTo>
                        <a:lnTo>
                          <a:pt x="85" y="149"/>
                        </a:lnTo>
                        <a:lnTo>
                          <a:pt x="87" y="140"/>
                        </a:lnTo>
                        <a:lnTo>
                          <a:pt x="93" y="140"/>
                        </a:lnTo>
                        <a:lnTo>
                          <a:pt x="93" y="151"/>
                        </a:lnTo>
                        <a:lnTo>
                          <a:pt x="94" y="160"/>
                        </a:lnTo>
                        <a:lnTo>
                          <a:pt x="98" y="171"/>
                        </a:lnTo>
                        <a:lnTo>
                          <a:pt x="102" y="181"/>
                        </a:lnTo>
                        <a:lnTo>
                          <a:pt x="111" y="193"/>
                        </a:lnTo>
                        <a:lnTo>
                          <a:pt x="106" y="181"/>
                        </a:lnTo>
                        <a:lnTo>
                          <a:pt x="101" y="170"/>
                        </a:lnTo>
                        <a:lnTo>
                          <a:pt x="99" y="162"/>
                        </a:lnTo>
                        <a:lnTo>
                          <a:pt x="98" y="152"/>
                        </a:lnTo>
                        <a:lnTo>
                          <a:pt x="100" y="142"/>
                        </a:lnTo>
                        <a:lnTo>
                          <a:pt x="115" y="141"/>
                        </a:lnTo>
                        <a:lnTo>
                          <a:pt x="120" y="152"/>
                        </a:lnTo>
                        <a:lnTo>
                          <a:pt x="125" y="161"/>
                        </a:lnTo>
                        <a:lnTo>
                          <a:pt x="129" y="169"/>
                        </a:lnTo>
                        <a:lnTo>
                          <a:pt x="149" y="197"/>
                        </a:lnTo>
                        <a:lnTo>
                          <a:pt x="136" y="171"/>
                        </a:lnTo>
                        <a:lnTo>
                          <a:pt x="132" y="163"/>
                        </a:lnTo>
                        <a:lnTo>
                          <a:pt x="128" y="151"/>
                        </a:lnTo>
                        <a:lnTo>
                          <a:pt x="125" y="139"/>
                        </a:lnTo>
                        <a:lnTo>
                          <a:pt x="129" y="141"/>
                        </a:lnTo>
                        <a:lnTo>
                          <a:pt x="136" y="158"/>
                        </a:lnTo>
                        <a:lnTo>
                          <a:pt x="140" y="167"/>
                        </a:lnTo>
                        <a:lnTo>
                          <a:pt x="147" y="178"/>
                        </a:lnTo>
                        <a:lnTo>
                          <a:pt x="158" y="187"/>
                        </a:lnTo>
                        <a:lnTo>
                          <a:pt x="173" y="193"/>
                        </a:lnTo>
                        <a:lnTo>
                          <a:pt x="159" y="181"/>
                        </a:lnTo>
                        <a:lnTo>
                          <a:pt x="152" y="172"/>
                        </a:lnTo>
                        <a:lnTo>
                          <a:pt x="147" y="164"/>
                        </a:lnTo>
                        <a:lnTo>
                          <a:pt x="144" y="154"/>
                        </a:lnTo>
                        <a:lnTo>
                          <a:pt x="143" y="142"/>
                        </a:lnTo>
                        <a:lnTo>
                          <a:pt x="151" y="139"/>
                        </a:lnTo>
                        <a:lnTo>
                          <a:pt x="151" y="150"/>
                        </a:lnTo>
                        <a:lnTo>
                          <a:pt x="155" y="162"/>
                        </a:lnTo>
                        <a:lnTo>
                          <a:pt x="159" y="170"/>
                        </a:lnTo>
                        <a:lnTo>
                          <a:pt x="174" y="184"/>
                        </a:lnTo>
                        <a:lnTo>
                          <a:pt x="167" y="176"/>
                        </a:lnTo>
                        <a:lnTo>
                          <a:pt x="162" y="166"/>
                        </a:lnTo>
                        <a:lnTo>
                          <a:pt x="161" y="157"/>
                        </a:lnTo>
                        <a:lnTo>
                          <a:pt x="160" y="146"/>
                        </a:lnTo>
                        <a:lnTo>
                          <a:pt x="162" y="137"/>
                        </a:lnTo>
                        <a:lnTo>
                          <a:pt x="166" y="134"/>
                        </a:lnTo>
                        <a:lnTo>
                          <a:pt x="177" y="132"/>
                        </a:lnTo>
                        <a:lnTo>
                          <a:pt x="188" y="128"/>
                        </a:lnTo>
                        <a:lnTo>
                          <a:pt x="202" y="116"/>
                        </a:lnTo>
                        <a:lnTo>
                          <a:pt x="187" y="142"/>
                        </a:lnTo>
                        <a:lnTo>
                          <a:pt x="189" y="156"/>
                        </a:lnTo>
                        <a:lnTo>
                          <a:pt x="195" y="170"/>
                        </a:lnTo>
                        <a:lnTo>
                          <a:pt x="203" y="181"/>
                        </a:lnTo>
                        <a:lnTo>
                          <a:pt x="217" y="195"/>
                        </a:lnTo>
                        <a:lnTo>
                          <a:pt x="237" y="208"/>
                        </a:lnTo>
                        <a:lnTo>
                          <a:pt x="263" y="228"/>
                        </a:lnTo>
                        <a:lnTo>
                          <a:pt x="290" y="260"/>
                        </a:lnTo>
                        <a:lnTo>
                          <a:pt x="290" y="277"/>
                        </a:lnTo>
                        <a:lnTo>
                          <a:pt x="291" y="287"/>
                        </a:lnTo>
                        <a:lnTo>
                          <a:pt x="298" y="293"/>
                        </a:lnTo>
                        <a:lnTo>
                          <a:pt x="307" y="295"/>
                        </a:lnTo>
                        <a:lnTo>
                          <a:pt x="311" y="289"/>
                        </a:lnTo>
                        <a:lnTo>
                          <a:pt x="315" y="279"/>
                        </a:lnTo>
                        <a:lnTo>
                          <a:pt x="314" y="268"/>
                        </a:lnTo>
                        <a:lnTo>
                          <a:pt x="314" y="258"/>
                        </a:lnTo>
                        <a:lnTo>
                          <a:pt x="315" y="245"/>
                        </a:lnTo>
                        <a:lnTo>
                          <a:pt x="319" y="237"/>
                        </a:lnTo>
                        <a:lnTo>
                          <a:pt x="326" y="233"/>
                        </a:lnTo>
                        <a:lnTo>
                          <a:pt x="334" y="233"/>
                        </a:lnTo>
                        <a:lnTo>
                          <a:pt x="345" y="239"/>
                        </a:lnTo>
                        <a:lnTo>
                          <a:pt x="353" y="251"/>
                        </a:lnTo>
                        <a:lnTo>
                          <a:pt x="356" y="263"/>
                        </a:lnTo>
                        <a:lnTo>
                          <a:pt x="357" y="279"/>
                        </a:lnTo>
                        <a:lnTo>
                          <a:pt x="356" y="294"/>
                        </a:lnTo>
                        <a:lnTo>
                          <a:pt x="354" y="313"/>
                        </a:lnTo>
                        <a:lnTo>
                          <a:pt x="344" y="347"/>
                        </a:lnTo>
                        <a:lnTo>
                          <a:pt x="298" y="398"/>
                        </a:lnTo>
                        <a:lnTo>
                          <a:pt x="296" y="417"/>
                        </a:lnTo>
                        <a:lnTo>
                          <a:pt x="299" y="460"/>
                        </a:lnTo>
                        <a:lnTo>
                          <a:pt x="300" y="485"/>
                        </a:lnTo>
                        <a:lnTo>
                          <a:pt x="293" y="498"/>
                        </a:lnTo>
                        <a:lnTo>
                          <a:pt x="287" y="511"/>
                        </a:lnTo>
                        <a:lnTo>
                          <a:pt x="284" y="521"/>
                        </a:lnTo>
                        <a:lnTo>
                          <a:pt x="282" y="537"/>
                        </a:lnTo>
                        <a:lnTo>
                          <a:pt x="286" y="549"/>
                        </a:lnTo>
                        <a:lnTo>
                          <a:pt x="296" y="562"/>
                        </a:lnTo>
                        <a:lnTo>
                          <a:pt x="311" y="570"/>
                        </a:lnTo>
                        <a:lnTo>
                          <a:pt x="329" y="571"/>
                        </a:lnTo>
                        <a:lnTo>
                          <a:pt x="341" y="574"/>
                        </a:lnTo>
                        <a:lnTo>
                          <a:pt x="358" y="577"/>
                        </a:lnTo>
                        <a:lnTo>
                          <a:pt x="374" y="575"/>
                        </a:lnTo>
                        <a:lnTo>
                          <a:pt x="387" y="572"/>
                        </a:lnTo>
                        <a:lnTo>
                          <a:pt x="402" y="566"/>
                        </a:lnTo>
                        <a:lnTo>
                          <a:pt x="413" y="558"/>
                        </a:lnTo>
                        <a:lnTo>
                          <a:pt x="421" y="546"/>
                        </a:lnTo>
                        <a:lnTo>
                          <a:pt x="428" y="535"/>
                        </a:lnTo>
                        <a:lnTo>
                          <a:pt x="433" y="521"/>
                        </a:lnTo>
                        <a:lnTo>
                          <a:pt x="434" y="489"/>
                        </a:lnTo>
                        <a:lnTo>
                          <a:pt x="440" y="483"/>
                        </a:lnTo>
                        <a:lnTo>
                          <a:pt x="447" y="473"/>
                        </a:lnTo>
                        <a:lnTo>
                          <a:pt x="449" y="462"/>
                        </a:lnTo>
                        <a:lnTo>
                          <a:pt x="452" y="444"/>
                        </a:lnTo>
                        <a:lnTo>
                          <a:pt x="449" y="426"/>
                        </a:lnTo>
                        <a:lnTo>
                          <a:pt x="445" y="413"/>
                        </a:lnTo>
                        <a:lnTo>
                          <a:pt x="439" y="405"/>
                        </a:lnTo>
                        <a:lnTo>
                          <a:pt x="427" y="385"/>
                        </a:lnTo>
                        <a:lnTo>
                          <a:pt x="415" y="368"/>
                        </a:lnTo>
                        <a:lnTo>
                          <a:pt x="405" y="343"/>
                        </a:lnTo>
                        <a:lnTo>
                          <a:pt x="406" y="280"/>
                        </a:lnTo>
                        <a:lnTo>
                          <a:pt x="410" y="255"/>
                        </a:lnTo>
                        <a:lnTo>
                          <a:pt x="414" y="227"/>
                        </a:lnTo>
                        <a:lnTo>
                          <a:pt x="414" y="209"/>
                        </a:lnTo>
                        <a:lnTo>
                          <a:pt x="413" y="187"/>
                        </a:lnTo>
                        <a:lnTo>
                          <a:pt x="409" y="167"/>
                        </a:lnTo>
                        <a:lnTo>
                          <a:pt x="407" y="150"/>
                        </a:lnTo>
                        <a:lnTo>
                          <a:pt x="402" y="131"/>
                        </a:lnTo>
                        <a:lnTo>
                          <a:pt x="389" y="94"/>
                        </a:lnTo>
                        <a:lnTo>
                          <a:pt x="378" y="72"/>
                        </a:lnTo>
                        <a:lnTo>
                          <a:pt x="350" y="43"/>
                        </a:lnTo>
                        <a:lnTo>
                          <a:pt x="334" y="37"/>
                        </a:lnTo>
                        <a:lnTo>
                          <a:pt x="334" y="29"/>
                        </a:lnTo>
                        <a:lnTo>
                          <a:pt x="329" y="22"/>
                        </a:lnTo>
                        <a:lnTo>
                          <a:pt x="323" y="16"/>
                        </a:lnTo>
                        <a:lnTo>
                          <a:pt x="313" y="11"/>
                        </a:lnTo>
                        <a:lnTo>
                          <a:pt x="301" y="7"/>
                        </a:lnTo>
                        <a:lnTo>
                          <a:pt x="287" y="4"/>
                        </a:lnTo>
                        <a:lnTo>
                          <a:pt x="275" y="2"/>
                        </a:lnTo>
                        <a:lnTo>
                          <a:pt x="251" y="0"/>
                        </a:lnTo>
                        <a:lnTo>
                          <a:pt x="234" y="0"/>
                        </a:lnTo>
                        <a:lnTo>
                          <a:pt x="209" y="2"/>
                        </a:lnTo>
                        <a:lnTo>
                          <a:pt x="195" y="6"/>
                        </a:lnTo>
                        <a:lnTo>
                          <a:pt x="183" y="11"/>
                        </a:lnTo>
                        <a:lnTo>
                          <a:pt x="171" y="18"/>
                        </a:lnTo>
                        <a:lnTo>
                          <a:pt x="161" y="24"/>
                        </a:lnTo>
                        <a:lnTo>
                          <a:pt x="149" y="34"/>
                        </a:lnTo>
                        <a:lnTo>
                          <a:pt x="139" y="43"/>
                        </a:lnTo>
                        <a:lnTo>
                          <a:pt x="131" y="47"/>
                        </a:lnTo>
                        <a:lnTo>
                          <a:pt x="122" y="49"/>
                        </a:lnTo>
                        <a:lnTo>
                          <a:pt x="116" y="49"/>
                        </a:lnTo>
                        <a:lnTo>
                          <a:pt x="110" y="46"/>
                        </a:lnTo>
                        <a:lnTo>
                          <a:pt x="106" y="38"/>
                        </a:lnTo>
                        <a:lnTo>
                          <a:pt x="105" y="46"/>
                        </a:lnTo>
                        <a:lnTo>
                          <a:pt x="105" y="53"/>
                        </a:lnTo>
                        <a:lnTo>
                          <a:pt x="99" y="52"/>
                        </a:lnTo>
                        <a:lnTo>
                          <a:pt x="93" y="49"/>
                        </a:lnTo>
                        <a:lnTo>
                          <a:pt x="97" y="56"/>
                        </a:lnTo>
                        <a:lnTo>
                          <a:pt x="91" y="61"/>
                        </a:lnTo>
                        <a:lnTo>
                          <a:pt x="85" y="59"/>
                        </a:lnTo>
                        <a:lnTo>
                          <a:pt x="82" y="56"/>
                        </a:lnTo>
                        <a:lnTo>
                          <a:pt x="80" y="51"/>
                        </a:lnTo>
                        <a:lnTo>
                          <a:pt x="82" y="44"/>
                        </a:lnTo>
                        <a:lnTo>
                          <a:pt x="89" y="39"/>
                        </a:lnTo>
                        <a:lnTo>
                          <a:pt x="79" y="41"/>
                        </a:lnTo>
                        <a:lnTo>
                          <a:pt x="70" y="44"/>
                        </a:lnTo>
                        <a:lnTo>
                          <a:pt x="64" y="50"/>
                        </a:lnTo>
                        <a:lnTo>
                          <a:pt x="60" y="57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sp>
              <p:nvSpPr>
                <p:cNvPr id="18500" name="AutoShape 21"/>
                <p:cNvSpPr>
                  <a:spLocks noChangeArrowheads="1"/>
                </p:cNvSpPr>
                <p:nvPr/>
              </p:nvSpPr>
              <p:spPr bwMode="auto">
                <a:xfrm>
                  <a:off x="1027" y="1201"/>
                  <a:ext cx="78" cy="283"/>
                </a:xfrm>
                <a:custGeom>
                  <a:avLst/>
                  <a:gdLst>
                    <a:gd name="T0" fmla="*/ 0 w 205"/>
                    <a:gd name="T1" fmla="*/ 1 h 428"/>
                    <a:gd name="T2" fmla="*/ 0 w 205"/>
                    <a:gd name="T3" fmla="*/ 0 h 428"/>
                    <a:gd name="T4" fmla="*/ 0 w 205"/>
                    <a:gd name="T5" fmla="*/ 1 h 428"/>
                    <a:gd name="T6" fmla="*/ 0 w 205"/>
                    <a:gd name="T7" fmla="*/ 1 h 428"/>
                    <a:gd name="T8" fmla="*/ 0 w 205"/>
                    <a:gd name="T9" fmla="*/ 1 h 428"/>
                    <a:gd name="T10" fmla="*/ 0 w 205"/>
                    <a:gd name="T11" fmla="*/ 1 h 428"/>
                    <a:gd name="T12" fmla="*/ 0 w 205"/>
                    <a:gd name="T13" fmla="*/ 1 h 428"/>
                    <a:gd name="T14" fmla="*/ 0 w 205"/>
                    <a:gd name="T15" fmla="*/ 1 h 428"/>
                    <a:gd name="T16" fmla="*/ 0 w 205"/>
                    <a:gd name="T17" fmla="*/ 1 h 428"/>
                    <a:gd name="T18" fmla="*/ 0 w 205"/>
                    <a:gd name="T19" fmla="*/ 1 h 428"/>
                    <a:gd name="T20" fmla="*/ 0 w 205"/>
                    <a:gd name="T21" fmla="*/ 1 h 428"/>
                    <a:gd name="T22" fmla="*/ 0 w 205"/>
                    <a:gd name="T23" fmla="*/ 1 h 428"/>
                    <a:gd name="T24" fmla="*/ 0 w 205"/>
                    <a:gd name="T25" fmla="*/ 1 h 428"/>
                    <a:gd name="T26" fmla="*/ 0 w 205"/>
                    <a:gd name="T27" fmla="*/ 1 h 428"/>
                    <a:gd name="T28" fmla="*/ 0 w 205"/>
                    <a:gd name="T29" fmla="*/ 1 h 428"/>
                    <a:gd name="T30" fmla="*/ 0 w 205"/>
                    <a:gd name="T31" fmla="*/ 1 h 428"/>
                    <a:gd name="T32" fmla="*/ 0 w 205"/>
                    <a:gd name="T33" fmla="*/ 1 h 428"/>
                    <a:gd name="T34" fmla="*/ 0 w 205"/>
                    <a:gd name="T35" fmla="*/ 1 h 428"/>
                    <a:gd name="T36" fmla="*/ 0 w 205"/>
                    <a:gd name="T37" fmla="*/ 1 h 428"/>
                    <a:gd name="T38" fmla="*/ 0 w 205"/>
                    <a:gd name="T39" fmla="*/ 1 h 428"/>
                    <a:gd name="T40" fmla="*/ 0 w 205"/>
                    <a:gd name="T41" fmla="*/ 1 h 428"/>
                    <a:gd name="T42" fmla="*/ 0 w 205"/>
                    <a:gd name="T43" fmla="*/ 1 h 428"/>
                    <a:gd name="T44" fmla="*/ 0 w 205"/>
                    <a:gd name="T45" fmla="*/ 1 h 428"/>
                    <a:gd name="T46" fmla="*/ 0 w 205"/>
                    <a:gd name="T47" fmla="*/ 1 h 428"/>
                    <a:gd name="T48" fmla="*/ 0 w 205"/>
                    <a:gd name="T49" fmla="*/ 1 h 428"/>
                    <a:gd name="T50" fmla="*/ 0 w 205"/>
                    <a:gd name="T51" fmla="*/ 1 h 428"/>
                    <a:gd name="T52" fmla="*/ 0 w 205"/>
                    <a:gd name="T53" fmla="*/ 1 h 428"/>
                    <a:gd name="T54" fmla="*/ 0 w 205"/>
                    <a:gd name="T55" fmla="*/ 1 h 428"/>
                    <a:gd name="T56" fmla="*/ 0 w 205"/>
                    <a:gd name="T57" fmla="*/ 1 h 428"/>
                    <a:gd name="T58" fmla="*/ 0 w 205"/>
                    <a:gd name="T59" fmla="*/ 1 h 428"/>
                    <a:gd name="T60" fmla="*/ 0 w 205"/>
                    <a:gd name="T61" fmla="*/ 1 h 428"/>
                    <a:gd name="T62" fmla="*/ 0 w 205"/>
                    <a:gd name="T63" fmla="*/ 1 h 428"/>
                    <a:gd name="T64" fmla="*/ 0 w 205"/>
                    <a:gd name="T65" fmla="*/ 1 h 428"/>
                    <a:gd name="T66" fmla="*/ 0 w 205"/>
                    <a:gd name="T67" fmla="*/ 1 h 428"/>
                    <a:gd name="T68" fmla="*/ 0 w 205"/>
                    <a:gd name="T69" fmla="*/ 1 h 428"/>
                    <a:gd name="T70" fmla="*/ 0 w 205"/>
                    <a:gd name="T71" fmla="*/ 1 h 428"/>
                    <a:gd name="T72" fmla="*/ 0 w 205"/>
                    <a:gd name="T73" fmla="*/ 1 h 428"/>
                    <a:gd name="T74" fmla="*/ 0 w 205"/>
                    <a:gd name="T75" fmla="*/ 1 h 428"/>
                    <a:gd name="T76" fmla="*/ 0 w 205"/>
                    <a:gd name="T77" fmla="*/ 1 h 428"/>
                    <a:gd name="T78" fmla="*/ 0 w 205"/>
                    <a:gd name="T79" fmla="*/ 1 h 428"/>
                    <a:gd name="T80" fmla="*/ 0 w 205"/>
                    <a:gd name="T81" fmla="*/ 1 h 428"/>
                    <a:gd name="T82" fmla="*/ 0 w 205"/>
                    <a:gd name="T83" fmla="*/ 1 h 428"/>
                    <a:gd name="T84" fmla="*/ 0 w 205"/>
                    <a:gd name="T85" fmla="*/ 1 h 428"/>
                    <a:gd name="T86" fmla="*/ 0 w 205"/>
                    <a:gd name="T87" fmla="*/ 1 h 428"/>
                    <a:gd name="T88" fmla="*/ 0 w 205"/>
                    <a:gd name="T89" fmla="*/ 1 h 428"/>
                    <a:gd name="T90" fmla="*/ 0 w 205"/>
                    <a:gd name="T91" fmla="*/ 1 h 428"/>
                    <a:gd name="T92" fmla="*/ 0 w 205"/>
                    <a:gd name="T93" fmla="*/ 1 h 428"/>
                    <a:gd name="T94" fmla="*/ 0 w 205"/>
                    <a:gd name="T95" fmla="*/ 1 h 428"/>
                    <a:gd name="T96" fmla="*/ 0 w 205"/>
                    <a:gd name="T97" fmla="*/ 1 h 4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05"/>
                    <a:gd name="T148" fmla="*/ 0 h 428"/>
                    <a:gd name="T149" fmla="*/ 205 w 205"/>
                    <a:gd name="T150" fmla="*/ 428 h 4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05" h="428">
                      <a:moveTo>
                        <a:pt x="36" y="32"/>
                      </a:moveTo>
                      <a:lnTo>
                        <a:pt x="22" y="26"/>
                      </a:lnTo>
                      <a:lnTo>
                        <a:pt x="15" y="17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8" y="27"/>
                      </a:lnTo>
                      <a:lnTo>
                        <a:pt x="16" y="38"/>
                      </a:lnTo>
                      <a:lnTo>
                        <a:pt x="30" y="52"/>
                      </a:lnTo>
                      <a:lnTo>
                        <a:pt x="50" y="65"/>
                      </a:lnTo>
                      <a:lnTo>
                        <a:pt x="77" y="85"/>
                      </a:lnTo>
                      <a:lnTo>
                        <a:pt x="104" y="118"/>
                      </a:lnTo>
                      <a:lnTo>
                        <a:pt x="104" y="135"/>
                      </a:lnTo>
                      <a:lnTo>
                        <a:pt x="105" y="145"/>
                      </a:lnTo>
                      <a:lnTo>
                        <a:pt x="112" y="151"/>
                      </a:lnTo>
                      <a:lnTo>
                        <a:pt x="121" y="153"/>
                      </a:lnTo>
                      <a:lnTo>
                        <a:pt x="125" y="147"/>
                      </a:lnTo>
                      <a:lnTo>
                        <a:pt x="129" y="137"/>
                      </a:lnTo>
                      <a:lnTo>
                        <a:pt x="128" y="126"/>
                      </a:lnTo>
                      <a:lnTo>
                        <a:pt x="128" y="116"/>
                      </a:lnTo>
                      <a:lnTo>
                        <a:pt x="129" y="102"/>
                      </a:lnTo>
                      <a:lnTo>
                        <a:pt x="133" y="94"/>
                      </a:lnTo>
                      <a:lnTo>
                        <a:pt x="140" y="90"/>
                      </a:lnTo>
                      <a:lnTo>
                        <a:pt x="148" y="90"/>
                      </a:lnTo>
                      <a:lnTo>
                        <a:pt x="159" y="96"/>
                      </a:lnTo>
                      <a:lnTo>
                        <a:pt x="167" y="109"/>
                      </a:lnTo>
                      <a:lnTo>
                        <a:pt x="170" y="121"/>
                      </a:lnTo>
                      <a:lnTo>
                        <a:pt x="171" y="137"/>
                      </a:lnTo>
                      <a:lnTo>
                        <a:pt x="170" y="152"/>
                      </a:lnTo>
                      <a:lnTo>
                        <a:pt x="168" y="171"/>
                      </a:lnTo>
                      <a:lnTo>
                        <a:pt x="158" y="205"/>
                      </a:lnTo>
                      <a:lnTo>
                        <a:pt x="112" y="256"/>
                      </a:lnTo>
                      <a:lnTo>
                        <a:pt x="110" y="275"/>
                      </a:lnTo>
                      <a:lnTo>
                        <a:pt x="113" y="317"/>
                      </a:lnTo>
                      <a:lnTo>
                        <a:pt x="114" y="343"/>
                      </a:lnTo>
                      <a:lnTo>
                        <a:pt x="107" y="356"/>
                      </a:lnTo>
                      <a:lnTo>
                        <a:pt x="101" y="369"/>
                      </a:lnTo>
                      <a:lnTo>
                        <a:pt x="98" y="379"/>
                      </a:lnTo>
                      <a:lnTo>
                        <a:pt x="96" y="395"/>
                      </a:lnTo>
                      <a:lnTo>
                        <a:pt x="100" y="407"/>
                      </a:lnTo>
                      <a:lnTo>
                        <a:pt x="110" y="420"/>
                      </a:lnTo>
                      <a:lnTo>
                        <a:pt x="125" y="428"/>
                      </a:lnTo>
                      <a:lnTo>
                        <a:pt x="140" y="427"/>
                      </a:lnTo>
                      <a:lnTo>
                        <a:pt x="149" y="420"/>
                      </a:lnTo>
                      <a:lnTo>
                        <a:pt x="148" y="407"/>
                      </a:lnTo>
                      <a:lnTo>
                        <a:pt x="140" y="392"/>
                      </a:lnTo>
                      <a:lnTo>
                        <a:pt x="133" y="373"/>
                      </a:lnTo>
                      <a:lnTo>
                        <a:pt x="150" y="389"/>
                      </a:lnTo>
                      <a:lnTo>
                        <a:pt x="164" y="393"/>
                      </a:lnTo>
                      <a:lnTo>
                        <a:pt x="182" y="396"/>
                      </a:lnTo>
                      <a:lnTo>
                        <a:pt x="203" y="397"/>
                      </a:lnTo>
                      <a:lnTo>
                        <a:pt x="190" y="389"/>
                      </a:lnTo>
                      <a:lnTo>
                        <a:pt x="167" y="373"/>
                      </a:lnTo>
                      <a:lnTo>
                        <a:pt x="150" y="364"/>
                      </a:lnTo>
                      <a:lnTo>
                        <a:pt x="139" y="349"/>
                      </a:lnTo>
                      <a:lnTo>
                        <a:pt x="136" y="332"/>
                      </a:lnTo>
                      <a:lnTo>
                        <a:pt x="141" y="324"/>
                      </a:lnTo>
                      <a:lnTo>
                        <a:pt x="158" y="340"/>
                      </a:lnTo>
                      <a:lnTo>
                        <a:pt x="172" y="346"/>
                      </a:lnTo>
                      <a:lnTo>
                        <a:pt x="150" y="324"/>
                      </a:lnTo>
                      <a:lnTo>
                        <a:pt x="145" y="307"/>
                      </a:lnTo>
                      <a:lnTo>
                        <a:pt x="157" y="313"/>
                      </a:lnTo>
                      <a:lnTo>
                        <a:pt x="177" y="333"/>
                      </a:lnTo>
                      <a:lnTo>
                        <a:pt x="191" y="338"/>
                      </a:lnTo>
                      <a:lnTo>
                        <a:pt x="186" y="330"/>
                      </a:lnTo>
                      <a:lnTo>
                        <a:pt x="169" y="306"/>
                      </a:lnTo>
                      <a:lnTo>
                        <a:pt x="165" y="296"/>
                      </a:lnTo>
                      <a:lnTo>
                        <a:pt x="160" y="282"/>
                      </a:lnTo>
                      <a:lnTo>
                        <a:pt x="161" y="269"/>
                      </a:lnTo>
                      <a:lnTo>
                        <a:pt x="160" y="252"/>
                      </a:lnTo>
                      <a:lnTo>
                        <a:pt x="167" y="229"/>
                      </a:lnTo>
                      <a:lnTo>
                        <a:pt x="180" y="260"/>
                      </a:lnTo>
                      <a:lnTo>
                        <a:pt x="196" y="270"/>
                      </a:lnTo>
                      <a:lnTo>
                        <a:pt x="185" y="255"/>
                      </a:lnTo>
                      <a:lnTo>
                        <a:pt x="175" y="222"/>
                      </a:lnTo>
                      <a:lnTo>
                        <a:pt x="189" y="234"/>
                      </a:lnTo>
                      <a:lnTo>
                        <a:pt x="205" y="245"/>
                      </a:lnTo>
                      <a:lnTo>
                        <a:pt x="195" y="223"/>
                      </a:lnTo>
                      <a:lnTo>
                        <a:pt x="188" y="199"/>
                      </a:lnTo>
                      <a:lnTo>
                        <a:pt x="181" y="176"/>
                      </a:lnTo>
                      <a:lnTo>
                        <a:pt x="177" y="162"/>
                      </a:lnTo>
                      <a:lnTo>
                        <a:pt x="177" y="125"/>
                      </a:lnTo>
                      <a:lnTo>
                        <a:pt x="175" y="97"/>
                      </a:lnTo>
                      <a:lnTo>
                        <a:pt x="171" y="82"/>
                      </a:lnTo>
                      <a:lnTo>
                        <a:pt x="156" y="74"/>
                      </a:lnTo>
                      <a:lnTo>
                        <a:pt x="136" y="75"/>
                      </a:lnTo>
                      <a:lnTo>
                        <a:pt x="118" y="63"/>
                      </a:lnTo>
                      <a:lnTo>
                        <a:pt x="97" y="45"/>
                      </a:lnTo>
                      <a:lnTo>
                        <a:pt x="109" y="62"/>
                      </a:lnTo>
                      <a:lnTo>
                        <a:pt x="122" y="82"/>
                      </a:lnTo>
                      <a:lnTo>
                        <a:pt x="87" y="49"/>
                      </a:lnTo>
                      <a:lnTo>
                        <a:pt x="99" y="75"/>
                      </a:lnTo>
                      <a:lnTo>
                        <a:pt x="79" y="62"/>
                      </a:lnTo>
                      <a:lnTo>
                        <a:pt x="95" y="85"/>
                      </a:lnTo>
                      <a:lnTo>
                        <a:pt x="74" y="72"/>
                      </a:lnTo>
                      <a:lnTo>
                        <a:pt x="61" y="53"/>
                      </a:lnTo>
                      <a:lnTo>
                        <a:pt x="46" y="34"/>
                      </a:lnTo>
                      <a:lnTo>
                        <a:pt x="30" y="11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18465" name="Group 22"/>
              <p:cNvGrpSpPr>
                <a:grpSpLocks/>
              </p:cNvGrpSpPr>
              <p:nvPr/>
            </p:nvGrpSpPr>
            <p:grpSpPr bwMode="auto">
              <a:xfrm>
                <a:off x="955" y="1267"/>
                <a:ext cx="59" cy="127"/>
                <a:chOff x="955" y="1267"/>
                <a:chExt cx="59" cy="127"/>
              </a:xfrm>
            </p:grpSpPr>
            <p:grpSp>
              <p:nvGrpSpPr>
                <p:cNvPr id="18469" name="Group 23"/>
                <p:cNvGrpSpPr>
                  <a:grpSpLocks/>
                </p:cNvGrpSpPr>
                <p:nvPr/>
              </p:nvGrpSpPr>
              <p:grpSpPr bwMode="auto">
                <a:xfrm>
                  <a:off x="963" y="1277"/>
                  <a:ext cx="27" cy="80"/>
                  <a:chOff x="963" y="1277"/>
                  <a:chExt cx="27" cy="80"/>
                </a:xfrm>
              </p:grpSpPr>
              <p:sp>
                <p:nvSpPr>
                  <p:cNvPr id="18496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963" y="1281"/>
                    <a:ext cx="1" cy="29"/>
                  </a:xfrm>
                  <a:custGeom>
                    <a:avLst/>
                    <a:gdLst>
                      <a:gd name="T0" fmla="*/ 0 w 38"/>
                      <a:gd name="T1" fmla="*/ 0 h 83"/>
                      <a:gd name="T2" fmla="*/ 0 w 38"/>
                      <a:gd name="T3" fmla="*/ 0 h 83"/>
                      <a:gd name="T4" fmla="*/ 0 w 38"/>
                      <a:gd name="T5" fmla="*/ 0 h 83"/>
                      <a:gd name="T6" fmla="*/ 0 w 38"/>
                      <a:gd name="T7" fmla="*/ 0 h 83"/>
                      <a:gd name="T8" fmla="*/ 0 w 38"/>
                      <a:gd name="T9" fmla="*/ 0 h 83"/>
                      <a:gd name="T10" fmla="*/ 0 w 38"/>
                      <a:gd name="T11" fmla="*/ 0 h 83"/>
                      <a:gd name="T12" fmla="*/ 0 w 38"/>
                      <a:gd name="T13" fmla="*/ 0 h 83"/>
                      <a:gd name="T14" fmla="*/ 0 w 38"/>
                      <a:gd name="T15" fmla="*/ 0 h 83"/>
                      <a:gd name="T16" fmla="*/ 0 w 38"/>
                      <a:gd name="T17" fmla="*/ 0 h 83"/>
                      <a:gd name="T18" fmla="*/ 0 w 38"/>
                      <a:gd name="T19" fmla="*/ 0 h 83"/>
                      <a:gd name="T20" fmla="*/ 0 w 38"/>
                      <a:gd name="T21" fmla="*/ 0 h 83"/>
                      <a:gd name="T22" fmla="*/ 0 w 38"/>
                      <a:gd name="T23" fmla="*/ 0 h 83"/>
                      <a:gd name="T24" fmla="*/ 0 w 38"/>
                      <a:gd name="T25" fmla="*/ 0 h 83"/>
                      <a:gd name="T26" fmla="*/ 0 w 38"/>
                      <a:gd name="T27" fmla="*/ 0 h 83"/>
                      <a:gd name="T28" fmla="*/ 0 w 38"/>
                      <a:gd name="T29" fmla="*/ 0 h 83"/>
                      <a:gd name="T30" fmla="*/ 0 w 38"/>
                      <a:gd name="T31" fmla="*/ 0 h 8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83"/>
                      <a:gd name="T50" fmla="*/ 38 w 38"/>
                      <a:gd name="T51" fmla="*/ 83 h 8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83">
                        <a:moveTo>
                          <a:pt x="23" y="0"/>
                        </a:moveTo>
                        <a:lnTo>
                          <a:pt x="24" y="8"/>
                        </a:lnTo>
                        <a:lnTo>
                          <a:pt x="20" y="15"/>
                        </a:lnTo>
                        <a:lnTo>
                          <a:pt x="16" y="18"/>
                        </a:lnTo>
                        <a:lnTo>
                          <a:pt x="0" y="20"/>
                        </a:lnTo>
                        <a:lnTo>
                          <a:pt x="16" y="22"/>
                        </a:lnTo>
                        <a:lnTo>
                          <a:pt x="26" y="24"/>
                        </a:lnTo>
                        <a:lnTo>
                          <a:pt x="32" y="30"/>
                        </a:lnTo>
                        <a:lnTo>
                          <a:pt x="34" y="38"/>
                        </a:lnTo>
                        <a:lnTo>
                          <a:pt x="37" y="52"/>
                        </a:lnTo>
                        <a:lnTo>
                          <a:pt x="35" y="83"/>
                        </a:lnTo>
                        <a:lnTo>
                          <a:pt x="38" y="46"/>
                        </a:lnTo>
                        <a:lnTo>
                          <a:pt x="37" y="30"/>
                        </a:lnTo>
                        <a:lnTo>
                          <a:pt x="37" y="14"/>
                        </a:lnTo>
                        <a:lnTo>
                          <a:pt x="35" y="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497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974" y="1357"/>
                    <a:ext cx="1" cy="1"/>
                  </a:xfrm>
                  <a:custGeom>
                    <a:avLst/>
                    <a:gdLst>
                      <a:gd name="T0" fmla="*/ 0 w 46"/>
                      <a:gd name="T1" fmla="*/ 0 h 33"/>
                      <a:gd name="T2" fmla="*/ 0 w 46"/>
                      <a:gd name="T3" fmla="*/ 0 h 33"/>
                      <a:gd name="T4" fmla="*/ 0 w 46"/>
                      <a:gd name="T5" fmla="*/ 0 h 33"/>
                      <a:gd name="T6" fmla="*/ 0 w 46"/>
                      <a:gd name="T7" fmla="*/ 0 h 33"/>
                      <a:gd name="T8" fmla="*/ 0 w 46"/>
                      <a:gd name="T9" fmla="*/ 0 h 33"/>
                      <a:gd name="T10" fmla="*/ 0 w 46"/>
                      <a:gd name="T11" fmla="*/ 0 h 33"/>
                      <a:gd name="T12" fmla="*/ 0 w 46"/>
                      <a:gd name="T13" fmla="*/ 0 h 33"/>
                      <a:gd name="T14" fmla="*/ 0 w 46"/>
                      <a:gd name="T15" fmla="*/ 0 h 33"/>
                      <a:gd name="T16" fmla="*/ 0 w 46"/>
                      <a:gd name="T17" fmla="*/ 0 h 33"/>
                      <a:gd name="T18" fmla="*/ 0 w 46"/>
                      <a:gd name="T19" fmla="*/ 0 h 33"/>
                      <a:gd name="T20" fmla="*/ 0 w 46"/>
                      <a:gd name="T21" fmla="*/ 0 h 33"/>
                      <a:gd name="T22" fmla="*/ 0 w 46"/>
                      <a:gd name="T23" fmla="*/ 0 h 33"/>
                      <a:gd name="T24" fmla="*/ 0 w 46"/>
                      <a:gd name="T25" fmla="*/ 0 h 33"/>
                      <a:gd name="T26" fmla="*/ 0 w 46"/>
                      <a:gd name="T27" fmla="*/ 0 h 33"/>
                      <a:gd name="T28" fmla="*/ 0 w 46"/>
                      <a:gd name="T29" fmla="*/ 0 h 33"/>
                      <a:gd name="T30" fmla="*/ 0 w 46"/>
                      <a:gd name="T31" fmla="*/ 0 h 33"/>
                      <a:gd name="T32" fmla="*/ 0 w 46"/>
                      <a:gd name="T33" fmla="*/ 0 h 33"/>
                      <a:gd name="T34" fmla="*/ 0 w 46"/>
                      <a:gd name="T35" fmla="*/ 0 h 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6"/>
                      <a:gd name="T55" fmla="*/ 0 h 33"/>
                      <a:gd name="T56" fmla="*/ 46 w 46"/>
                      <a:gd name="T57" fmla="*/ 33 h 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6" h="33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12" y="5"/>
                        </a:lnTo>
                        <a:lnTo>
                          <a:pt x="17" y="5"/>
                        </a:lnTo>
                        <a:lnTo>
                          <a:pt x="26" y="4"/>
                        </a:lnTo>
                        <a:lnTo>
                          <a:pt x="32" y="2"/>
                        </a:lnTo>
                        <a:lnTo>
                          <a:pt x="39" y="3"/>
                        </a:lnTo>
                        <a:lnTo>
                          <a:pt x="46" y="9"/>
                        </a:lnTo>
                        <a:lnTo>
                          <a:pt x="35" y="10"/>
                        </a:lnTo>
                        <a:lnTo>
                          <a:pt x="31" y="11"/>
                        </a:lnTo>
                        <a:lnTo>
                          <a:pt x="29" y="18"/>
                        </a:lnTo>
                        <a:lnTo>
                          <a:pt x="27" y="33"/>
                        </a:lnTo>
                        <a:lnTo>
                          <a:pt x="26" y="18"/>
                        </a:lnTo>
                        <a:lnTo>
                          <a:pt x="25" y="10"/>
                        </a:lnTo>
                        <a:lnTo>
                          <a:pt x="16" y="12"/>
                        </a:lnTo>
                        <a:lnTo>
                          <a:pt x="8" y="11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498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990" y="1277"/>
                    <a:ext cx="1" cy="1"/>
                  </a:xfrm>
                  <a:custGeom>
                    <a:avLst/>
                    <a:gdLst>
                      <a:gd name="T0" fmla="*/ 0 w 23"/>
                      <a:gd name="T1" fmla="*/ 0 h 24"/>
                      <a:gd name="T2" fmla="*/ 0 w 23"/>
                      <a:gd name="T3" fmla="*/ 0 h 24"/>
                      <a:gd name="T4" fmla="*/ 0 w 23"/>
                      <a:gd name="T5" fmla="*/ 0 h 24"/>
                      <a:gd name="T6" fmla="*/ 0 w 23"/>
                      <a:gd name="T7" fmla="*/ 0 h 24"/>
                      <a:gd name="T8" fmla="*/ 0 w 23"/>
                      <a:gd name="T9" fmla="*/ 0 h 24"/>
                      <a:gd name="T10" fmla="*/ 0 w 23"/>
                      <a:gd name="T11" fmla="*/ 0 h 24"/>
                      <a:gd name="T12" fmla="*/ 0 w 23"/>
                      <a:gd name="T13" fmla="*/ 0 h 24"/>
                      <a:gd name="T14" fmla="*/ 0 w 23"/>
                      <a:gd name="T15" fmla="*/ 0 h 24"/>
                      <a:gd name="T16" fmla="*/ 0 w 23"/>
                      <a:gd name="T17" fmla="*/ 0 h 24"/>
                      <a:gd name="T18" fmla="*/ 0 w 23"/>
                      <a:gd name="T19" fmla="*/ 0 h 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24"/>
                      <a:gd name="T32" fmla="*/ 0 w 23"/>
                      <a:gd name="T33" fmla="*/ 24 h 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24">
                        <a:moveTo>
                          <a:pt x="12" y="0"/>
                        </a:moveTo>
                        <a:lnTo>
                          <a:pt x="10" y="4"/>
                        </a:lnTo>
                        <a:lnTo>
                          <a:pt x="10" y="10"/>
                        </a:lnTo>
                        <a:lnTo>
                          <a:pt x="12" y="14"/>
                        </a:lnTo>
                        <a:lnTo>
                          <a:pt x="23" y="24"/>
                        </a:lnTo>
                        <a:lnTo>
                          <a:pt x="10" y="24"/>
                        </a:lnTo>
                        <a:lnTo>
                          <a:pt x="3" y="17"/>
                        </a:lnTo>
                        <a:lnTo>
                          <a:pt x="1" y="13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grpSp>
              <p:nvGrpSpPr>
                <p:cNvPr id="18470" name="Group 27"/>
                <p:cNvGrpSpPr>
                  <a:grpSpLocks/>
                </p:cNvGrpSpPr>
                <p:nvPr/>
              </p:nvGrpSpPr>
              <p:grpSpPr bwMode="auto">
                <a:xfrm>
                  <a:off x="955" y="1267"/>
                  <a:ext cx="59" cy="19"/>
                  <a:chOff x="955" y="1267"/>
                  <a:chExt cx="59" cy="19"/>
                </a:xfrm>
              </p:grpSpPr>
              <p:grpSp>
                <p:nvGrpSpPr>
                  <p:cNvPr id="1848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59" y="1267"/>
                    <a:ext cx="50" cy="0"/>
                    <a:chOff x="959" y="1267"/>
                    <a:chExt cx="50" cy="0"/>
                  </a:xfrm>
                </p:grpSpPr>
                <p:sp>
                  <p:nvSpPr>
                    <p:cNvPr id="18494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4" y="1267"/>
                      <a:ext cx="16" cy="1"/>
                    </a:xfrm>
                    <a:custGeom>
                      <a:avLst/>
                      <a:gdLst>
                        <a:gd name="T0" fmla="*/ 0 w 88"/>
                        <a:gd name="T1" fmla="*/ 0 h 23"/>
                        <a:gd name="T2" fmla="*/ 0 w 88"/>
                        <a:gd name="T3" fmla="*/ 0 h 23"/>
                        <a:gd name="T4" fmla="*/ 0 w 88"/>
                        <a:gd name="T5" fmla="*/ 0 h 23"/>
                        <a:gd name="T6" fmla="*/ 0 w 88"/>
                        <a:gd name="T7" fmla="*/ 0 h 23"/>
                        <a:gd name="T8" fmla="*/ 0 w 88"/>
                        <a:gd name="T9" fmla="*/ 0 h 23"/>
                        <a:gd name="T10" fmla="*/ 0 w 88"/>
                        <a:gd name="T11" fmla="*/ 0 h 23"/>
                        <a:gd name="T12" fmla="*/ 0 w 88"/>
                        <a:gd name="T13" fmla="*/ 0 h 23"/>
                        <a:gd name="T14" fmla="*/ 0 w 88"/>
                        <a:gd name="T15" fmla="*/ 0 h 23"/>
                        <a:gd name="T16" fmla="*/ 0 w 88"/>
                        <a:gd name="T17" fmla="*/ 0 h 23"/>
                        <a:gd name="T18" fmla="*/ 0 w 88"/>
                        <a:gd name="T19" fmla="*/ 0 h 23"/>
                        <a:gd name="T20" fmla="*/ 0 w 88"/>
                        <a:gd name="T21" fmla="*/ 0 h 23"/>
                        <a:gd name="T22" fmla="*/ 0 w 88"/>
                        <a:gd name="T23" fmla="*/ 0 h 23"/>
                        <a:gd name="T24" fmla="*/ 0 w 88"/>
                        <a:gd name="T25" fmla="*/ 0 h 23"/>
                        <a:gd name="T26" fmla="*/ 0 w 88"/>
                        <a:gd name="T27" fmla="*/ 0 h 23"/>
                        <a:gd name="T28" fmla="*/ 0 w 88"/>
                        <a:gd name="T29" fmla="*/ 0 h 23"/>
                        <a:gd name="T30" fmla="*/ 0 w 88"/>
                        <a:gd name="T31" fmla="*/ 0 h 23"/>
                        <a:gd name="T32" fmla="*/ 0 w 88"/>
                        <a:gd name="T33" fmla="*/ 0 h 23"/>
                        <a:gd name="T34" fmla="*/ 0 w 88"/>
                        <a:gd name="T35" fmla="*/ 0 h 23"/>
                        <a:gd name="T36" fmla="*/ 0 w 88"/>
                        <a:gd name="T37" fmla="*/ 0 h 2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88"/>
                        <a:gd name="T58" fmla="*/ 0 h 23"/>
                        <a:gd name="T59" fmla="*/ 88 w 88"/>
                        <a:gd name="T60" fmla="*/ 23 h 23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88" h="23">
                          <a:moveTo>
                            <a:pt x="0" y="15"/>
                          </a:moveTo>
                          <a:lnTo>
                            <a:pt x="6" y="9"/>
                          </a:lnTo>
                          <a:lnTo>
                            <a:pt x="14" y="4"/>
                          </a:lnTo>
                          <a:lnTo>
                            <a:pt x="24" y="1"/>
                          </a:lnTo>
                          <a:lnTo>
                            <a:pt x="34" y="0"/>
                          </a:lnTo>
                          <a:lnTo>
                            <a:pt x="44" y="0"/>
                          </a:lnTo>
                          <a:lnTo>
                            <a:pt x="57" y="2"/>
                          </a:lnTo>
                          <a:lnTo>
                            <a:pt x="70" y="7"/>
                          </a:lnTo>
                          <a:lnTo>
                            <a:pt x="88" y="12"/>
                          </a:lnTo>
                          <a:lnTo>
                            <a:pt x="74" y="12"/>
                          </a:lnTo>
                          <a:lnTo>
                            <a:pt x="59" y="11"/>
                          </a:lnTo>
                          <a:lnTo>
                            <a:pt x="47" y="10"/>
                          </a:lnTo>
                          <a:lnTo>
                            <a:pt x="38" y="12"/>
                          </a:lnTo>
                          <a:lnTo>
                            <a:pt x="30" y="15"/>
                          </a:lnTo>
                          <a:lnTo>
                            <a:pt x="23" y="20"/>
                          </a:lnTo>
                          <a:lnTo>
                            <a:pt x="17" y="23"/>
                          </a:lnTo>
                          <a:lnTo>
                            <a:pt x="10" y="23"/>
                          </a:lnTo>
                          <a:lnTo>
                            <a:pt x="3" y="21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  <p:sp>
                  <p:nvSpPr>
                    <p:cNvPr id="18495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9" y="1267"/>
                      <a:ext cx="1" cy="1"/>
                    </a:xfrm>
                    <a:custGeom>
                      <a:avLst/>
                      <a:gdLst>
                        <a:gd name="T0" fmla="*/ 0 w 44"/>
                        <a:gd name="T1" fmla="*/ 0 h 28"/>
                        <a:gd name="T2" fmla="*/ 0 w 44"/>
                        <a:gd name="T3" fmla="*/ 0 h 28"/>
                        <a:gd name="T4" fmla="*/ 0 w 44"/>
                        <a:gd name="T5" fmla="*/ 0 h 28"/>
                        <a:gd name="T6" fmla="*/ 0 w 44"/>
                        <a:gd name="T7" fmla="*/ 0 h 28"/>
                        <a:gd name="T8" fmla="*/ 0 w 44"/>
                        <a:gd name="T9" fmla="*/ 0 h 28"/>
                        <a:gd name="T10" fmla="*/ 0 w 44"/>
                        <a:gd name="T11" fmla="*/ 0 h 28"/>
                        <a:gd name="T12" fmla="*/ 0 w 44"/>
                        <a:gd name="T13" fmla="*/ 0 h 28"/>
                        <a:gd name="T14" fmla="*/ 0 w 44"/>
                        <a:gd name="T15" fmla="*/ 0 h 28"/>
                        <a:gd name="T16" fmla="*/ 0 w 44"/>
                        <a:gd name="T17" fmla="*/ 0 h 28"/>
                        <a:gd name="T18" fmla="*/ 0 w 44"/>
                        <a:gd name="T19" fmla="*/ 0 h 28"/>
                        <a:gd name="T20" fmla="*/ 0 w 44"/>
                        <a:gd name="T21" fmla="*/ 0 h 28"/>
                        <a:gd name="T22" fmla="*/ 0 w 44"/>
                        <a:gd name="T23" fmla="*/ 0 h 28"/>
                        <a:gd name="T24" fmla="*/ 0 w 44"/>
                        <a:gd name="T25" fmla="*/ 0 h 28"/>
                        <a:gd name="T26" fmla="*/ 0 w 44"/>
                        <a:gd name="T27" fmla="*/ 0 h 2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4"/>
                        <a:gd name="T43" fmla="*/ 0 h 28"/>
                        <a:gd name="T44" fmla="*/ 44 w 44"/>
                        <a:gd name="T45" fmla="*/ 28 h 2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4" h="28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10" y="6"/>
                          </a:lnTo>
                          <a:lnTo>
                            <a:pt x="18" y="13"/>
                          </a:lnTo>
                          <a:lnTo>
                            <a:pt x="23" y="19"/>
                          </a:lnTo>
                          <a:lnTo>
                            <a:pt x="28" y="25"/>
                          </a:lnTo>
                          <a:lnTo>
                            <a:pt x="35" y="28"/>
                          </a:lnTo>
                          <a:lnTo>
                            <a:pt x="42" y="27"/>
                          </a:lnTo>
                          <a:lnTo>
                            <a:pt x="44" y="20"/>
                          </a:lnTo>
                          <a:lnTo>
                            <a:pt x="41" y="15"/>
                          </a:lnTo>
                          <a:lnTo>
                            <a:pt x="32" y="10"/>
                          </a:lnTo>
                          <a:lnTo>
                            <a:pt x="27" y="6"/>
                          </a:lnTo>
                          <a:lnTo>
                            <a:pt x="18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</p:grpSp>
              <p:sp>
                <p:nvSpPr>
                  <p:cNvPr id="18482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1005" y="1281"/>
                    <a:ext cx="4" cy="1"/>
                  </a:xfrm>
                  <a:custGeom>
                    <a:avLst/>
                    <a:gdLst>
                      <a:gd name="T0" fmla="*/ 0 w 63"/>
                      <a:gd name="T1" fmla="*/ 0 h 21"/>
                      <a:gd name="T2" fmla="*/ 0 w 63"/>
                      <a:gd name="T3" fmla="*/ 0 h 21"/>
                      <a:gd name="T4" fmla="*/ 0 w 63"/>
                      <a:gd name="T5" fmla="*/ 0 h 21"/>
                      <a:gd name="T6" fmla="*/ 0 w 63"/>
                      <a:gd name="T7" fmla="*/ 0 h 21"/>
                      <a:gd name="T8" fmla="*/ 0 w 63"/>
                      <a:gd name="T9" fmla="*/ 0 h 21"/>
                      <a:gd name="T10" fmla="*/ 0 w 63"/>
                      <a:gd name="T11" fmla="*/ 0 h 21"/>
                      <a:gd name="T12" fmla="*/ 0 w 63"/>
                      <a:gd name="T13" fmla="*/ 0 h 21"/>
                      <a:gd name="T14" fmla="*/ 0 w 63"/>
                      <a:gd name="T15" fmla="*/ 0 h 21"/>
                      <a:gd name="T16" fmla="*/ 0 w 63"/>
                      <a:gd name="T17" fmla="*/ 0 h 21"/>
                      <a:gd name="T18" fmla="*/ 0 w 63"/>
                      <a:gd name="T19" fmla="*/ 0 h 21"/>
                      <a:gd name="T20" fmla="*/ 0 w 63"/>
                      <a:gd name="T21" fmla="*/ 0 h 21"/>
                      <a:gd name="T22" fmla="*/ 0 w 63"/>
                      <a:gd name="T23" fmla="*/ 0 h 21"/>
                      <a:gd name="T24" fmla="*/ 0 w 63"/>
                      <a:gd name="T25" fmla="*/ 0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21"/>
                      <a:gd name="T41" fmla="*/ 63 w 63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21">
                        <a:moveTo>
                          <a:pt x="0" y="6"/>
                        </a:moveTo>
                        <a:lnTo>
                          <a:pt x="3" y="14"/>
                        </a:lnTo>
                        <a:lnTo>
                          <a:pt x="4" y="17"/>
                        </a:lnTo>
                        <a:lnTo>
                          <a:pt x="7" y="19"/>
                        </a:lnTo>
                        <a:lnTo>
                          <a:pt x="17" y="21"/>
                        </a:lnTo>
                        <a:lnTo>
                          <a:pt x="29" y="21"/>
                        </a:lnTo>
                        <a:lnTo>
                          <a:pt x="38" y="19"/>
                        </a:lnTo>
                        <a:lnTo>
                          <a:pt x="48" y="15"/>
                        </a:lnTo>
                        <a:lnTo>
                          <a:pt x="63" y="6"/>
                        </a:lnTo>
                        <a:lnTo>
                          <a:pt x="40" y="4"/>
                        </a:lnTo>
                        <a:lnTo>
                          <a:pt x="21" y="1"/>
                        </a:lnTo>
                        <a:lnTo>
                          <a:pt x="10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48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968" y="1284"/>
                    <a:ext cx="1" cy="1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20"/>
                      <a:gd name="T23" fmla="*/ 19 w 19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20">
                        <a:moveTo>
                          <a:pt x="1" y="0"/>
                        </a:moveTo>
                        <a:lnTo>
                          <a:pt x="15" y="2"/>
                        </a:lnTo>
                        <a:lnTo>
                          <a:pt x="18" y="10"/>
                        </a:lnTo>
                        <a:lnTo>
                          <a:pt x="19" y="20"/>
                        </a:lnTo>
                        <a:lnTo>
                          <a:pt x="7" y="18"/>
                        </a:lnTo>
                        <a:lnTo>
                          <a:pt x="0" y="17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grpSp>
                <p:nvGrpSpPr>
                  <p:cNvPr id="1848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007" y="1280"/>
                    <a:ext cx="0" cy="0"/>
                    <a:chOff x="1007" y="1280"/>
                    <a:chExt cx="0" cy="0"/>
                  </a:xfrm>
                </p:grpSpPr>
                <p:sp>
                  <p:nvSpPr>
                    <p:cNvPr id="18492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7" y="1280"/>
                      <a:ext cx="1" cy="1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  <p:sp>
                  <p:nvSpPr>
                    <p:cNvPr id="1849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7" y="1280"/>
                      <a:ext cx="1" cy="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</p:grpSp>
              <p:sp>
                <p:nvSpPr>
                  <p:cNvPr id="1848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284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  <p:grpSp>
                <p:nvGrpSpPr>
                  <p:cNvPr id="18486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963" y="1283"/>
                    <a:ext cx="0" cy="0"/>
                    <a:chOff x="963" y="1283"/>
                    <a:chExt cx="0" cy="0"/>
                  </a:xfrm>
                </p:grpSpPr>
                <p:sp>
                  <p:nvSpPr>
                    <p:cNvPr id="18490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1283"/>
                      <a:ext cx="1" cy="1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  <p:sp>
                  <p:nvSpPr>
                    <p:cNvPr id="18491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1283"/>
                      <a:ext cx="1" cy="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</p:grpSp>
              <p:sp>
                <p:nvSpPr>
                  <p:cNvPr id="18487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966" y="1286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  <p:sp>
                <p:nvSpPr>
                  <p:cNvPr id="18488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279"/>
                    <a:ext cx="17" cy="1"/>
                  </a:xfrm>
                  <a:custGeom>
                    <a:avLst/>
                    <a:gdLst>
                      <a:gd name="T0" fmla="*/ 0 w 89"/>
                      <a:gd name="T1" fmla="*/ 0 h 20"/>
                      <a:gd name="T2" fmla="*/ 0 w 89"/>
                      <a:gd name="T3" fmla="*/ 0 h 20"/>
                      <a:gd name="T4" fmla="*/ 0 w 89"/>
                      <a:gd name="T5" fmla="*/ 0 h 20"/>
                      <a:gd name="T6" fmla="*/ 0 w 89"/>
                      <a:gd name="T7" fmla="*/ 0 h 20"/>
                      <a:gd name="T8" fmla="*/ 0 w 89"/>
                      <a:gd name="T9" fmla="*/ 0 h 20"/>
                      <a:gd name="T10" fmla="*/ 0 w 89"/>
                      <a:gd name="T11" fmla="*/ 0 h 20"/>
                      <a:gd name="T12" fmla="*/ 0 w 89"/>
                      <a:gd name="T13" fmla="*/ 0 h 20"/>
                      <a:gd name="T14" fmla="*/ 0 w 89"/>
                      <a:gd name="T15" fmla="*/ 0 h 20"/>
                      <a:gd name="T16" fmla="*/ 0 w 89"/>
                      <a:gd name="T17" fmla="*/ 0 h 20"/>
                      <a:gd name="T18" fmla="*/ 0 w 89"/>
                      <a:gd name="T19" fmla="*/ 0 h 20"/>
                      <a:gd name="T20" fmla="*/ 0 w 89"/>
                      <a:gd name="T21" fmla="*/ 0 h 20"/>
                      <a:gd name="T22" fmla="*/ 0 w 89"/>
                      <a:gd name="T23" fmla="*/ 0 h 20"/>
                      <a:gd name="T24" fmla="*/ 0 w 89"/>
                      <a:gd name="T25" fmla="*/ 0 h 20"/>
                      <a:gd name="T26" fmla="*/ 0 w 89"/>
                      <a:gd name="T27" fmla="*/ 0 h 20"/>
                      <a:gd name="T28" fmla="*/ 0 w 89"/>
                      <a:gd name="T29" fmla="*/ 0 h 20"/>
                      <a:gd name="T30" fmla="*/ 0 w 89"/>
                      <a:gd name="T31" fmla="*/ 0 h 20"/>
                      <a:gd name="T32" fmla="*/ 0 w 89"/>
                      <a:gd name="T33" fmla="*/ 0 h 20"/>
                      <a:gd name="T34" fmla="*/ 0 w 89"/>
                      <a:gd name="T35" fmla="*/ 0 h 20"/>
                      <a:gd name="T36" fmla="*/ 0 w 89"/>
                      <a:gd name="T37" fmla="*/ 0 h 20"/>
                      <a:gd name="T38" fmla="*/ 0 w 89"/>
                      <a:gd name="T39" fmla="*/ 0 h 20"/>
                      <a:gd name="T40" fmla="*/ 0 w 89"/>
                      <a:gd name="T41" fmla="*/ 0 h 20"/>
                      <a:gd name="T42" fmla="*/ 0 w 89"/>
                      <a:gd name="T43" fmla="*/ 0 h 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9"/>
                      <a:gd name="T67" fmla="*/ 0 h 20"/>
                      <a:gd name="T68" fmla="*/ 89 w 89"/>
                      <a:gd name="T69" fmla="*/ 20 h 2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9" h="20">
                        <a:moveTo>
                          <a:pt x="0" y="1"/>
                        </a:moveTo>
                        <a:lnTo>
                          <a:pt x="12" y="7"/>
                        </a:lnTo>
                        <a:lnTo>
                          <a:pt x="19" y="3"/>
                        </a:lnTo>
                        <a:lnTo>
                          <a:pt x="26" y="0"/>
                        </a:lnTo>
                        <a:lnTo>
                          <a:pt x="33" y="0"/>
                        </a:lnTo>
                        <a:lnTo>
                          <a:pt x="43" y="3"/>
                        </a:lnTo>
                        <a:lnTo>
                          <a:pt x="57" y="7"/>
                        </a:lnTo>
                        <a:lnTo>
                          <a:pt x="71" y="7"/>
                        </a:lnTo>
                        <a:lnTo>
                          <a:pt x="89" y="4"/>
                        </a:lnTo>
                        <a:lnTo>
                          <a:pt x="77" y="13"/>
                        </a:lnTo>
                        <a:lnTo>
                          <a:pt x="62" y="20"/>
                        </a:lnTo>
                        <a:lnTo>
                          <a:pt x="73" y="12"/>
                        </a:lnTo>
                        <a:lnTo>
                          <a:pt x="61" y="11"/>
                        </a:lnTo>
                        <a:lnTo>
                          <a:pt x="52" y="10"/>
                        </a:lnTo>
                        <a:lnTo>
                          <a:pt x="42" y="8"/>
                        </a:lnTo>
                        <a:lnTo>
                          <a:pt x="34" y="8"/>
                        </a:lnTo>
                        <a:lnTo>
                          <a:pt x="25" y="7"/>
                        </a:lnTo>
                        <a:lnTo>
                          <a:pt x="21" y="7"/>
                        </a:lnTo>
                        <a:lnTo>
                          <a:pt x="16" y="10"/>
                        </a:lnTo>
                        <a:lnTo>
                          <a:pt x="12" y="11"/>
                        </a:lnTo>
                        <a:lnTo>
                          <a:pt x="9" y="1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489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955" y="1280"/>
                    <a:ext cx="1" cy="1"/>
                  </a:xfrm>
                  <a:custGeom>
                    <a:avLst/>
                    <a:gdLst>
                      <a:gd name="T0" fmla="*/ 0 w 40"/>
                      <a:gd name="T1" fmla="*/ 0 h 17"/>
                      <a:gd name="T2" fmla="*/ 0 w 40"/>
                      <a:gd name="T3" fmla="*/ 0 h 17"/>
                      <a:gd name="T4" fmla="*/ 0 w 40"/>
                      <a:gd name="T5" fmla="*/ 0 h 17"/>
                      <a:gd name="T6" fmla="*/ 0 w 40"/>
                      <a:gd name="T7" fmla="*/ 0 h 17"/>
                      <a:gd name="T8" fmla="*/ 0 w 40"/>
                      <a:gd name="T9" fmla="*/ 0 h 17"/>
                      <a:gd name="T10" fmla="*/ 0 w 40"/>
                      <a:gd name="T11" fmla="*/ 0 h 17"/>
                      <a:gd name="T12" fmla="*/ 0 w 40"/>
                      <a:gd name="T13" fmla="*/ 0 h 17"/>
                      <a:gd name="T14" fmla="*/ 0 w 40"/>
                      <a:gd name="T15" fmla="*/ 0 h 17"/>
                      <a:gd name="T16" fmla="*/ 0 w 40"/>
                      <a:gd name="T17" fmla="*/ 0 h 17"/>
                      <a:gd name="T18" fmla="*/ 0 w 40"/>
                      <a:gd name="T19" fmla="*/ 0 h 17"/>
                      <a:gd name="T20" fmla="*/ 0 w 40"/>
                      <a:gd name="T21" fmla="*/ 0 h 17"/>
                      <a:gd name="T22" fmla="*/ 0 w 40"/>
                      <a:gd name="T23" fmla="*/ 0 h 17"/>
                      <a:gd name="T24" fmla="*/ 0 w 40"/>
                      <a:gd name="T25" fmla="*/ 0 h 17"/>
                      <a:gd name="T26" fmla="*/ 0 w 40"/>
                      <a:gd name="T27" fmla="*/ 0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0"/>
                      <a:gd name="T43" fmla="*/ 0 h 17"/>
                      <a:gd name="T44" fmla="*/ 40 w 40"/>
                      <a:gd name="T45" fmla="*/ 0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0" h="17">
                        <a:moveTo>
                          <a:pt x="0" y="0"/>
                        </a:moveTo>
                        <a:lnTo>
                          <a:pt x="5" y="6"/>
                        </a:lnTo>
                        <a:lnTo>
                          <a:pt x="13" y="5"/>
                        </a:lnTo>
                        <a:lnTo>
                          <a:pt x="20" y="5"/>
                        </a:lnTo>
                        <a:lnTo>
                          <a:pt x="24" y="5"/>
                        </a:lnTo>
                        <a:lnTo>
                          <a:pt x="31" y="5"/>
                        </a:lnTo>
                        <a:lnTo>
                          <a:pt x="36" y="8"/>
                        </a:lnTo>
                        <a:lnTo>
                          <a:pt x="39" y="10"/>
                        </a:lnTo>
                        <a:lnTo>
                          <a:pt x="40" y="17"/>
                        </a:lnTo>
                        <a:lnTo>
                          <a:pt x="38" y="11"/>
                        </a:lnTo>
                        <a:lnTo>
                          <a:pt x="34" y="9"/>
                        </a:lnTo>
                        <a:lnTo>
                          <a:pt x="23" y="8"/>
                        </a:lnTo>
                        <a:lnTo>
                          <a:pt x="12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grpSp>
              <p:nvGrpSpPr>
                <p:cNvPr id="18471" name="Group 43"/>
                <p:cNvGrpSpPr>
                  <a:grpSpLocks/>
                </p:cNvGrpSpPr>
                <p:nvPr/>
              </p:nvGrpSpPr>
              <p:grpSpPr bwMode="auto">
                <a:xfrm>
                  <a:off x="980" y="1389"/>
                  <a:ext cx="17" cy="5"/>
                  <a:chOff x="980" y="1389"/>
                  <a:chExt cx="17" cy="5"/>
                </a:xfrm>
              </p:grpSpPr>
              <p:grpSp>
                <p:nvGrpSpPr>
                  <p:cNvPr id="1847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980" y="1389"/>
                    <a:ext cx="17" cy="0"/>
                    <a:chOff x="980" y="1389"/>
                    <a:chExt cx="17" cy="0"/>
                  </a:xfrm>
                </p:grpSpPr>
                <p:sp>
                  <p:nvSpPr>
                    <p:cNvPr id="18474" name="AutoShap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1" y="1389"/>
                      <a:ext cx="17" cy="1"/>
                    </a:xfrm>
                    <a:custGeom>
                      <a:avLst/>
                      <a:gdLst>
                        <a:gd name="T0" fmla="*/ 0 w 90"/>
                        <a:gd name="T1" fmla="*/ 0 h 47"/>
                        <a:gd name="T2" fmla="*/ 0 w 90"/>
                        <a:gd name="T3" fmla="*/ 0 h 47"/>
                        <a:gd name="T4" fmla="*/ 0 w 90"/>
                        <a:gd name="T5" fmla="*/ 0 h 47"/>
                        <a:gd name="T6" fmla="*/ 0 w 90"/>
                        <a:gd name="T7" fmla="*/ 0 h 47"/>
                        <a:gd name="T8" fmla="*/ 0 w 90"/>
                        <a:gd name="T9" fmla="*/ 0 h 47"/>
                        <a:gd name="T10" fmla="*/ 0 w 90"/>
                        <a:gd name="T11" fmla="*/ 0 h 47"/>
                        <a:gd name="T12" fmla="*/ 0 w 90"/>
                        <a:gd name="T13" fmla="*/ 0 h 47"/>
                        <a:gd name="T14" fmla="*/ 0 w 90"/>
                        <a:gd name="T15" fmla="*/ 0 h 47"/>
                        <a:gd name="T16" fmla="*/ 0 w 90"/>
                        <a:gd name="T17" fmla="*/ 0 h 47"/>
                        <a:gd name="T18" fmla="*/ 0 w 90"/>
                        <a:gd name="T19" fmla="*/ 0 h 47"/>
                        <a:gd name="T20" fmla="*/ 0 w 90"/>
                        <a:gd name="T21" fmla="*/ 0 h 47"/>
                        <a:gd name="T22" fmla="*/ 0 w 90"/>
                        <a:gd name="T23" fmla="*/ 0 h 47"/>
                        <a:gd name="T24" fmla="*/ 0 w 90"/>
                        <a:gd name="T25" fmla="*/ 0 h 47"/>
                        <a:gd name="T26" fmla="*/ 0 w 90"/>
                        <a:gd name="T27" fmla="*/ 0 h 47"/>
                        <a:gd name="T28" fmla="*/ 0 w 90"/>
                        <a:gd name="T29" fmla="*/ 0 h 47"/>
                        <a:gd name="T30" fmla="*/ 0 w 90"/>
                        <a:gd name="T31" fmla="*/ 0 h 47"/>
                        <a:gd name="T32" fmla="*/ 0 w 90"/>
                        <a:gd name="T33" fmla="*/ 0 h 47"/>
                        <a:gd name="T34" fmla="*/ 0 w 90"/>
                        <a:gd name="T35" fmla="*/ 0 h 47"/>
                        <a:gd name="T36" fmla="*/ 0 w 90"/>
                        <a:gd name="T37" fmla="*/ 0 h 47"/>
                        <a:gd name="T38" fmla="*/ 0 w 90"/>
                        <a:gd name="T39" fmla="*/ 0 h 47"/>
                        <a:gd name="T40" fmla="*/ 0 w 90"/>
                        <a:gd name="T41" fmla="*/ 0 h 4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90"/>
                        <a:gd name="T64" fmla="*/ 0 h 47"/>
                        <a:gd name="T65" fmla="*/ 90 w 90"/>
                        <a:gd name="T66" fmla="*/ 47 h 4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90" h="47">
                          <a:moveTo>
                            <a:pt x="9" y="19"/>
                          </a:moveTo>
                          <a:lnTo>
                            <a:pt x="4" y="13"/>
                          </a:lnTo>
                          <a:lnTo>
                            <a:pt x="1" y="8"/>
                          </a:lnTo>
                          <a:lnTo>
                            <a:pt x="0" y="4"/>
                          </a:lnTo>
                          <a:lnTo>
                            <a:pt x="4" y="1"/>
                          </a:lnTo>
                          <a:lnTo>
                            <a:pt x="11" y="0"/>
                          </a:lnTo>
                          <a:lnTo>
                            <a:pt x="21" y="5"/>
                          </a:lnTo>
                          <a:lnTo>
                            <a:pt x="30" y="0"/>
                          </a:lnTo>
                          <a:lnTo>
                            <a:pt x="40" y="3"/>
                          </a:lnTo>
                          <a:lnTo>
                            <a:pt x="51" y="5"/>
                          </a:lnTo>
                          <a:lnTo>
                            <a:pt x="63" y="6"/>
                          </a:lnTo>
                          <a:lnTo>
                            <a:pt x="90" y="8"/>
                          </a:lnTo>
                          <a:lnTo>
                            <a:pt x="74" y="22"/>
                          </a:lnTo>
                          <a:lnTo>
                            <a:pt x="65" y="29"/>
                          </a:lnTo>
                          <a:lnTo>
                            <a:pt x="57" y="36"/>
                          </a:lnTo>
                          <a:lnTo>
                            <a:pt x="49" y="42"/>
                          </a:lnTo>
                          <a:lnTo>
                            <a:pt x="36" y="47"/>
                          </a:lnTo>
                          <a:lnTo>
                            <a:pt x="25" y="47"/>
                          </a:lnTo>
                          <a:lnTo>
                            <a:pt x="15" y="43"/>
                          </a:lnTo>
                          <a:lnTo>
                            <a:pt x="11" y="36"/>
                          </a:lnTo>
                          <a:lnTo>
                            <a:pt x="9" y="19"/>
                          </a:lnTo>
                          <a:close/>
                        </a:path>
                      </a:pathLst>
                    </a:custGeom>
                    <a:solidFill>
                      <a:srgbClr val="7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  <p:grpSp>
                  <p:nvGrpSpPr>
                    <p:cNvPr id="18475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0" y="1389"/>
                      <a:ext cx="13" cy="0"/>
                      <a:chOff x="980" y="1389"/>
                      <a:chExt cx="13" cy="0"/>
                    </a:xfrm>
                  </p:grpSpPr>
                  <p:grpSp>
                    <p:nvGrpSpPr>
                      <p:cNvPr id="18477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80" y="1389"/>
                        <a:ext cx="10" cy="0"/>
                        <a:chOff x="980" y="1389"/>
                        <a:chExt cx="10" cy="0"/>
                      </a:xfrm>
                    </p:grpSpPr>
                    <p:sp>
                      <p:nvSpPr>
                        <p:cNvPr id="18479" name="AutoShape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389"/>
                          <a:ext cx="2" cy="1"/>
                        </a:xfrm>
                        <a:custGeom>
                          <a:avLst/>
                          <a:gdLst>
                            <a:gd name="T0" fmla="*/ 0 w 64"/>
                            <a:gd name="T1" fmla="*/ 0 h 14"/>
                            <a:gd name="T2" fmla="*/ 0 w 64"/>
                            <a:gd name="T3" fmla="*/ 0 h 14"/>
                            <a:gd name="T4" fmla="*/ 0 w 64"/>
                            <a:gd name="T5" fmla="*/ 0 h 14"/>
                            <a:gd name="T6" fmla="*/ 0 w 64"/>
                            <a:gd name="T7" fmla="*/ 0 h 14"/>
                            <a:gd name="T8" fmla="*/ 0 w 64"/>
                            <a:gd name="T9" fmla="*/ 0 h 14"/>
                            <a:gd name="T10" fmla="*/ 0 w 64"/>
                            <a:gd name="T11" fmla="*/ 0 h 14"/>
                            <a:gd name="T12" fmla="*/ 0 w 64"/>
                            <a:gd name="T13" fmla="*/ 0 h 14"/>
                            <a:gd name="T14" fmla="*/ 0 w 64"/>
                            <a:gd name="T15" fmla="*/ 0 h 14"/>
                            <a:gd name="T16" fmla="*/ 0 w 64"/>
                            <a:gd name="T17" fmla="*/ 0 h 14"/>
                            <a:gd name="T18" fmla="*/ 0 w 64"/>
                            <a:gd name="T19" fmla="*/ 0 h 14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64"/>
                            <a:gd name="T31" fmla="*/ 0 h 14"/>
                            <a:gd name="T32" fmla="*/ 64 w 64"/>
                            <a:gd name="T33" fmla="*/ 0 h 14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64" h="14">
                              <a:moveTo>
                                <a:pt x="0" y="1"/>
                              </a:moveTo>
                              <a:lnTo>
                                <a:pt x="6" y="8"/>
                              </a:lnTo>
                              <a:lnTo>
                                <a:pt x="12" y="12"/>
                              </a:lnTo>
                              <a:lnTo>
                                <a:pt x="21" y="14"/>
                              </a:lnTo>
                              <a:lnTo>
                                <a:pt x="30" y="14"/>
                              </a:lnTo>
                              <a:lnTo>
                                <a:pt x="37" y="14"/>
                              </a:lnTo>
                              <a:lnTo>
                                <a:pt x="53" y="11"/>
                              </a:lnTo>
                              <a:lnTo>
                                <a:pt x="64" y="6"/>
                              </a:lnTo>
                              <a:lnTo>
                                <a:pt x="38" y="0"/>
                              </a:lnTo>
                              <a:lnTo>
                                <a:pt x="0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endParaRPr lang="en-PH" altLang="en-US"/>
                        </a:p>
                      </p:txBody>
                    </p:sp>
                    <p:sp>
                      <p:nvSpPr>
                        <p:cNvPr id="18480" name="AutoShap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0" y="1389"/>
                          <a:ext cx="11" cy="1"/>
                        </a:xfrm>
                        <a:custGeom>
                          <a:avLst/>
                          <a:gdLst>
                            <a:gd name="T0" fmla="*/ 0 w 90"/>
                            <a:gd name="T1" fmla="*/ 0 h 20"/>
                            <a:gd name="T2" fmla="*/ 0 w 90"/>
                            <a:gd name="T3" fmla="*/ 0 h 20"/>
                            <a:gd name="T4" fmla="*/ 0 w 90"/>
                            <a:gd name="T5" fmla="*/ 0 h 20"/>
                            <a:gd name="T6" fmla="*/ 0 w 90"/>
                            <a:gd name="T7" fmla="*/ 0 h 20"/>
                            <a:gd name="T8" fmla="*/ 0 w 90"/>
                            <a:gd name="T9" fmla="*/ 0 h 20"/>
                            <a:gd name="T10" fmla="*/ 0 w 90"/>
                            <a:gd name="T11" fmla="*/ 0 h 20"/>
                            <a:gd name="T12" fmla="*/ 0 w 90"/>
                            <a:gd name="T13" fmla="*/ 0 h 20"/>
                            <a:gd name="T14" fmla="*/ 0 w 90"/>
                            <a:gd name="T15" fmla="*/ 0 h 20"/>
                            <a:gd name="T16" fmla="*/ 0 w 90"/>
                            <a:gd name="T17" fmla="*/ 0 h 20"/>
                            <a:gd name="T18" fmla="*/ 0 w 90"/>
                            <a:gd name="T19" fmla="*/ 0 h 20"/>
                            <a:gd name="T20" fmla="*/ 0 w 90"/>
                            <a:gd name="T21" fmla="*/ 0 h 20"/>
                            <a:gd name="T22" fmla="*/ 0 w 90"/>
                            <a:gd name="T23" fmla="*/ 0 h 20"/>
                            <a:gd name="T24" fmla="*/ 0 w 90"/>
                            <a:gd name="T25" fmla="*/ 0 h 20"/>
                            <a:gd name="T26" fmla="*/ 0 w 90"/>
                            <a:gd name="T27" fmla="*/ 0 h 20"/>
                            <a:gd name="T28" fmla="*/ 0 w 90"/>
                            <a:gd name="T29" fmla="*/ 0 h 20"/>
                            <a:gd name="T30" fmla="*/ 0 w 90"/>
                            <a:gd name="T31" fmla="*/ 0 h 20"/>
                            <a:gd name="T32" fmla="*/ 0 w 90"/>
                            <a:gd name="T33" fmla="*/ 0 h 20"/>
                            <a:gd name="T34" fmla="*/ 0 w 90"/>
                            <a:gd name="T35" fmla="*/ 0 h 20"/>
                            <a:gd name="T36" fmla="*/ 0 w 90"/>
                            <a:gd name="T37" fmla="*/ 0 h 20"/>
                            <a:gd name="T38" fmla="*/ 0 w 90"/>
                            <a:gd name="T39" fmla="*/ 0 h 20"/>
                            <a:gd name="T40" fmla="*/ 0 w 90"/>
                            <a:gd name="T41" fmla="*/ 0 h 20"/>
                            <a:gd name="T42" fmla="*/ 0 w 90"/>
                            <a:gd name="T43" fmla="*/ 0 h 20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90"/>
                            <a:gd name="T67" fmla="*/ 0 h 20"/>
                            <a:gd name="T68" fmla="*/ 90 w 90"/>
                            <a:gd name="T69" fmla="*/ 0 h 20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90" h="20">
                              <a:moveTo>
                                <a:pt x="9" y="20"/>
                              </a:moveTo>
                              <a:lnTo>
                                <a:pt x="4" y="13"/>
                              </a:lnTo>
                              <a:lnTo>
                                <a:pt x="1" y="9"/>
                              </a:lnTo>
                              <a:lnTo>
                                <a:pt x="0" y="4"/>
                              </a:lnTo>
                              <a:lnTo>
                                <a:pt x="4" y="1"/>
                              </a:lnTo>
                              <a:lnTo>
                                <a:pt x="11" y="0"/>
                              </a:lnTo>
                              <a:lnTo>
                                <a:pt x="21" y="6"/>
                              </a:lnTo>
                              <a:lnTo>
                                <a:pt x="30" y="0"/>
                              </a:lnTo>
                              <a:lnTo>
                                <a:pt x="40" y="3"/>
                              </a:lnTo>
                              <a:lnTo>
                                <a:pt x="51" y="6"/>
                              </a:lnTo>
                              <a:lnTo>
                                <a:pt x="63" y="7"/>
                              </a:lnTo>
                              <a:lnTo>
                                <a:pt x="90" y="9"/>
                              </a:lnTo>
                              <a:lnTo>
                                <a:pt x="82" y="13"/>
                              </a:lnTo>
                              <a:lnTo>
                                <a:pt x="74" y="17"/>
                              </a:lnTo>
                              <a:lnTo>
                                <a:pt x="65" y="17"/>
                              </a:lnTo>
                              <a:lnTo>
                                <a:pt x="57" y="18"/>
                              </a:lnTo>
                              <a:lnTo>
                                <a:pt x="46" y="16"/>
                              </a:lnTo>
                              <a:lnTo>
                                <a:pt x="35" y="13"/>
                              </a:lnTo>
                              <a:lnTo>
                                <a:pt x="28" y="17"/>
                              </a:lnTo>
                              <a:lnTo>
                                <a:pt x="19" y="13"/>
                              </a:lnTo>
                              <a:lnTo>
                                <a:pt x="10" y="11"/>
                              </a:lnTo>
                              <a:lnTo>
                                <a:pt x="9" y="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endParaRPr lang="en-PH" altLang="en-US"/>
                        </a:p>
                      </p:txBody>
                    </p:sp>
                  </p:grpSp>
                  <p:sp>
                    <p:nvSpPr>
                      <p:cNvPr id="18478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5" y="1389"/>
                        <a:ext cx="9" cy="1"/>
                      </a:xfrm>
                      <a:custGeom>
                        <a:avLst/>
                        <a:gdLst>
                          <a:gd name="T0" fmla="*/ 0 w 81"/>
                          <a:gd name="T1" fmla="*/ 0 h 39"/>
                          <a:gd name="T2" fmla="*/ 0 w 81"/>
                          <a:gd name="T3" fmla="*/ 0 h 39"/>
                          <a:gd name="T4" fmla="*/ 0 w 81"/>
                          <a:gd name="T5" fmla="*/ 0 h 39"/>
                          <a:gd name="T6" fmla="*/ 0 w 81"/>
                          <a:gd name="T7" fmla="*/ 0 h 39"/>
                          <a:gd name="T8" fmla="*/ 0 w 81"/>
                          <a:gd name="T9" fmla="*/ 0 h 39"/>
                          <a:gd name="T10" fmla="*/ 0 w 81"/>
                          <a:gd name="T11" fmla="*/ 0 h 39"/>
                          <a:gd name="T12" fmla="*/ 0 w 81"/>
                          <a:gd name="T13" fmla="*/ 0 h 39"/>
                          <a:gd name="T14" fmla="*/ 0 w 81"/>
                          <a:gd name="T15" fmla="*/ 0 h 39"/>
                          <a:gd name="T16" fmla="*/ 0 w 81"/>
                          <a:gd name="T17" fmla="*/ 0 h 39"/>
                          <a:gd name="T18" fmla="*/ 0 w 81"/>
                          <a:gd name="T19" fmla="*/ 0 h 39"/>
                          <a:gd name="T20" fmla="*/ 0 w 81"/>
                          <a:gd name="T21" fmla="*/ 0 h 39"/>
                          <a:gd name="T22" fmla="*/ 0 w 81"/>
                          <a:gd name="T23" fmla="*/ 0 h 39"/>
                          <a:gd name="T24" fmla="*/ 0 w 81"/>
                          <a:gd name="T25" fmla="*/ 0 h 39"/>
                          <a:gd name="T26" fmla="*/ 0 w 81"/>
                          <a:gd name="T27" fmla="*/ 0 h 39"/>
                          <a:gd name="T28" fmla="*/ 0 w 81"/>
                          <a:gd name="T29" fmla="*/ 0 h 39"/>
                          <a:gd name="T30" fmla="*/ 0 w 81"/>
                          <a:gd name="T31" fmla="*/ 0 h 39"/>
                          <a:gd name="T32" fmla="*/ 0 w 81"/>
                          <a:gd name="T33" fmla="*/ 0 h 39"/>
                          <a:gd name="T34" fmla="*/ 0 w 81"/>
                          <a:gd name="T35" fmla="*/ 0 h 39"/>
                          <a:gd name="T36" fmla="*/ 0 w 81"/>
                          <a:gd name="T37" fmla="*/ 0 h 39"/>
                          <a:gd name="T38" fmla="*/ 0 w 81"/>
                          <a:gd name="T39" fmla="*/ 0 h 39"/>
                          <a:gd name="T40" fmla="*/ 0 w 81"/>
                          <a:gd name="T41" fmla="*/ 0 h 39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81"/>
                          <a:gd name="T64" fmla="*/ 0 h 39"/>
                          <a:gd name="T65" fmla="*/ 81 w 81"/>
                          <a:gd name="T66" fmla="*/ 39 h 39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81" h="39">
                            <a:moveTo>
                              <a:pt x="0" y="11"/>
                            </a:moveTo>
                            <a:lnTo>
                              <a:pt x="5" y="14"/>
                            </a:lnTo>
                            <a:lnTo>
                              <a:pt x="12" y="17"/>
                            </a:lnTo>
                            <a:lnTo>
                              <a:pt x="19" y="18"/>
                            </a:lnTo>
                            <a:lnTo>
                              <a:pt x="29" y="18"/>
                            </a:lnTo>
                            <a:lnTo>
                              <a:pt x="39" y="17"/>
                            </a:lnTo>
                            <a:lnTo>
                              <a:pt x="48" y="15"/>
                            </a:lnTo>
                            <a:lnTo>
                              <a:pt x="56" y="13"/>
                            </a:lnTo>
                            <a:lnTo>
                              <a:pt x="64" y="11"/>
                            </a:lnTo>
                            <a:lnTo>
                              <a:pt x="69" y="6"/>
                            </a:lnTo>
                            <a:lnTo>
                              <a:pt x="74" y="4"/>
                            </a:lnTo>
                            <a:lnTo>
                              <a:pt x="81" y="0"/>
                            </a:lnTo>
                            <a:lnTo>
                              <a:pt x="65" y="14"/>
                            </a:lnTo>
                            <a:lnTo>
                              <a:pt x="56" y="21"/>
                            </a:lnTo>
                            <a:lnTo>
                              <a:pt x="48" y="27"/>
                            </a:lnTo>
                            <a:lnTo>
                              <a:pt x="40" y="34"/>
                            </a:lnTo>
                            <a:lnTo>
                              <a:pt x="27" y="39"/>
                            </a:lnTo>
                            <a:lnTo>
                              <a:pt x="15" y="39"/>
                            </a:lnTo>
                            <a:lnTo>
                              <a:pt x="6" y="35"/>
                            </a:lnTo>
                            <a:lnTo>
                              <a:pt x="2" y="27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endParaRPr lang="en-PH" altLang="en-US"/>
                      </a:p>
                    </p:txBody>
                  </p:sp>
                </p:grpSp>
                <p:sp>
                  <p:nvSpPr>
                    <p:cNvPr id="18476" name="AutoShap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8" y="1389"/>
                      <a:ext cx="1" cy="1"/>
                    </a:xfrm>
                    <a:custGeom>
                      <a:avLst/>
                      <a:gdLst>
                        <a:gd name="T0" fmla="*/ 0 w 52"/>
                        <a:gd name="T1" fmla="*/ 0 h 19"/>
                        <a:gd name="T2" fmla="*/ 0 w 52"/>
                        <a:gd name="T3" fmla="*/ 0 h 19"/>
                        <a:gd name="T4" fmla="*/ 0 w 52"/>
                        <a:gd name="T5" fmla="*/ 0 h 19"/>
                        <a:gd name="T6" fmla="*/ 0 w 52"/>
                        <a:gd name="T7" fmla="*/ 0 h 19"/>
                        <a:gd name="T8" fmla="*/ 0 w 52"/>
                        <a:gd name="T9" fmla="*/ 0 h 19"/>
                        <a:gd name="T10" fmla="*/ 0 w 52"/>
                        <a:gd name="T11" fmla="*/ 0 h 19"/>
                        <a:gd name="T12" fmla="*/ 0 w 52"/>
                        <a:gd name="T13" fmla="*/ 0 h 19"/>
                        <a:gd name="T14" fmla="*/ 0 w 52"/>
                        <a:gd name="T15" fmla="*/ 0 h 19"/>
                        <a:gd name="T16" fmla="*/ 0 w 52"/>
                        <a:gd name="T17" fmla="*/ 0 h 19"/>
                        <a:gd name="T18" fmla="*/ 0 w 52"/>
                        <a:gd name="T19" fmla="*/ 0 h 19"/>
                        <a:gd name="T20" fmla="*/ 0 w 52"/>
                        <a:gd name="T21" fmla="*/ 0 h 19"/>
                        <a:gd name="T22" fmla="*/ 0 w 52"/>
                        <a:gd name="T23" fmla="*/ 0 h 19"/>
                        <a:gd name="T24" fmla="*/ 0 w 52"/>
                        <a:gd name="T25" fmla="*/ 0 h 1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52"/>
                        <a:gd name="T40" fmla="*/ 0 h 19"/>
                        <a:gd name="T41" fmla="*/ 52 w 52"/>
                        <a:gd name="T42" fmla="*/ 0 h 1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52" h="19">
                          <a:moveTo>
                            <a:pt x="0" y="0"/>
                          </a:moveTo>
                          <a:lnTo>
                            <a:pt x="7" y="6"/>
                          </a:lnTo>
                          <a:lnTo>
                            <a:pt x="17" y="7"/>
                          </a:lnTo>
                          <a:lnTo>
                            <a:pt x="28" y="7"/>
                          </a:lnTo>
                          <a:lnTo>
                            <a:pt x="43" y="4"/>
                          </a:lnTo>
                          <a:lnTo>
                            <a:pt x="52" y="0"/>
                          </a:lnTo>
                          <a:lnTo>
                            <a:pt x="40" y="11"/>
                          </a:lnTo>
                          <a:lnTo>
                            <a:pt x="32" y="17"/>
                          </a:lnTo>
                          <a:lnTo>
                            <a:pt x="23" y="19"/>
                          </a:lnTo>
                          <a:lnTo>
                            <a:pt x="12" y="19"/>
                          </a:lnTo>
                          <a:lnTo>
                            <a:pt x="5" y="16"/>
                          </a:lnTo>
                          <a:lnTo>
                            <a:pt x="1" y="1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1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</p:grpSp>
              <p:sp>
                <p:nvSpPr>
                  <p:cNvPr id="1847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991" y="1394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</p:grpSp>
          </p:grpSp>
          <p:grpSp>
            <p:nvGrpSpPr>
              <p:cNvPr id="18466" name="Group 53"/>
              <p:cNvGrpSpPr>
                <a:grpSpLocks/>
              </p:cNvGrpSpPr>
              <p:nvPr/>
            </p:nvGrpSpPr>
            <p:grpSpPr bwMode="auto">
              <a:xfrm>
                <a:off x="1079" y="1335"/>
                <a:ext cx="1" cy="26"/>
                <a:chOff x="1079" y="1335"/>
                <a:chExt cx="1" cy="26"/>
              </a:xfrm>
            </p:grpSpPr>
            <p:sp>
              <p:nvSpPr>
                <p:cNvPr id="18467" name="AutoShape 54"/>
                <p:cNvSpPr>
                  <a:spLocks noChangeArrowheads="1"/>
                </p:cNvSpPr>
                <p:nvPr/>
              </p:nvSpPr>
              <p:spPr bwMode="auto">
                <a:xfrm>
                  <a:off x="1079" y="1335"/>
                  <a:ext cx="1" cy="27"/>
                </a:xfrm>
                <a:custGeom>
                  <a:avLst/>
                  <a:gdLst>
                    <a:gd name="T0" fmla="*/ 0 w 59"/>
                    <a:gd name="T1" fmla="*/ 0 h 79"/>
                    <a:gd name="T2" fmla="*/ 0 w 59"/>
                    <a:gd name="T3" fmla="*/ 0 h 79"/>
                    <a:gd name="T4" fmla="*/ 0 w 59"/>
                    <a:gd name="T5" fmla="*/ 0 h 79"/>
                    <a:gd name="T6" fmla="*/ 0 w 59"/>
                    <a:gd name="T7" fmla="*/ 0 h 79"/>
                    <a:gd name="T8" fmla="*/ 0 w 59"/>
                    <a:gd name="T9" fmla="*/ 0 h 79"/>
                    <a:gd name="T10" fmla="*/ 0 w 59"/>
                    <a:gd name="T11" fmla="*/ 0 h 79"/>
                    <a:gd name="T12" fmla="*/ 0 w 59"/>
                    <a:gd name="T13" fmla="*/ 0 h 79"/>
                    <a:gd name="T14" fmla="*/ 0 w 59"/>
                    <a:gd name="T15" fmla="*/ 0 h 79"/>
                    <a:gd name="T16" fmla="*/ 0 w 59"/>
                    <a:gd name="T17" fmla="*/ 0 h 79"/>
                    <a:gd name="T18" fmla="*/ 0 w 59"/>
                    <a:gd name="T19" fmla="*/ 0 h 79"/>
                    <a:gd name="T20" fmla="*/ 0 w 59"/>
                    <a:gd name="T21" fmla="*/ 0 h 79"/>
                    <a:gd name="T22" fmla="*/ 0 w 59"/>
                    <a:gd name="T23" fmla="*/ 0 h 79"/>
                    <a:gd name="T24" fmla="*/ 0 w 59"/>
                    <a:gd name="T25" fmla="*/ 0 h 79"/>
                    <a:gd name="T26" fmla="*/ 0 w 59"/>
                    <a:gd name="T27" fmla="*/ 0 h 79"/>
                    <a:gd name="T28" fmla="*/ 0 w 59"/>
                    <a:gd name="T29" fmla="*/ 0 h 79"/>
                    <a:gd name="T30" fmla="*/ 0 w 59"/>
                    <a:gd name="T31" fmla="*/ 0 h 79"/>
                    <a:gd name="T32" fmla="*/ 0 w 59"/>
                    <a:gd name="T33" fmla="*/ 0 h 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9"/>
                    <a:gd name="T52" fmla="*/ 0 h 79"/>
                    <a:gd name="T53" fmla="*/ 59 w 59"/>
                    <a:gd name="T54" fmla="*/ 79 h 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9" h="79">
                      <a:moveTo>
                        <a:pt x="38" y="0"/>
                      </a:moveTo>
                      <a:lnTo>
                        <a:pt x="56" y="6"/>
                      </a:lnTo>
                      <a:lnTo>
                        <a:pt x="59" y="9"/>
                      </a:lnTo>
                      <a:lnTo>
                        <a:pt x="58" y="40"/>
                      </a:lnTo>
                      <a:lnTo>
                        <a:pt x="54" y="57"/>
                      </a:lnTo>
                      <a:lnTo>
                        <a:pt x="48" y="71"/>
                      </a:lnTo>
                      <a:lnTo>
                        <a:pt x="40" y="77"/>
                      </a:lnTo>
                      <a:lnTo>
                        <a:pt x="30" y="79"/>
                      </a:lnTo>
                      <a:lnTo>
                        <a:pt x="10" y="73"/>
                      </a:lnTo>
                      <a:lnTo>
                        <a:pt x="2" y="65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13" y="30"/>
                      </a:lnTo>
                      <a:lnTo>
                        <a:pt x="20" y="9"/>
                      </a:lnTo>
                      <a:lnTo>
                        <a:pt x="22" y="3"/>
                      </a:lnTo>
                      <a:lnTo>
                        <a:pt x="27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B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68" name="AutoShape 55"/>
                <p:cNvSpPr>
                  <a:spLocks noChangeArrowheads="1"/>
                </p:cNvSpPr>
                <p:nvPr/>
              </p:nvSpPr>
              <p:spPr bwMode="auto">
                <a:xfrm>
                  <a:off x="1080" y="1335"/>
                  <a:ext cx="1" cy="25"/>
                </a:xfrm>
                <a:custGeom>
                  <a:avLst/>
                  <a:gdLst>
                    <a:gd name="T0" fmla="*/ 0 w 42"/>
                    <a:gd name="T1" fmla="*/ 0 h 76"/>
                    <a:gd name="T2" fmla="*/ 0 w 42"/>
                    <a:gd name="T3" fmla="*/ 0 h 76"/>
                    <a:gd name="T4" fmla="*/ 0 w 42"/>
                    <a:gd name="T5" fmla="*/ 0 h 76"/>
                    <a:gd name="T6" fmla="*/ 0 w 42"/>
                    <a:gd name="T7" fmla="*/ 0 h 76"/>
                    <a:gd name="T8" fmla="*/ 0 w 42"/>
                    <a:gd name="T9" fmla="*/ 0 h 76"/>
                    <a:gd name="T10" fmla="*/ 0 w 42"/>
                    <a:gd name="T11" fmla="*/ 0 h 76"/>
                    <a:gd name="T12" fmla="*/ 0 w 42"/>
                    <a:gd name="T13" fmla="*/ 0 h 76"/>
                    <a:gd name="T14" fmla="*/ 0 w 42"/>
                    <a:gd name="T15" fmla="*/ 0 h 76"/>
                    <a:gd name="T16" fmla="*/ 0 w 42"/>
                    <a:gd name="T17" fmla="*/ 0 h 76"/>
                    <a:gd name="T18" fmla="*/ 0 w 42"/>
                    <a:gd name="T19" fmla="*/ 0 h 76"/>
                    <a:gd name="T20" fmla="*/ 0 w 42"/>
                    <a:gd name="T21" fmla="*/ 0 h 76"/>
                    <a:gd name="T22" fmla="*/ 0 w 42"/>
                    <a:gd name="T23" fmla="*/ 0 h 76"/>
                    <a:gd name="T24" fmla="*/ 0 w 42"/>
                    <a:gd name="T25" fmla="*/ 0 h 76"/>
                    <a:gd name="T26" fmla="*/ 0 w 42"/>
                    <a:gd name="T27" fmla="*/ 0 h 76"/>
                    <a:gd name="T28" fmla="*/ 0 w 42"/>
                    <a:gd name="T29" fmla="*/ 0 h 76"/>
                    <a:gd name="T30" fmla="*/ 0 w 42"/>
                    <a:gd name="T31" fmla="*/ 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"/>
                    <a:gd name="T49" fmla="*/ 0 h 76"/>
                    <a:gd name="T50" fmla="*/ 42 w 42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" h="76">
                      <a:moveTo>
                        <a:pt x="40" y="4"/>
                      </a:moveTo>
                      <a:lnTo>
                        <a:pt x="42" y="10"/>
                      </a:lnTo>
                      <a:lnTo>
                        <a:pt x="41" y="28"/>
                      </a:lnTo>
                      <a:lnTo>
                        <a:pt x="36" y="46"/>
                      </a:lnTo>
                      <a:lnTo>
                        <a:pt x="29" y="60"/>
                      </a:lnTo>
                      <a:lnTo>
                        <a:pt x="21" y="70"/>
                      </a:lnTo>
                      <a:lnTo>
                        <a:pt x="13" y="76"/>
                      </a:lnTo>
                      <a:lnTo>
                        <a:pt x="0" y="73"/>
                      </a:lnTo>
                      <a:lnTo>
                        <a:pt x="8" y="62"/>
                      </a:lnTo>
                      <a:lnTo>
                        <a:pt x="13" y="53"/>
                      </a:lnTo>
                      <a:lnTo>
                        <a:pt x="17" y="42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3" y="14"/>
                      </a:lnTo>
                      <a:lnTo>
                        <a:pt x="23" y="0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</p:grpSp>
        <p:sp>
          <p:nvSpPr>
            <p:cNvPr id="18442" name="AutoShape 56"/>
            <p:cNvSpPr>
              <a:spLocks noChangeArrowheads="1"/>
            </p:cNvSpPr>
            <p:nvPr/>
          </p:nvSpPr>
          <p:spPr bwMode="auto">
            <a:xfrm>
              <a:off x="793" y="1627"/>
              <a:ext cx="86" cy="133"/>
            </a:xfrm>
            <a:custGeom>
              <a:avLst/>
              <a:gdLst>
                <a:gd name="T0" fmla="*/ 0 w 221"/>
                <a:gd name="T1" fmla="*/ 1 h 220"/>
                <a:gd name="T2" fmla="*/ 0 w 221"/>
                <a:gd name="T3" fmla="*/ 1 h 220"/>
                <a:gd name="T4" fmla="*/ 0 w 221"/>
                <a:gd name="T5" fmla="*/ 0 h 220"/>
                <a:gd name="T6" fmla="*/ 0 w 221"/>
                <a:gd name="T7" fmla="*/ 1 h 220"/>
                <a:gd name="T8" fmla="*/ 0 w 221"/>
                <a:gd name="T9" fmla="*/ 1 h 220"/>
                <a:gd name="T10" fmla="*/ 0 w 221"/>
                <a:gd name="T11" fmla="*/ 1 h 220"/>
                <a:gd name="T12" fmla="*/ 0 w 221"/>
                <a:gd name="T13" fmla="*/ 1 h 220"/>
                <a:gd name="T14" fmla="*/ 0 w 221"/>
                <a:gd name="T15" fmla="*/ 1 h 220"/>
                <a:gd name="T16" fmla="*/ 0 w 221"/>
                <a:gd name="T17" fmla="*/ 1 h 220"/>
                <a:gd name="T18" fmla="*/ 0 w 221"/>
                <a:gd name="T19" fmla="*/ 1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220"/>
                <a:gd name="T32" fmla="*/ 221 w 221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220">
                  <a:moveTo>
                    <a:pt x="208" y="79"/>
                  </a:moveTo>
                  <a:lnTo>
                    <a:pt x="169" y="17"/>
                  </a:lnTo>
                  <a:lnTo>
                    <a:pt x="139" y="0"/>
                  </a:lnTo>
                  <a:lnTo>
                    <a:pt x="195" y="92"/>
                  </a:lnTo>
                  <a:lnTo>
                    <a:pt x="208" y="139"/>
                  </a:lnTo>
                  <a:lnTo>
                    <a:pt x="51" y="159"/>
                  </a:lnTo>
                  <a:lnTo>
                    <a:pt x="200" y="155"/>
                  </a:lnTo>
                  <a:lnTo>
                    <a:pt x="0" y="220"/>
                  </a:lnTo>
                  <a:lnTo>
                    <a:pt x="221" y="169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10A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PH" altLang="en-US"/>
            </a:p>
          </p:txBody>
        </p:sp>
        <p:grpSp>
          <p:nvGrpSpPr>
            <p:cNvPr id="18443" name="Group 57"/>
            <p:cNvGrpSpPr>
              <a:grpSpLocks/>
            </p:cNvGrpSpPr>
            <p:nvPr/>
          </p:nvGrpSpPr>
          <p:grpSpPr bwMode="auto">
            <a:xfrm>
              <a:off x="625" y="1755"/>
              <a:ext cx="133" cy="162"/>
              <a:chOff x="625" y="1755"/>
              <a:chExt cx="133" cy="162"/>
            </a:xfrm>
          </p:grpSpPr>
          <p:sp>
            <p:nvSpPr>
              <p:cNvPr id="18460" name="AutoShape 58"/>
              <p:cNvSpPr>
                <a:spLocks noChangeArrowheads="1"/>
              </p:cNvSpPr>
              <p:nvPr/>
            </p:nvSpPr>
            <p:spPr bwMode="auto">
              <a:xfrm>
                <a:off x="758" y="1755"/>
                <a:ext cx="1" cy="39"/>
              </a:xfrm>
              <a:custGeom>
                <a:avLst/>
                <a:gdLst>
                  <a:gd name="T0" fmla="*/ 0 w 29"/>
                  <a:gd name="T1" fmla="*/ 0 h 92"/>
                  <a:gd name="T2" fmla="*/ 0 w 29"/>
                  <a:gd name="T3" fmla="*/ 0 h 92"/>
                  <a:gd name="T4" fmla="*/ 0 w 29"/>
                  <a:gd name="T5" fmla="*/ 0 h 92"/>
                  <a:gd name="T6" fmla="*/ 0 w 29"/>
                  <a:gd name="T7" fmla="*/ 0 h 92"/>
                  <a:gd name="T8" fmla="*/ 0 w 29"/>
                  <a:gd name="T9" fmla="*/ 0 h 92"/>
                  <a:gd name="T10" fmla="*/ 0 w 29"/>
                  <a:gd name="T11" fmla="*/ 0 h 92"/>
                  <a:gd name="T12" fmla="*/ 0 w 29"/>
                  <a:gd name="T13" fmla="*/ 0 h 92"/>
                  <a:gd name="T14" fmla="*/ 0 w 29"/>
                  <a:gd name="T15" fmla="*/ 0 h 92"/>
                  <a:gd name="T16" fmla="*/ 0 w 29"/>
                  <a:gd name="T17" fmla="*/ 0 h 92"/>
                  <a:gd name="T18" fmla="*/ 0 w 29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92"/>
                  <a:gd name="T32" fmla="*/ 29 w 29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92">
                    <a:moveTo>
                      <a:pt x="14" y="12"/>
                    </a:moveTo>
                    <a:lnTo>
                      <a:pt x="29" y="48"/>
                    </a:lnTo>
                    <a:lnTo>
                      <a:pt x="24" y="74"/>
                    </a:lnTo>
                    <a:lnTo>
                      <a:pt x="14" y="92"/>
                    </a:lnTo>
                    <a:lnTo>
                      <a:pt x="10" y="92"/>
                    </a:lnTo>
                    <a:lnTo>
                      <a:pt x="10" y="43"/>
                    </a:lnTo>
                    <a:lnTo>
                      <a:pt x="0" y="31"/>
                    </a:lnTo>
                    <a:lnTo>
                      <a:pt x="5" y="21"/>
                    </a:lnTo>
                    <a:lnTo>
                      <a:pt x="14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10A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461" name="AutoShape 59"/>
              <p:cNvSpPr>
                <a:spLocks noChangeArrowheads="1"/>
              </p:cNvSpPr>
              <p:nvPr/>
            </p:nvSpPr>
            <p:spPr bwMode="auto">
              <a:xfrm>
                <a:off x="625" y="1828"/>
                <a:ext cx="32" cy="90"/>
              </a:xfrm>
              <a:custGeom>
                <a:avLst/>
                <a:gdLst>
                  <a:gd name="T0" fmla="*/ 0 w 123"/>
                  <a:gd name="T1" fmla="*/ 0 h 165"/>
                  <a:gd name="T2" fmla="*/ 0 w 123"/>
                  <a:gd name="T3" fmla="*/ 1 h 165"/>
                  <a:gd name="T4" fmla="*/ 0 w 123"/>
                  <a:gd name="T5" fmla="*/ 1 h 165"/>
                  <a:gd name="T6" fmla="*/ 0 w 123"/>
                  <a:gd name="T7" fmla="*/ 1 h 165"/>
                  <a:gd name="T8" fmla="*/ 0 w 123"/>
                  <a:gd name="T9" fmla="*/ 1 h 165"/>
                  <a:gd name="T10" fmla="*/ 0 w 123"/>
                  <a:gd name="T11" fmla="*/ 1 h 165"/>
                  <a:gd name="T12" fmla="*/ 0 w 123"/>
                  <a:gd name="T13" fmla="*/ 1 h 165"/>
                  <a:gd name="T14" fmla="*/ 0 w 123"/>
                  <a:gd name="T15" fmla="*/ 1 h 165"/>
                  <a:gd name="T16" fmla="*/ 0 w 123"/>
                  <a:gd name="T17" fmla="*/ 1 h 165"/>
                  <a:gd name="T18" fmla="*/ 0 w 123"/>
                  <a:gd name="T19" fmla="*/ 1 h 165"/>
                  <a:gd name="T20" fmla="*/ 0 w 123"/>
                  <a:gd name="T21" fmla="*/ 1 h 165"/>
                  <a:gd name="T22" fmla="*/ 0 w 123"/>
                  <a:gd name="T23" fmla="*/ 1 h 165"/>
                  <a:gd name="T24" fmla="*/ 0 w 123"/>
                  <a:gd name="T25" fmla="*/ 1 h 165"/>
                  <a:gd name="T26" fmla="*/ 0 w 123"/>
                  <a:gd name="T27" fmla="*/ 1 h 165"/>
                  <a:gd name="T28" fmla="*/ 0 w 123"/>
                  <a:gd name="T29" fmla="*/ 0 h 1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3"/>
                  <a:gd name="T46" fmla="*/ 0 h 165"/>
                  <a:gd name="T47" fmla="*/ 123 w 123"/>
                  <a:gd name="T48" fmla="*/ 165 h 1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3" h="165">
                    <a:moveTo>
                      <a:pt x="30" y="0"/>
                    </a:moveTo>
                    <a:lnTo>
                      <a:pt x="74" y="26"/>
                    </a:lnTo>
                    <a:lnTo>
                      <a:pt x="101" y="61"/>
                    </a:lnTo>
                    <a:lnTo>
                      <a:pt x="114" y="87"/>
                    </a:lnTo>
                    <a:lnTo>
                      <a:pt x="118" y="108"/>
                    </a:lnTo>
                    <a:lnTo>
                      <a:pt x="123" y="132"/>
                    </a:lnTo>
                    <a:lnTo>
                      <a:pt x="123" y="152"/>
                    </a:lnTo>
                    <a:lnTo>
                      <a:pt x="78" y="165"/>
                    </a:lnTo>
                    <a:lnTo>
                      <a:pt x="70" y="127"/>
                    </a:lnTo>
                    <a:lnTo>
                      <a:pt x="66" y="104"/>
                    </a:lnTo>
                    <a:lnTo>
                      <a:pt x="44" y="74"/>
                    </a:lnTo>
                    <a:lnTo>
                      <a:pt x="30" y="57"/>
                    </a:lnTo>
                    <a:lnTo>
                      <a:pt x="17" y="40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7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18444" name="Group 60"/>
            <p:cNvGrpSpPr>
              <a:grpSpLocks/>
            </p:cNvGrpSpPr>
            <p:nvPr/>
          </p:nvGrpSpPr>
          <p:grpSpPr bwMode="auto">
            <a:xfrm>
              <a:off x="624" y="1503"/>
              <a:ext cx="638" cy="894"/>
              <a:chOff x="624" y="1503"/>
              <a:chExt cx="638" cy="894"/>
            </a:xfrm>
          </p:grpSpPr>
          <p:sp>
            <p:nvSpPr>
              <p:cNvPr id="18446" name="AutoShape 61"/>
              <p:cNvSpPr>
                <a:spLocks noChangeArrowheads="1"/>
              </p:cNvSpPr>
              <p:nvPr/>
            </p:nvSpPr>
            <p:spPr bwMode="auto">
              <a:xfrm>
                <a:off x="1063" y="1503"/>
                <a:ext cx="200" cy="895"/>
              </a:xfrm>
              <a:custGeom>
                <a:avLst/>
                <a:gdLst>
                  <a:gd name="T0" fmla="*/ 0 w 441"/>
                  <a:gd name="T1" fmla="*/ 0 h 1278"/>
                  <a:gd name="T2" fmla="*/ 0 w 441"/>
                  <a:gd name="T3" fmla="*/ 1 h 1278"/>
                  <a:gd name="T4" fmla="*/ 0 w 441"/>
                  <a:gd name="T5" fmla="*/ 1 h 1278"/>
                  <a:gd name="T6" fmla="*/ 0 w 441"/>
                  <a:gd name="T7" fmla="*/ 1 h 1278"/>
                  <a:gd name="T8" fmla="*/ 0 w 441"/>
                  <a:gd name="T9" fmla="*/ 1 h 1278"/>
                  <a:gd name="T10" fmla="*/ 0 w 441"/>
                  <a:gd name="T11" fmla="*/ 1 h 1278"/>
                  <a:gd name="T12" fmla="*/ 0 w 441"/>
                  <a:gd name="T13" fmla="*/ 1 h 1278"/>
                  <a:gd name="T14" fmla="*/ 0 w 441"/>
                  <a:gd name="T15" fmla="*/ 1 h 1278"/>
                  <a:gd name="T16" fmla="*/ 0 w 441"/>
                  <a:gd name="T17" fmla="*/ 1 h 1278"/>
                  <a:gd name="T18" fmla="*/ 0 w 441"/>
                  <a:gd name="T19" fmla="*/ 1 h 1278"/>
                  <a:gd name="T20" fmla="*/ 0 w 441"/>
                  <a:gd name="T21" fmla="*/ 1 h 1278"/>
                  <a:gd name="T22" fmla="*/ 0 w 441"/>
                  <a:gd name="T23" fmla="*/ 1 h 1278"/>
                  <a:gd name="T24" fmla="*/ 0 w 441"/>
                  <a:gd name="T25" fmla="*/ 1 h 1278"/>
                  <a:gd name="T26" fmla="*/ 0 w 441"/>
                  <a:gd name="T27" fmla="*/ 1 h 1278"/>
                  <a:gd name="T28" fmla="*/ 0 w 441"/>
                  <a:gd name="T29" fmla="*/ 1 h 1278"/>
                  <a:gd name="T30" fmla="*/ 0 w 441"/>
                  <a:gd name="T31" fmla="*/ 1 h 1278"/>
                  <a:gd name="T32" fmla="*/ 0 w 441"/>
                  <a:gd name="T33" fmla="*/ 1 h 1278"/>
                  <a:gd name="T34" fmla="*/ 0 w 441"/>
                  <a:gd name="T35" fmla="*/ 1 h 1278"/>
                  <a:gd name="T36" fmla="*/ 0 w 441"/>
                  <a:gd name="T37" fmla="*/ 1 h 1278"/>
                  <a:gd name="T38" fmla="*/ 0 w 441"/>
                  <a:gd name="T39" fmla="*/ 1 h 1278"/>
                  <a:gd name="T40" fmla="*/ 0 w 441"/>
                  <a:gd name="T41" fmla="*/ 1 h 1278"/>
                  <a:gd name="T42" fmla="*/ 0 w 441"/>
                  <a:gd name="T43" fmla="*/ 1 h 1278"/>
                  <a:gd name="T44" fmla="*/ 0 w 441"/>
                  <a:gd name="T45" fmla="*/ 1 h 1278"/>
                  <a:gd name="T46" fmla="*/ 0 w 441"/>
                  <a:gd name="T47" fmla="*/ 1 h 1278"/>
                  <a:gd name="T48" fmla="*/ 0 w 441"/>
                  <a:gd name="T49" fmla="*/ 1 h 1278"/>
                  <a:gd name="T50" fmla="*/ 0 w 441"/>
                  <a:gd name="T51" fmla="*/ 1 h 1278"/>
                  <a:gd name="T52" fmla="*/ 0 w 441"/>
                  <a:gd name="T53" fmla="*/ 1 h 1278"/>
                  <a:gd name="T54" fmla="*/ 0 w 441"/>
                  <a:gd name="T55" fmla="*/ 1 h 1278"/>
                  <a:gd name="T56" fmla="*/ 0 w 441"/>
                  <a:gd name="T57" fmla="*/ 1 h 1278"/>
                  <a:gd name="T58" fmla="*/ 0 w 441"/>
                  <a:gd name="T59" fmla="*/ 1 h 1278"/>
                  <a:gd name="T60" fmla="*/ 0 w 441"/>
                  <a:gd name="T61" fmla="*/ 1 h 1278"/>
                  <a:gd name="T62" fmla="*/ 0 w 441"/>
                  <a:gd name="T63" fmla="*/ 1 h 1278"/>
                  <a:gd name="T64" fmla="*/ 0 w 441"/>
                  <a:gd name="T65" fmla="*/ 1 h 1278"/>
                  <a:gd name="T66" fmla="*/ 0 w 441"/>
                  <a:gd name="T67" fmla="*/ 1 h 1278"/>
                  <a:gd name="T68" fmla="*/ 0 w 441"/>
                  <a:gd name="T69" fmla="*/ 1 h 1278"/>
                  <a:gd name="T70" fmla="*/ 0 w 441"/>
                  <a:gd name="T71" fmla="*/ 1 h 1278"/>
                  <a:gd name="T72" fmla="*/ 0 w 441"/>
                  <a:gd name="T73" fmla="*/ 1 h 1278"/>
                  <a:gd name="T74" fmla="*/ 0 w 441"/>
                  <a:gd name="T75" fmla="*/ 1 h 1278"/>
                  <a:gd name="T76" fmla="*/ 0 w 441"/>
                  <a:gd name="T77" fmla="*/ 1 h 1278"/>
                  <a:gd name="T78" fmla="*/ 0 w 441"/>
                  <a:gd name="T79" fmla="*/ 1 h 1278"/>
                  <a:gd name="T80" fmla="*/ 0 w 441"/>
                  <a:gd name="T81" fmla="*/ 1 h 1278"/>
                  <a:gd name="T82" fmla="*/ 0 w 441"/>
                  <a:gd name="T83" fmla="*/ 1 h 1278"/>
                  <a:gd name="T84" fmla="*/ 0 w 441"/>
                  <a:gd name="T85" fmla="*/ 1 h 1278"/>
                  <a:gd name="T86" fmla="*/ 0 w 441"/>
                  <a:gd name="T87" fmla="*/ 1 h 1278"/>
                  <a:gd name="T88" fmla="*/ 0 w 441"/>
                  <a:gd name="T89" fmla="*/ 1 h 1278"/>
                  <a:gd name="T90" fmla="*/ 0 w 441"/>
                  <a:gd name="T91" fmla="*/ 1 h 1278"/>
                  <a:gd name="T92" fmla="*/ 0 w 441"/>
                  <a:gd name="T93" fmla="*/ 1 h 1278"/>
                  <a:gd name="T94" fmla="*/ 0 w 441"/>
                  <a:gd name="T95" fmla="*/ 1 h 1278"/>
                  <a:gd name="T96" fmla="*/ 0 w 441"/>
                  <a:gd name="T97" fmla="*/ 1 h 1278"/>
                  <a:gd name="T98" fmla="*/ 0 w 441"/>
                  <a:gd name="T99" fmla="*/ 1 h 1278"/>
                  <a:gd name="T100" fmla="*/ 0 w 441"/>
                  <a:gd name="T101" fmla="*/ 1 h 1278"/>
                  <a:gd name="T102" fmla="*/ 0 w 441"/>
                  <a:gd name="T103" fmla="*/ 1 h 1278"/>
                  <a:gd name="T104" fmla="*/ 0 w 441"/>
                  <a:gd name="T105" fmla="*/ 1 h 1278"/>
                  <a:gd name="T106" fmla="*/ 0 w 441"/>
                  <a:gd name="T107" fmla="*/ 1 h 1278"/>
                  <a:gd name="T108" fmla="*/ 0 w 441"/>
                  <a:gd name="T109" fmla="*/ 1 h 1278"/>
                  <a:gd name="T110" fmla="*/ 0 w 441"/>
                  <a:gd name="T111" fmla="*/ 1 h 1278"/>
                  <a:gd name="T112" fmla="*/ 0 w 441"/>
                  <a:gd name="T113" fmla="*/ 1 h 1278"/>
                  <a:gd name="T114" fmla="*/ 0 w 441"/>
                  <a:gd name="T115" fmla="*/ 1 h 1278"/>
                  <a:gd name="T116" fmla="*/ 0 w 441"/>
                  <a:gd name="T117" fmla="*/ 0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1"/>
                  <a:gd name="T178" fmla="*/ 0 h 1278"/>
                  <a:gd name="T179" fmla="*/ 441 w 441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1" h="1278">
                    <a:moveTo>
                      <a:pt x="65" y="0"/>
                    </a:moveTo>
                    <a:lnTo>
                      <a:pt x="86" y="13"/>
                    </a:lnTo>
                    <a:lnTo>
                      <a:pt x="111" y="30"/>
                    </a:lnTo>
                    <a:lnTo>
                      <a:pt x="137" y="47"/>
                    </a:lnTo>
                    <a:lnTo>
                      <a:pt x="177" y="68"/>
                    </a:lnTo>
                    <a:lnTo>
                      <a:pt x="264" y="122"/>
                    </a:lnTo>
                    <a:lnTo>
                      <a:pt x="301" y="138"/>
                    </a:lnTo>
                    <a:lnTo>
                      <a:pt x="321" y="146"/>
                    </a:lnTo>
                    <a:lnTo>
                      <a:pt x="340" y="163"/>
                    </a:lnTo>
                    <a:lnTo>
                      <a:pt x="388" y="375"/>
                    </a:lnTo>
                    <a:lnTo>
                      <a:pt x="394" y="459"/>
                    </a:lnTo>
                    <a:lnTo>
                      <a:pt x="386" y="482"/>
                    </a:lnTo>
                    <a:lnTo>
                      <a:pt x="407" y="573"/>
                    </a:lnTo>
                    <a:lnTo>
                      <a:pt x="412" y="722"/>
                    </a:lnTo>
                    <a:lnTo>
                      <a:pt x="422" y="790"/>
                    </a:lnTo>
                    <a:lnTo>
                      <a:pt x="428" y="836"/>
                    </a:lnTo>
                    <a:lnTo>
                      <a:pt x="437" y="830"/>
                    </a:lnTo>
                    <a:lnTo>
                      <a:pt x="441" y="874"/>
                    </a:lnTo>
                    <a:lnTo>
                      <a:pt x="420" y="889"/>
                    </a:lnTo>
                    <a:lnTo>
                      <a:pt x="391" y="902"/>
                    </a:lnTo>
                    <a:lnTo>
                      <a:pt x="365" y="912"/>
                    </a:lnTo>
                    <a:lnTo>
                      <a:pt x="337" y="922"/>
                    </a:lnTo>
                    <a:lnTo>
                      <a:pt x="315" y="929"/>
                    </a:lnTo>
                    <a:lnTo>
                      <a:pt x="290" y="929"/>
                    </a:lnTo>
                    <a:lnTo>
                      <a:pt x="272" y="925"/>
                    </a:lnTo>
                    <a:lnTo>
                      <a:pt x="261" y="914"/>
                    </a:lnTo>
                    <a:lnTo>
                      <a:pt x="258" y="878"/>
                    </a:lnTo>
                    <a:lnTo>
                      <a:pt x="287" y="883"/>
                    </a:lnTo>
                    <a:lnTo>
                      <a:pt x="277" y="856"/>
                    </a:lnTo>
                    <a:lnTo>
                      <a:pt x="279" y="805"/>
                    </a:lnTo>
                    <a:lnTo>
                      <a:pt x="272" y="775"/>
                    </a:lnTo>
                    <a:lnTo>
                      <a:pt x="266" y="740"/>
                    </a:lnTo>
                    <a:lnTo>
                      <a:pt x="257" y="691"/>
                    </a:lnTo>
                    <a:lnTo>
                      <a:pt x="240" y="638"/>
                    </a:lnTo>
                    <a:lnTo>
                      <a:pt x="226" y="506"/>
                    </a:lnTo>
                    <a:lnTo>
                      <a:pt x="201" y="696"/>
                    </a:lnTo>
                    <a:lnTo>
                      <a:pt x="211" y="812"/>
                    </a:lnTo>
                    <a:lnTo>
                      <a:pt x="246" y="934"/>
                    </a:lnTo>
                    <a:lnTo>
                      <a:pt x="323" y="1162"/>
                    </a:lnTo>
                    <a:lnTo>
                      <a:pt x="262" y="1206"/>
                    </a:lnTo>
                    <a:lnTo>
                      <a:pt x="221" y="1230"/>
                    </a:lnTo>
                    <a:lnTo>
                      <a:pt x="190" y="1245"/>
                    </a:lnTo>
                    <a:lnTo>
                      <a:pt x="170" y="1250"/>
                    </a:lnTo>
                    <a:lnTo>
                      <a:pt x="145" y="1258"/>
                    </a:lnTo>
                    <a:lnTo>
                      <a:pt x="119" y="1267"/>
                    </a:lnTo>
                    <a:lnTo>
                      <a:pt x="86" y="1278"/>
                    </a:lnTo>
                    <a:lnTo>
                      <a:pt x="47" y="1038"/>
                    </a:lnTo>
                    <a:lnTo>
                      <a:pt x="22" y="874"/>
                    </a:lnTo>
                    <a:lnTo>
                      <a:pt x="8" y="718"/>
                    </a:lnTo>
                    <a:lnTo>
                      <a:pt x="0" y="506"/>
                    </a:lnTo>
                    <a:lnTo>
                      <a:pt x="1" y="420"/>
                    </a:lnTo>
                    <a:lnTo>
                      <a:pt x="7" y="335"/>
                    </a:lnTo>
                    <a:lnTo>
                      <a:pt x="24" y="212"/>
                    </a:lnTo>
                    <a:lnTo>
                      <a:pt x="34" y="183"/>
                    </a:lnTo>
                    <a:lnTo>
                      <a:pt x="47" y="148"/>
                    </a:lnTo>
                    <a:lnTo>
                      <a:pt x="56" y="112"/>
                    </a:lnTo>
                    <a:lnTo>
                      <a:pt x="61" y="86"/>
                    </a:lnTo>
                    <a:lnTo>
                      <a:pt x="67" y="5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447" name="AutoShape 62"/>
              <p:cNvSpPr>
                <a:spLocks noChangeArrowheads="1"/>
              </p:cNvSpPr>
              <p:nvPr/>
            </p:nvSpPr>
            <p:spPr bwMode="auto">
              <a:xfrm>
                <a:off x="624" y="1503"/>
                <a:ext cx="355" cy="828"/>
              </a:xfrm>
              <a:custGeom>
                <a:avLst/>
                <a:gdLst>
                  <a:gd name="T0" fmla="*/ 0 w 750"/>
                  <a:gd name="T1" fmla="*/ 1 h 1185"/>
                  <a:gd name="T2" fmla="*/ 0 w 750"/>
                  <a:gd name="T3" fmla="*/ 1 h 1185"/>
                  <a:gd name="T4" fmla="*/ 0 w 750"/>
                  <a:gd name="T5" fmla="*/ 1 h 1185"/>
                  <a:gd name="T6" fmla="*/ 0 w 750"/>
                  <a:gd name="T7" fmla="*/ 1 h 1185"/>
                  <a:gd name="T8" fmla="*/ 0 w 750"/>
                  <a:gd name="T9" fmla="*/ 1 h 1185"/>
                  <a:gd name="T10" fmla="*/ 0 w 750"/>
                  <a:gd name="T11" fmla="*/ 1 h 1185"/>
                  <a:gd name="T12" fmla="*/ 0 w 750"/>
                  <a:gd name="T13" fmla="*/ 1 h 1185"/>
                  <a:gd name="T14" fmla="*/ 0 w 750"/>
                  <a:gd name="T15" fmla="*/ 1 h 1185"/>
                  <a:gd name="T16" fmla="*/ 0 w 750"/>
                  <a:gd name="T17" fmla="*/ 1 h 1185"/>
                  <a:gd name="T18" fmla="*/ 0 w 750"/>
                  <a:gd name="T19" fmla="*/ 1 h 1185"/>
                  <a:gd name="T20" fmla="*/ 0 w 750"/>
                  <a:gd name="T21" fmla="*/ 1 h 1185"/>
                  <a:gd name="T22" fmla="*/ 0 w 750"/>
                  <a:gd name="T23" fmla="*/ 1 h 1185"/>
                  <a:gd name="T24" fmla="*/ 0 w 750"/>
                  <a:gd name="T25" fmla="*/ 1 h 1185"/>
                  <a:gd name="T26" fmla="*/ 0 w 750"/>
                  <a:gd name="T27" fmla="*/ 1 h 1185"/>
                  <a:gd name="T28" fmla="*/ 0 w 750"/>
                  <a:gd name="T29" fmla="*/ 1 h 1185"/>
                  <a:gd name="T30" fmla="*/ 0 w 750"/>
                  <a:gd name="T31" fmla="*/ 1 h 1185"/>
                  <a:gd name="T32" fmla="*/ 0 w 750"/>
                  <a:gd name="T33" fmla="*/ 1 h 1185"/>
                  <a:gd name="T34" fmla="*/ 0 w 750"/>
                  <a:gd name="T35" fmla="*/ 1 h 1185"/>
                  <a:gd name="T36" fmla="*/ 0 w 750"/>
                  <a:gd name="T37" fmla="*/ 1 h 1185"/>
                  <a:gd name="T38" fmla="*/ 0 w 750"/>
                  <a:gd name="T39" fmla="*/ 1 h 1185"/>
                  <a:gd name="T40" fmla="*/ 0 w 750"/>
                  <a:gd name="T41" fmla="*/ 1 h 1185"/>
                  <a:gd name="T42" fmla="*/ 0 w 750"/>
                  <a:gd name="T43" fmla="*/ 1 h 1185"/>
                  <a:gd name="T44" fmla="*/ 0 w 750"/>
                  <a:gd name="T45" fmla="*/ 1 h 1185"/>
                  <a:gd name="T46" fmla="*/ 0 w 750"/>
                  <a:gd name="T47" fmla="*/ 1 h 1185"/>
                  <a:gd name="T48" fmla="*/ 0 w 750"/>
                  <a:gd name="T49" fmla="*/ 1 h 1185"/>
                  <a:gd name="T50" fmla="*/ 0 w 750"/>
                  <a:gd name="T51" fmla="*/ 1 h 1185"/>
                  <a:gd name="T52" fmla="*/ 0 w 750"/>
                  <a:gd name="T53" fmla="*/ 1 h 1185"/>
                  <a:gd name="T54" fmla="*/ 0 w 750"/>
                  <a:gd name="T55" fmla="*/ 1 h 1185"/>
                  <a:gd name="T56" fmla="*/ 0 w 750"/>
                  <a:gd name="T57" fmla="*/ 1 h 1185"/>
                  <a:gd name="T58" fmla="*/ 0 w 750"/>
                  <a:gd name="T59" fmla="*/ 1 h 1185"/>
                  <a:gd name="T60" fmla="*/ 0 w 750"/>
                  <a:gd name="T61" fmla="*/ 1 h 1185"/>
                  <a:gd name="T62" fmla="*/ 0 w 750"/>
                  <a:gd name="T63" fmla="*/ 1 h 1185"/>
                  <a:gd name="T64" fmla="*/ 0 w 750"/>
                  <a:gd name="T65" fmla="*/ 1 h 1185"/>
                  <a:gd name="T66" fmla="*/ 0 w 750"/>
                  <a:gd name="T67" fmla="*/ 1 h 1185"/>
                  <a:gd name="T68" fmla="*/ 0 w 750"/>
                  <a:gd name="T69" fmla="*/ 0 h 11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0"/>
                  <a:gd name="T106" fmla="*/ 0 h 1185"/>
                  <a:gd name="T107" fmla="*/ 750 w 750"/>
                  <a:gd name="T108" fmla="*/ 1185 h 11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0" h="1185">
                    <a:moveTo>
                      <a:pt x="750" y="0"/>
                    </a:moveTo>
                    <a:lnTo>
                      <a:pt x="732" y="14"/>
                    </a:lnTo>
                    <a:lnTo>
                      <a:pt x="694" y="14"/>
                    </a:lnTo>
                    <a:lnTo>
                      <a:pt x="665" y="16"/>
                    </a:lnTo>
                    <a:lnTo>
                      <a:pt x="636" y="19"/>
                    </a:lnTo>
                    <a:lnTo>
                      <a:pt x="599" y="25"/>
                    </a:lnTo>
                    <a:lnTo>
                      <a:pt x="588" y="23"/>
                    </a:lnTo>
                    <a:lnTo>
                      <a:pt x="577" y="24"/>
                    </a:lnTo>
                    <a:lnTo>
                      <a:pt x="566" y="28"/>
                    </a:lnTo>
                    <a:lnTo>
                      <a:pt x="553" y="36"/>
                    </a:lnTo>
                    <a:lnTo>
                      <a:pt x="548" y="44"/>
                    </a:lnTo>
                    <a:lnTo>
                      <a:pt x="540" y="50"/>
                    </a:lnTo>
                    <a:lnTo>
                      <a:pt x="529" y="62"/>
                    </a:lnTo>
                    <a:lnTo>
                      <a:pt x="521" y="80"/>
                    </a:lnTo>
                    <a:lnTo>
                      <a:pt x="512" y="93"/>
                    </a:lnTo>
                    <a:lnTo>
                      <a:pt x="458" y="152"/>
                    </a:lnTo>
                    <a:lnTo>
                      <a:pt x="445" y="155"/>
                    </a:lnTo>
                    <a:lnTo>
                      <a:pt x="429" y="181"/>
                    </a:lnTo>
                    <a:lnTo>
                      <a:pt x="299" y="328"/>
                    </a:lnTo>
                    <a:lnTo>
                      <a:pt x="301" y="335"/>
                    </a:lnTo>
                    <a:lnTo>
                      <a:pt x="287" y="341"/>
                    </a:lnTo>
                    <a:lnTo>
                      <a:pt x="292" y="350"/>
                    </a:lnTo>
                    <a:lnTo>
                      <a:pt x="244" y="368"/>
                    </a:lnTo>
                    <a:lnTo>
                      <a:pt x="183" y="389"/>
                    </a:lnTo>
                    <a:lnTo>
                      <a:pt x="150" y="409"/>
                    </a:lnTo>
                    <a:lnTo>
                      <a:pt x="47" y="458"/>
                    </a:lnTo>
                    <a:lnTo>
                      <a:pt x="31" y="454"/>
                    </a:lnTo>
                    <a:lnTo>
                      <a:pt x="0" y="477"/>
                    </a:lnTo>
                    <a:lnTo>
                      <a:pt x="19" y="491"/>
                    </a:lnTo>
                    <a:lnTo>
                      <a:pt x="40" y="514"/>
                    </a:lnTo>
                    <a:lnTo>
                      <a:pt x="55" y="535"/>
                    </a:lnTo>
                    <a:lnTo>
                      <a:pt x="68" y="557"/>
                    </a:lnTo>
                    <a:lnTo>
                      <a:pt x="78" y="593"/>
                    </a:lnTo>
                    <a:lnTo>
                      <a:pt x="82" y="613"/>
                    </a:lnTo>
                    <a:lnTo>
                      <a:pt x="122" y="603"/>
                    </a:lnTo>
                    <a:lnTo>
                      <a:pt x="122" y="579"/>
                    </a:lnTo>
                    <a:lnTo>
                      <a:pt x="250" y="537"/>
                    </a:lnTo>
                    <a:lnTo>
                      <a:pt x="312" y="506"/>
                    </a:lnTo>
                    <a:lnTo>
                      <a:pt x="392" y="465"/>
                    </a:lnTo>
                    <a:lnTo>
                      <a:pt x="531" y="345"/>
                    </a:lnTo>
                    <a:lnTo>
                      <a:pt x="550" y="430"/>
                    </a:lnTo>
                    <a:lnTo>
                      <a:pt x="558" y="477"/>
                    </a:lnTo>
                    <a:lnTo>
                      <a:pt x="572" y="524"/>
                    </a:lnTo>
                    <a:lnTo>
                      <a:pt x="609" y="625"/>
                    </a:lnTo>
                    <a:lnTo>
                      <a:pt x="591" y="686"/>
                    </a:lnTo>
                    <a:lnTo>
                      <a:pt x="568" y="750"/>
                    </a:lnTo>
                    <a:lnTo>
                      <a:pt x="534" y="825"/>
                    </a:lnTo>
                    <a:lnTo>
                      <a:pt x="502" y="887"/>
                    </a:lnTo>
                    <a:lnTo>
                      <a:pt x="445" y="1003"/>
                    </a:lnTo>
                    <a:lnTo>
                      <a:pt x="442" y="1028"/>
                    </a:lnTo>
                    <a:lnTo>
                      <a:pt x="443" y="1050"/>
                    </a:lnTo>
                    <a:lnTo>
                      <a:pt x="444" y="1072"/>
                    </a:lnTo>
                    <a:lnTo>
                      <a:pt x="503" y="1155"/>
                    </a:lnTo>
                    <a:lnTo>
                      <a:pt x="535" y="1185"/>
                    </a:lnTo>
                    <a:lnTo>
                      <a:pt x="586" y="1103"/>
                    </a:lnTo>
                    <a:lnTo>
                      <a:pt x="598" y="1046"/>
                    </a:lnTo>
                    <a:lnTo>
                      <a:pt x="611" y="998"/>
                    </a:lnTo>
                    <a:lnTo>
                      <a:pt x="617" y="957"/>
                    </a:lnTo>
                    <a:lnTo>
                      <a:pt x="628" y="886"/>
                    </a:lnTo>
                    <a:lnTo>
                      <a:pt x="636" y="783"/>
                    </a:lnTo>
                    <a:lnTo>
                      <a:pt x="647" y="608"/>
                    </a:lnTo>
                    <a:lnTo>
                      <a:pt x="653" y="393"/>
                    </a:lnTo>
                    <a:lnTo>
                      <a:pt x="698" y="141"/>
                    </a:lnTo>
                    <a:lnTo>
                      <a:pt x="706" y="115"/>
                    </a:lnTo>
                    <a:lnTo>
                      <a:pt x="712" y="100"/>
                    </a:lnTo>
                    <a:lnTo>
                      <a:pt x="720" y="75"/>
                    </a:lnTo>
                    <a:lnTo>
                      <a:pt x="728" y="53"/>
                    </a:lnTo>
                    <a:lnTo>
                      <a:pt x="739" y="30"/>
                    </a:lnTo>
                    <a:lnTo>
                      <a:pt x="748" y="1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grpSp>
            <p:nvGrpSpPr>
              <p:cNvPr id="18448" name="Group 63"/>
              <p:cNvGrpSpPr>
                <a:grpSpLocks/>
              </p:cNvGrpSpPr>
              <p:nvPr/>
            </p:nvGrpSpPr>
            <p:grpSpPr bwMode="auto">
              <a:xfrm>
                <a:off x="1063" y="1503"/>
                <a:ext cx="50" cy="726"/>
                <a:chOff x="1063" y="1503"/>
                <a:chExt cx="50" cy="726"/>
              </a:xfrm>
            </p:grpSpPr>
            <p:sp>
              <p:nvSpPr>
                <p:cNvPr id="18458" name="AutoShape 64"/>
                <p:cNvSpPr>
                  <a:spLocks noChangeArrowheads="1"/>
                </p:cNvSpPr>
                <p:nvPr/>
              </p:nvSpPr>
              <p:spPr bwMode="auto">
                <a:xfrm>
                  <a:off x="1066" y="1512"/>
                  <a:ext cx="48" cy="718"/>
                </a:xfrm>
                <a:custGeom>
                  <a:avLst/>
                  <a:gdLst>
                    <a:gd name="T0" fmla="*/ 0 w 150"/>
                    <a:gd name="T1" fmla="*/ 0 h 1038"/>
                    <a:gd name="T2" fmla="*/ 0 w 150"/>
                    <a:gd name="T3" fmla="*/ 1 h 1038"/>
                    <a:gd name="T4" fmla="*/ 0 w 150"/>
                    <a:gd name="T5" fmla="*/ 1 h 1038"/>
                    <a:gd name="T6" fmla="*/ 0 w 150"/>
                    <a:gd name="T7" fmla="*/ 1 h 1038"/>
                    <a:gd name="T8" fmla="*/ 0 w 150"/>
                    <a:gd name="T9" fmla="*/ 1 h 1038"/>
                    <a:gd name="T10" fmla="*/ 0 w 150"/>
                    <a:gd name="T11" fmla="*/ 1 h 1038"/>
                    <a:gd name="T12" fmla="*/ 0 w 150"/>
                    <a:gd name="T13" fmla="*/ 1 h 1038"/>
                    <a:gd name="T14" fmla="*/ 0 w 150"/>
                    <a:gd name="T15" fmla="*/ 1 h 1038"/>
                    <a:gd name="T16" fmla="*/ 0 w 150"/>
                    <a:gd name="T17" fmla="*/ 1 h 1038"/>
                    <a:gd name="T18" fmla="*/ 0 w 150"/>
                    <a:gd name="T19" fmla="*/ 1 h 1038"/>
                    <a:gd name="T20" fmla="*/ 0 w 150"/>
                    <a:gd name="T21" fmla="*/ 1 h 1038"/>
                    <a:gd name="T22" fmla="*/ 0 w 150"/>
                    <a:gd name="T23" fmla="*/ 1 h 1038"/>
                    <a:gd name="T24" fmla="*/ 0 w 150"/>
                    <a:gd name="T25" fmla="*/ 1 h 1038"/>
                    <a:gd name="T26" fmla="*/ 0 w 150"/>
                    <a:gd name="T27" fmla="*/ 1 h 1038"/>
                    <a:gd name="T28" fmla="*/ 0 w 150"/>
                    <a:gd name="T29" fmla="*/ 1 h 1038"/>
                    <a:gd name="T30" fmla="*/ 0 w 150"/>
                    <a:gd name="T31" fmla="*/ 1 h 1038"/>
                    <a:gd name="T32" fmla="*/ 0 w 150"/>
                    <a:gd name="T33" fmla="*/ 1 h 1038"/>
                    <a:gd name="T34" fmla="*/ 0 w 150"/>
                    <a:gd name="T35" fmla="*/ 1 h 1038"/>
                    <a:gd name="T36" fmla="*/ 0 w 150"/>
                    <a:gd name="T37" fmla="*/ 1 h 1038"/>
                    <a:gd name="T38" fmla="*/ 0 w 150"/>
                    <a:gd name="T39" fmla="*/ 1 h 1038"/>
                    <a:gd name="T40" fmla="*/ 0 w 150"/>
                    <a:gd name="T41" fmla="*/ 1 h 1038"/>
                    <a:gd name="T42" fmla="*/ 0 w 150"/>
                    <a:gd name="T43" fmla="*/ 1 h 1038"/>
                    <a:gd name="T44" fmla="*/ 0 w 150"/>
                    <a:gd name="T45" fmla="*/ 1 h 1038"/>
                    <a:gd name="T46" fmla="*/ 0 w 150"/>
                    <a:gd name="T47" fmla="*/ 1 h 1038"/>
                    <a:gd name="T48" fmla="*/ 0 w 150"/>
                    <a:gd name="T49" fmla="*/ 1 h 1038"/>
                    <a:gd name="T50" fmla="*/ 0 w 150"/>
                    <a:gd name="T51" fmla="*/ 1 h 1038"/>
                    <a:gd name="T52" fmla="*/ 0 w 150"/>
                    <a:gd name="T53" fmla="*/ 1 h 1038"/>
                    <a:gd name="T54" fmla="*/ 0 w 150"/>
                    <a:gd name="T55" fmla="*/ 1 h 1038"/>
                    <a:gd name="T56" fmla="*/ 0 w 150"/>
                    <a:gd name="T57" fmla="*/ 1 h 1038"/>
                    <a:gd name="T58" fmla="*/ 0 w 150"/>
                    <a:gd name="T59" fmla="*/ 1 h 1038"/>
                    <a:gd name="T60" fmla="*/ 0 w 150"/>
                    <a:gd name="T61" fmla="*/ 1 h 1038"/>
                    <a:gd name="T62" fmla="*/ 0 w 150"/>
                    <a:gd name="T63" fmla="*/ 1 h 1038"/>
                    <a:gd name="T64" fmla="*/ 0 w 150"/>
                    <a:gd name="T65" fmla="*/ 1 h 1038"/>
                    <a:gd name="T66" fmla="*/ 0 w 150"/>
                    <a:gd name="T67" fmla="*/ 1 h 1038"/>
                    <a:gd name="T68" fmla="*/ 0 w 150"/>
                    <a:gd name="T69" fmla="*/ 1 h 1038"/>
                    <a:gd name="T70" fmla="*/ 0 w 150"/>
                    <a:gd name="T71" fmla="*/ 1 h 1038"/>
                    <a:gd name="T72" fmla="*/ 0 w 150"/>
                    <a:gd name="T73" fmla="*/ 1 h 1038"/>
                    <a:gd name="T74" fmla="*/ 0 w 150"/>
                    <a:gd name="T75" fmla="*/ 1 h 1038"/>
                    <a:gd name="T76" fmla="*/ 0 w 150"/>
                    <a:gd name="T77" fmla="*/ 1 h 1038"/>
                    <a:gd name="T78" fmla="*/ 0 w 150"/>
                    <a:gd name="T79" fmla="*/ 1 h 1038"/>
                    <a:gd name="T80" fmla="*/ 0 w 150"/>
                    <a:gd name="T81" fmla="*/ 1 h 1038"/>
                    <a:gd name="T82" fmla="*/ 0 w 150"/>
                    <a:gd name="T83" fmla="*/ 0 h 10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0"/>
                    <a:gd name="T127" fmla="*/ 0 h 1038"/>
                    <a:gd name="T128" fmla="*/ 150 w 150"/>
                    <a:gd name="T129" fmla="*/ 1038 h 10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0" h="1038">
                      <a:moveTo>
                        <a:pt x="66" y="0"/>
                      </a:moveTo>
                      <a:lnTo>
                        <a:pt x="87" y="13"/>
                      </a:lnTo>
                      <a:lnTo>
                        <a:pt x="111" y="30"/>
                      </a:lnTo>
                      <a:lnTo>
                        <a:pt x="119" y="39"/>
                      </a:lnTo>
                      <a:lnTo>
                        <a:pt x="130" y="66"/>
                      </a:lnTo>
                      <a:lnTo>
                        <a:pt x="133" y="91"/>
                      </a:lnTo>
                      <a:lnTo>
                        <a:pt x="136" y="116"/>
                      </a:lnTo>
                      <a:lnTo>
                        <a:pt x="138" y="141"/>
                      </a:lnTo>
                      <a:lnTo>
                        <a:pt x="142" y="165"/>
                      </a:lnTo>
                      <a:lnTo>
                        <a:pt x="145" y="186"/>
                      </a:lnTo>
                      <a:lnTo>
                        <a:pt x="147" y="207"/>
                      </a:lnTo>
                      <a:lnTo>
                        <a:pt x="150" y="221"/>
                      </a:lnTo>
                      <a:lnTo>
                        <a:pt x="149" y="232"/>
                      </a:lnTo>
                      <a:lnTo>
                        <a:pt x="148" y="241"/>
                      </a:lnTo>
                      <a:lnTo>
                        <a:pt x="145" y="249"/>
                      </a:lnTo>
                      <a:lnTo>
                        <a:pt x="138" y="256"/>
                      </a:lnTo>
                      <a:lnTo>
                        <a:pt x="120" y="265"/>
                      </a:lnTo>
                      <a:lnTo>
                        <a:pt x="50" y="298"/>
                      </a:lnTo>
                      <a:lnTo>
                        <a:pt x="109" y="366"/>
                      </a:lnTo>
                      <a:lnTo>
                        <a:pt x="134" y="393"/>
                      </a:lnTo>
                      <a:lnTo>
                        <a:pt x="143" y="411"/>
                      </a:lnTo>
                      <a:lnTo>
                        <a:pt x="132" y="437"/>
                      </a:lnTo>
                      <a:lnTo>
                        <a:pt x="102" y="501"/>
                      </a:lnTo>
                      <a:lnTo>
                        <a:pt x="74" y="548"/>
                      </a:lnTo>
                      <a:lnTo>
                        <a:pt x="51" y="600"/>
                      </a:lnTo>
                      <a:lnTo>
                        <a:pt x="39" y="639"/>
                      </a:lnTo>
                      <a:lnTo>
                        <a:pt x="23" y="678"/>
                      </a:lnTo>
                      <a:lnTo>
                        <a:pt x="17" y="708"/>
                      </a:lnTo>
                      <a:lnTo>
                        <a:pt x="17" y="747"/>
                      </a:lnTo>
                      <a:lnTo>
                        <a:pt x="48" y="1038"/>
                      </a:lnTo>
                      <a:lnTo>
                        <a:pt x="22" y="875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8" y="148"/>
                      </a:lnTo>
                      <a:lnTo>
                        <a:pt x="57" y="112"/>
                      </a:lnTo>
                      <a:lnTo>
                        <a:pt x="62" y="86"/>
                      </a:lnTo>
                      <a:lnTo>
                        <a:pt x="68" y="5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9" name="AutoShape 65"/>
                <p:cNvSpPr>
                  <a:spLocks noChangeArrowheads="1"/>
                </p:cNvSpPr>
                <p:nvPr/>
              </p:nvSpPr>
              <p:spPr bwMode="auto">
                <a:xfrm>
                  <a:off x="1063" y="1503"/>
                  <a:ext cx="47" cy="718"/>
                </a:xfrm>
                <a:custGeom>
                  <a:avLst/>
                  <a:gdLst>
                    <a:gd name="T0" fmla="*/ 0 w 150"/>
                    <a:gd name="T1" fmla="*/ 0 h 1038"/>
                    <a:gd name="T2" fmla="*/ 0 w 150"/>
                    <a:gd name="T3" fmla="*/ 1 h 1038"/>
                    <a:gd name="T4" fmla="*/ 0 w 150"/>
                    <a:gd name="T5" fmla="*/ 1 h 1038"/>
                    <a:gd name="T6" fmla="*/ 0 w 150"/>
                    <a:gd name="T7" fmla="*/ 1 h 1038"/>
                    <a:gd name="T8" fmla="*/ 0 w 150"/>
                    <a:gd name="T9" fmla="*/ 1 h 1038"/>
                    <a:gd name="T10" fmla="*/ 0 w 150"/>
                    <a:gd name="T11" fmla="*/ 1 h 1038"/>
                    <a:gd name="T12" fmla="*/ 0 w 150"/>
                    <a:gd name="T13" fmla="*/ 1 h 1038"/>
                    <a:gd name="T14" fmla="*/ 0 w 150"/>
                    <a:gd name="T15" fmla="*/ 1 h 1038"/>
                    <a:gd name="T16" fmla="*/ 0 w 150"/>
                    <a:gd name="T17" fmla="*/ 1 h 1038"/>
                    <a:gd name="T18" fmla="*/ 0 w 150"/>
                    <a:gd name="T19" fmla="*/ 1 h 1038"/>
                    <a:gd name="T20" fmla="*/ 0 w 150"/>
                    <a:gd name="T21" fmla="*/ 1 h 1038"/>
                    <a:gd name="T22" fmla="*/ 0 w 150"/>
                    <a:gd name="T23" fmla="*/ 1 h 1038"/>
                    <a:gd name="T24" fmla="*/ 0 w 150"/>
                    <a:gd name="T25" fmla="*/ 1 h 1038"/>
                    <a:gd name="T26" fmla="*/ 0 w 150"/>
                    <a:gd name="T27" fmla="*/ 1 h 1038"/>
                    <a:gd name="T28" fmla="*/ 0 w 150"/>
                    <a:gd name="T29" fmla="*/ 1 h 1038"/>
                    <a:gd name="T30" fmla="*/ 0 w 150"/>
                    <a:gd name="T31" fmla="*/ 1 h 1038"/>
                    <a:gd name="T32" fmla="*/ 0 w 150"/>
                    <a:gd name="T33" fmla="*/ 1 h 1038"/>
                    <a:gd name="T34" fmla="*/ 0 w 150"/>
                    <a:gd name="T35" fmla="*/ 1 h 1038"/>
                    <a:gd name="T36" fmla="*/ 0 w 150"/>
                    <a:gd name="T37" fmla="*/ 1 h 1038"/>
                    <a:gd name="T38" fmla="*/ 0 w 150"/>
                    <a:gd name="T39" fmla="*/ 1 h 1038"/>
                    <a:gd name="T40" fmla="*/ 0 w 150"/>
                    <a:gd name="T41" fmla="*/ 1 h 1038"/>
                    <a:gd name="T42" fmla="*/ 0 w 150"/>
                    <a:gd name="T43" fmla="*/ 1 h 1038"/>
                    <a:gd name="T44" fmla="*/ 0 w 150"/>
                    <a:gd name="T45" fmla="*/ 1 h 1038"/>
                    <a:gd name="T46" fmla="*/ 0 w 150"/>
                    <a:gd name="T47" fmla="*/ 1 h 1038"/>
                    <a:gd name="T48" fmla="*/ 0 w 150"/>
                    <a:gd name="T49" fmla="*/ 1 h 1038"/>
                    <a:gd name="T50" fmla="*/ 0 w 150"/>
                    <a:gd name="T51" fmla="*/ 1 h 1038"/>
                    <a:gd name="T52" fmla="*/ 0 w 150"/>
                    <a:gd name="T53" fmla="*/ 1 h 1038"/>
                    <a:gd name="T54" fmla="*/ 0 w 150"/>
                    <a:gd name="T55" fmla="*/ 1 h 1038"/>
                    <a:gd name="T56" fmla="*/ 0 w 150"/>
                    <a:gd name="T57" fmla="*/ 1 h 1038"/>
                    <a:gd name="T58" fmla="*/ 0 w 150"/>
                    <a:gd name="T59" fmla="*/ 1 h 1038"/>
                    <a:gd name="T60" fmla="*/ 0 w 150"/>
                    <a:gd name="T61" fmla="*/ 1 h 1038"/>
                    <a:gd name="T62" fmla="*/ 0 w 150"/>
                    <a:gd name="T63" fmla="*/ 1 h 1038"/>
                    <a:gd name="T64" fmla="*/ 0 w 150"/>
                    <a:gd name="T65" fmla="*/ 1 h 1038"/>
                    <a:gd name="T66" fmla="*/ 0 w 150"/>
                    <a:gd name="T67" fmla="*/ 1 h 1038"/>
                    <a:gd name="T68" fmla="*/ 0 w 150"/>
                    <a:gd name="T69" fmla="*/ 1 h 1038"/>
                    <a:gd name="T70" fmla="*/ 0 w 150"/>
                    <a:gd name="T71" fmla="*/ 1 h 1038"/>
                    <a:gd name="T72" fmla="*/ 0 w 150"/>
                    <a:gd name="T73" fmla="*/ 1 h 1038"/>
                    <a:gd name="T74" fmla="*/ 0 w 150"/>
                    <a:gd name="T75" fmla="*/ 1 h 1038"/>
                    <a:gd name="T76" fmla="*/ 0 w 150"/>
                    <a:gd name="T77" fmla="*/ 1 h 1038"/>
                    <a:gd name="T78" fmla="*/ 0 w 150"/>
                    <a:gd name="T79" fmla="*/ 1 h 1038"/>
                    <a:gd name="T80" fmla="*/ 0 w 150"/>
                    <a:gd name="T81" fmla="*/ 1 h 1038"/>
                    <a:gd name="T82" fmla="*/ 0 w 150"/>
                    <a:gd name="T83" fmla="*/ 0 h 10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0"/>
                    <a:gd name="T127" fmla="*/ 0 h 1038"/>
                    <a:gd name="T128" fmla="*/ 150 w 150"/>
                    <a:gd name="T129" fmla="*/ 1038 h 10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0" h="1038">
                      <a:moveTo>
                        <a:pt x="66" y="0"/>
                      </a:moveTo>
                      <a:lnTo>
                        <a:pt x="87" y="13"/>
                      </a:lnTo>
                      <a:lnTo>
                        <a:pt x="111" y="30"/>
                      </a:lnTo>
                      <a:lnTo>
                        <a:pt x="119" y="39"/>
                      </a:lnTo>
                      <a:lnTo>
                        <a:pt x="130" y="66"/>
                      </a:lnTo>
                      <a:lnTo>
                        <a:pt x="133" y="91"/>
                      </a:lnTo>
                      <a:lnTo>
                        <a:pt x="136" y="116"/>
                      </a:lnTo>
                      <a:lnTo>
                        <a:pt x="138" y="141"/>
                      </a:lnTo>
                      <a:lnTo>
                        <a:pt x="142" y="165"/>
                      </a:lnTo>
                      <a:lnTo>
                        <a:pt x="145" y="186"/>
                      </a:lnTo>
                      <a:lnTo>
                        <a:pt x="147" y="207"/>
                      </a:lnTo>
                      <a:lnTo>
                        <a:pt x="150" y="221"/>
                      </a:lnTo>
                      <a:lnTo>
                        <a:pt x="149" y="232"/>
                      </a:lnTo>
                      <a:lnTo>
                        <a:pt x="148" y="241"/>
                      </a:lnTo>
                      <a:lnTo>
                        <a:pt x="145" y="249"/>
                      </a:lnTo>
                      <a:lnTo>
                        <a:pt x="138" y="256"/>
                      </a:lnTo>
                      <a:lnTo>
                        <a:pt x="120" y="265"/>
                      </a:lnTo>
                      <a:lnTo>
                        <a:pt x="50" y="298"/>
                      </a:lnTo>
                      <a:lnTo>
                        <a:pt x="109" y="366"/>
                      </a:lnTo>
                      <a:lnTo>
                        <a:pt x="134" y="393"/>
                      </a:lnTo>
                      <a:lnTo>
                        <a:pt x="143" y="411"/>
                      </a:lnTo>
                      <a:lnTo>
                        <a:pt x="132" y="437"/>
                      </a:lnTo>
                      <a:lnTo>
                        <a:pt x="102" y="502"/>
                      </a:lnTo>
                      <a:lnTo>
                        <a:pt x="74" y="548"/>
                      </a:lnTo>
                      <a:lnTo>
                        <a:pt x="51" y="600"/>
                      </a:lnTo>
                      <a:lnTo>
                        <a:pt x="39" y="639"/>
                      </a:lnTo>
                      <a:lnTo>
                        <a:pt x="23" y="678"/>
                      </a:lnTo>
                      <a:lnTo>
                        <a:pt x="17" y="708"/>
                      </a:lnTo>
                      <a:lnTo>
                        <a:pt x="17" y="747"/>
                      </a:lnTo>
                      <a:lnTo>
                        <a:pt x="48" y="1038"/>
                      </a:lnTo>
                      <a:lnTo>
                        <a:pt x="22" y="875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8" y="148"/>
                      </a:lnTo>
                      <a:lnTo>
                        <a:pt x="57" y="112"/>
                      </a:lnTo>
                      <a:lnTo>
                        <a:pt x="62" y="86"/>
                      </a:lnTo>
                      <a:lnTo>
                        <a:pt x="68" y="5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18449" name="Group 66"/>
              <p:cNvGrpSpPr>
                <a:grpSpLocks/>
              </p:cNvGrpSpPr>
              <p:nvPr/>
            </p:nvGrpSpPr>
            <p:grpSpPr bwMode="auto">
              <a:xfrm>
                <a:off x="904" y="1503"/>
                <a:ext cx="73" cy="698"/>
                <a:chOff x="904" y="1503"/>
                <a:chExt cx="73" cy="698"/>
              </a:xfrm>
            </p:grpSpPr>
            <p:sp>
              <p:nvSpPr>
                <p:cNvPr id="18456" name="AutoShape 67"/>
                <p:cNvSpPr>
                  <a:spLocks noChangeArrowheads="1"/>
                </p:cNvSpPr>
                <p:nvPr/>
              </p:nvSpPr>
              <p:spPr bwMode="auto">
                <a:xfrm>
                  <a:off x="904" y="1513"/>
                  <a:ext cx="73" cy="689"/>
                </a:xfrm>
                <a:custGeom>
                  <a:avLst/>
                  <a:gdLst>
                    <a:gd name="T0" fmla="*/ 0 w 202"/>
                    <a:gd name="T1" fmla="*/ 0 h 998"/>
                    <a:gd name="T2" fmla="*/ 0 w 202"/>
                    <a:gd name="T3" fmla="*/ 1 h 998"/>
                    <a:gd name="T4" fmla="*/ 0 w 202"/>
                    <a:gd name="T5" fmla="*/ 1 h 998"/>
                    <a:gd name="T6" fmla="*/ 0 w 202"/>
                    <a:gd name="T7" fmla="*/ 1 h 998"/>
                    <a:gd name="T8" fmla="*/ 0 w 202"/>
                    <a:gd name="T9" fmla="*/ 1 h 998"/>
                    <a:gd name="T10" fmla="*/ 0 w 202"/>
                    <a:gd name="T11" fmla="*/ 1 h 998"/>
                    <a:gd name="T12" fmla="*/ 0 w 202"/>
                    <a:gd name="T13" fmla="*/ 1 h 998"/>
                    <a:gd name="T14" fmla="*/ 0 w 202"/>
                    <a:gd name="T15" fmla="*/ 1 h 998"/>
                    <a:gd name="T16" fmla="*/ 0 w 202"/>
                    <a:gd name="T17" fmla="*/ 1 h 998"/>
                    <a:gd name="T18" fmla="*/ 0 w 202"/>
                    <a:gd name="T19" fmla="*/ 1 h 998"/>
                    <a:gd name="T20" fmla="*/ 0 w 202"/>
                    <a:gd name="T21" fmla="*/ 1 h 998"/>
                    <a:gd name="T22" fmla="*/ 0 w 202"/>
                    <a:gd name="T23" fmla="*/ 1 h 998"/>
                    <a:gd name="T24" fmla="*/ 0 w 202"/>
                    <a:gd name="T25" fmla="*/ 1 h 998"/>
                    <a:gd name="T26" fmla="*/ 0 w 202"/>
                    <a:gd name="T27" fmla="*/ 1 h 998"/>
                    <a:gd name="T28" fmla="*/ 0 w 202"/>
                    <a:gd name="T29" fmla="*/ 1 h 998"/>
                    <a:gd name="T30" fmla="*/ 0 w 202"/>
                    <a:gd name="T31" fmla="*/ 1 h 998"/>
                    <a:gd name="T32" fmla="*/ 0 w 202"/>
                    <a:gd name="T33" fmla="*/ 1 h 998"/>
                    <a:gd name="T34" fmla="*/ 0 w 202"/>
                    <a:gd name="T35" fmla="*/ 1 h 998"/>
                    <a:gd name="T36" fmla="*/ 0 w 202"/>
                    <a:gd name="T37" fmla="*/ 1 h 998"/>
                    <a:gd name="T38" fmla="*/ 0 w 202"/>
                    <a:gd name="T39" fmla="*/ 1 h 998"/>
                    <a:gd name="T40" fmla="*/ 0 w 202"/>
                    <a:gd name="T41" fmla="*/ 1 h 998"/>
                    <a:gd name="T42" fmla="*/ 0 w 202"/>
                    <a:gd name="T43" fmla="*/ 1 h 998"/>
                    <a:gd name="T44" fmla="*/ 0 w 202"/>
                    <a:gd name="T45" fmla="*/ 1 h 998"/>
                    <a:gd name="T46" fmla="*/ 0 w 202"/>
                    <a:gd name="T47" fmla="*/ 1 h 998"/>
                    <a:gd name="T48" fmla="*/ 0 w 202"/>
                    <a:gd name="T49" fmla="*/ 1 h 998"/>
                    <a:gd name="T50" fmla="*/ 0 w 202"/>
                    <a:gd name="T51" fmla="*/ 1 h 998"/>
                    <a:gd name="T52" fmla="*/ 0 w 202"/>
                    <a:gd name="T53" fmla="*/ 1 h 998"/>
                    <a:gd name="T54" fmla="*/ 0 w 202"/>
                    <a:gd name="T55" fmla="*/ 1 h 998"/>
                    <a:gd name="T56" fmla="*/ 0 w 202"/>
                    <a:gd name="T57" fmla="*/ 1 h 998"/>
                    <a:gd name="T58" fmla="*/ 0 w 202"/>
                    <a:gd name="T59" fmla="*/ 1 h 998"/>
                    <a:gd name="T60" fmla="*/ 0 w 202"/>
                    <a:gd name="T61" fmla="*/ 1 h 998"/>
                    <a:gd name="T62" fmla="*/ 0 w 202"/>
                    <a:gd name="T63" fmla="*/ 1 h 998"/>
                    <a:gd name="T64" fmla="*/ 0 w 202"/>
                    <a:gd name="T65" fmla="*/ 1 h 998"/>
                    <a:gd name="T66" fmla="*/ 0 w 202"/>
                    <a:gd name="T67" fmla="*/ 1 h 998"/>
                    <a:gd name="T68" fmla="*/ 0 w 202"/>
                    <a:gd name="T69" fmla="*/ 1 h 998"/>
                    <a:gd name="T70" fmla="*/ 0 w 202"/>
                    <a:gd name="T71" fmla="*/ 1 h 998"/>
                    <a:gd name="T72" fmla="*/ 0 w 202"/>
                    <a:gd name="T73" fmla="*/ 1 h 998"/>
                    <a:gd name="T74" fmla="*/ 0 w 202"/>
                    <a:gd name="T75" fmla="*/ 1 h 998"/>
                    <a:gd name="T76" fmla="*/ 0 w 202"/>
                    <a:gd name="T77" fmla="*/ 1 h 998"/>
                    <a:gd name="T78" fmla="*/ 0 w 202"/>
                    <a:gd name="T79" fmla="*/ 1 h 998"/>
                    <a:gd name="T80" fmla="*/ 0 w 202"/>
                    <a:gd name="T81" fmla="*/ 1 h 998"/>
                    <a:gd name="T82" fmla="*/ 0 w 202"/>
                    <a:gd name="T83" fmla="*/ 0 h 99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2"/>
                    <a:gd name="T127" fmla="*/ 0 h 998"/>
                    <a:gd name="T128" fmla="*/ 202 w 202"/>
                    <a:gd name="T129" fmla="*/ 998 h 99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2" h="998">
                      <a:moveTo>
                        <a:pt x="202" y="0"/>
                      </a:moveTo>
                      <a:lnTo>
                        <a:pt x="184" y="14"/>
                      </a:lnTo>
                      <a:lnTo>
                        <a:pt x="172" y="24"/>
                      </a:lnTo>
                      <a:lnTo>
                        <a:pt x="160" y="35"/>
                      </a:lnTo>
                      <a:lnTo>
                        <a:pt x="147" y="45"/>
                      </a:lnTo>
                      <a:lnTo>
                        <a:pt x="136" y="56"/>
                      </a:lnTo>
                      <a:lnTo>
                        <a:pt x="123" y="64"/>
                      </a:lnTo>
                      <a:lnTo>
                        <a:pt x="111" y="78"/>
                      </a:lnTo>
                      <a:lnTo>
                        <a:pt x="99" y="94"/>
                      </a:lnTo>
                      <a:lnTo>
                        <a:pt x="90" y="106"/>
                      </a:lnTo>
                      <a:lnTo>
                        <a:pt x="79" y="121"/>
                      </a:lnTo>
                      <a:lnTo>
                        <a:pt x="72" y="134"/>
                      </a:lnTo>
                      <a:lnTo>
                        <a:pt x="58" y="161"/>
                      </a:lnTo>
                      <a:lnTo>
                        <a:pt x="47" y="188"/>
                      </a:lnTo>
                      <a:lnTo>
                        <a:pt x="55" y="203"/>
                      </a:lnTo>
                      <a:lnTo>
                        <a:pt x="72" y="214"/>
                      </a:lnTo>
                      <a:lnTo>
                        <a:pt x="105" y="257"/>
                      </a:lnTo>
                      <a:lnTo>
                        <a:pt x="27" y="285"/>
                      </a:lnTo>
                      <a:lnTo>
                        <a:pt x="12" y="289"/>
                      </a:lnTo>
                      <a:lnTo>
                        <a:pt x="4" y="298"/>
                      </a:lnTo>
                      <a:lnTo>
                        <a:pt x="0" y="318"/>
                      </a:lnTo>
                      <a:lnTo>
                        <a:pt x="10" y="385"/>
                      </a:lnTo>
                      <a:lnTo>
                        <a:pt x="27" y="465"/>
                      </a:lnTo>
                      <a:lnTo>
                        <a:pt x="40" y="518"/>
                      </a:lnTo>
                      <a:lnTo>
                        <a:pt x="66" y="631"/>
                      </a:lnTo>
                      <a:lnTo>
                        <a:pt x="71" y="671"/>
                      </a:lnTo>
                      <a:lnTo>
                        <a:pt x="75" y="705"/>
                      </a:lnTo>
                      <a:lnTo>
                        <a:pt x="78" y="751"/>
                      </a:lnTo>
                      <a:lnTo>
                        <a:pt x="62" y="998"/>
                      </a:lnTo>
                      <a:lnTo>
                        <a:pt x="68" y="957"/>
                      </a:lnTo>
                      <a:lnTo>
                        <a:pt x="79" y="887"/>
                      </a:lnTo>
                      <a:lnTo>
                        <a:pt x="87" y="784"/>
                      </a:lnTo>
                      <a:lnTo>
                        <a:pt x="98" y="608"/>
                      </a:lnTo>
                      <a:lnTo>
                        <a:pt x="104" y="393"/>
                      </a:lnTo>
                      <a:lnTo>
                        <a:pt x="149" y="141"/>
                      </a:lnTo>
                      <a:lnTo>
                        <a:pt x="158" y="115"/>
                      </a:lnTo>
                      <a:lnTo>
                        <a:pt x="164" y="100"/>
                      </a:lnTo>
                      <a:lnTo>
                        <a:pt x="172" y="75"/>
                      </a:lnTo>
                      <a:lnTo>
                        <a:pt x="180" y="53"/>
                      </a:lnTo>
                      <a:lnTo>
                        <a:pt x="191" y="30"/>
                      </a:lnTo>
                      <a:lnTo>
                        <a:pt x="200" y="1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7" name="AutoShape 68"/>
                <p:cNvSpPr>
                  <a:spLocks noChangeArrowheads="1"/>
                </p:cNvSpPr>
                <p:nvPr/>
              </p:nvSpPr>
              <p:spPr bwMode="auto">
                <a:xfrm>
                  <a:off x="904" y="1503"/>
                  <a:ext cx="74" cy="689"/>
                </a:xfrm>
                <a:custGeom>
                  <a:avLst/>
                  <a:gdLst>
                    <a:gd name="T0" fmla="*/ 0 w 202"/>
                    <a:gd name="T1" fmla="*/ 0 h 998"/>
                    <a:gd name="T2" fmla="*/ 0 w 202"/>
                    <a:gd name="T3" fmla="*/ 1 h 998"/>
                    <a:gd name="T4" fmla="*/ 0 w 202"/>
                    <a:gd name="T5" fmla="*/ 1 h 998"/>
                    <a:gd name="T6" fmla="*/ 0 w 202"/>
                    <a:gd name="T7" fmla="*/ 1 h 998"/>
                    <a:gd name="T8" fmla="*/ 0 w 202"/>
                    <a:gd name="T9" fmla="*/ 1 h 998"/>
                    <a:gd name="T10" fmla="*/ 0 w 202"/>
                    <a:gd name="T11" fmla="*/ 1 h 998"/>
                    <a:gd name="T12" fmla="*/ 0 w 202"/>
                    <a:gd name="T13" fmla="*/ 1 h 998"/>
                    <a:gd name="T14" fmla="*/ 0 w 202"/>
                    <a:gd name="T15" fmla="*/ 1 h 998"/>
                    <a:gd name="T16" fmla="*/ 0 w 202"/>
                    <a:gd name="T17" fmla="*/ 1 h 998"/>
                    <a:gd name="T18" fmla="*/ 0 w 202"/>
                    <a:gd name="T19" fmla="*/ 1 h 998"/>
                    <a:gd name="T20" fmla="*/ 0 w 202"/>
                    <a:gd name="T21" fmla="*/ 1 h 998"/>
                    <a:gd name="T22" fmla="*/ 0 w 202"/>
                    <a:gd name="T23" fmla="*/ 1 h 998"/>
                    <a:gd name="T24" fmla="*/ 0 w 202"/>
                    <a:gd name="T25" fmla="*/ 1 h 998"/>
                    <a:gd name="T26" fmla="*/ 0 w 202"/>
                    <a:gd name="T27" fmla="*/ 1 h 998"/>
                    <a:gd name="T28" fmla="*/ 0 w 202"/>
                    <a:gd name="T29" fmla="*/ 1 h 998"/>
                    <a:gd name="T30" fmla="*/ 0 w 202"/>
                    <a:gd name="T31" fmla="*/ 1 h 998"/>
                    <a:gd name="T32" fmla="*/ 0 w 202"/>
                    <a:gd name="T33" fmla="*/ 1 h 998"/>
                    <a:gd name="T34" fmla="*/ 0 w 202"/>
                    <a:gd name="T35" fmla="*/ 1 h 998"/>
                    <a:gd name="T36" fmla="*/ 0 w 202"/>
                    <a:gd name="T37" fmla="*/ 1 h 998"/>
                    <a:gd name="T38" fmla="*/ 0 w 202"/>
                    <a:gd name="T39" fmla="*/ 1 h 998"/>
                    <a:gd name="T40" fmla="*/ 0 w 202"/>
                    <a:gd name="T41" fmla="*/ 1 h 998"/>
                    <a:gd name="T42" fmla="*/ 0 w 202"/>
                    <a:gd name="T43" fmla="*/ 1 h 998"/>
                    <a:gd name="T44" fmla="*/ 0 w 202"/>
                    <a:gd name="T45" fmla="*/ 1 h 998"/>
                    <a:gd name="T46" fmla="*/ 0 w 202"/>
                    <a:gd name="T47" fmla="*/ 1 h 998"/>
                    <a:gd name="T48" fmla="*/ 0 w 202"/>
                    <a:gd name="T49" fmla="*/ 1 h 998"/>
                    <a:gd name="T50" fmla="*/ 0 w 202"/>
                    <a:gd name="T51" fmla="*/ 1 h 998"/>
                    <a:gd name="T52" fmla="*/ 0 w 202"/>
                    <a:gd name="T53" fmla="*/ 1 h 998"/>
                    <a:gd name="T54" fmla="*/ 0 w 202"/>
                    <a:gd name="T55" fmla="*/ 1 h 998"/>
                    <a:gd name="T56" fmla="*/ 0 w 202"/>
                    <a:gd name="T57" fmla="*/ 1 h 998"/>
                    <a:gd name="T58" fmla="*/ 0 w 202"/>
                    <a:gd name="T59" fmla="*/ 1 h 998"/>
                    <a:gd name="T60" fmla="*/ 0 w 202"/>
                    <a:gd name="T61" fmla="*/ 1 h 998"/>
                    <a:gd name="T62" fmla="*/ 0 w 202"/>
                    <a:gd name="T63" fmla="*/ 1 h 998"/>
                    <a:gd name="T64" fmla="*/ 0 w 202"/>
                    <a:gd name="T65" fmla="*/ 1 h 998"/>
                    <a:gd name="T66" fmla="*/ 0 w 202"/>
                    <a:gd name="T67" fmla="*/ 1 h 998"/>
                    <a:gd name="T68" fmla="*/ 0 w 202"/>
                    <a:gd name="T69" fmla="*/ 1 h 998"/>
                    <a:gd name="T70" fmla="*/ 0 w 202"/>
                    <a:gd name="T71" fmla="*/ 1 h 998"/>
                    <a:gd name="T72" fmla="*/ 0 w 202"/>
                    <a:gd name="T73" fmla="*/ 1 h 998"/>
                    <a:gd name="T74" fmla="*/ 0 w 202"/>
                    <a:gd name="T75" fmla="*/ 1 h 998"/>
                    <a:gd name="T76" fmla="*/ 0 w 202"/>
                    <a:gd name="T77" fmla="*/ 1 h 998"/>
                    <a:gd name="T78" fmla="*/ 0 w 202"/>
                    <a:gd name="T79" fmla="*/ 1 h 998"/>
                    <a:gd name="T80" fmla="*/ 0 w 202"/>
                    <a:gd name="T81" fmla="*/ 1 h 998"/>
                    <a:gd name="T82" fmla="*/ 0 w 202"/>
                    <a:gd name="T83" fmla="*/ 0 h 99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2"/>
                    <a:gd name="T127" fmla="*/ 0 h 998"/>
                    <a:gd name="T128" fmla="*/ 202 w 202"/>
                    <a:gd name="T129" fmla="*/ 998 h 99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2" h="998">
                      <a:moveTo>
                        <a:pt x="202" y="0"/>
                      </a:moveTo>
                      <a:lnTo>
                        <a:pt x="184" y="14"/>
                      </a:lnTo>
                      <a:lnTo>
                        <a:pt x="172" y="24"/>
                      </a:lnTo>
                      <a:lnTo>
                        <a:pt x="160" y="35"/>
                      </a:lnTo>
                      <a:lnTo>
                        <a:pt x="147" y="45"/>
                      </a:lnTo>
                      <a:lnTo>
                        <a:pt x="136" y="56"/>
                      </a:lnTo>
                      <a:lnTo>
                        <a:pt x="123" y="64"/>
                      </a:lnTo>
                      <a:lnTo>
                        <a:pt x="111" y="78"/>
                      </a:lnTo>
                      <a:lnTo>
                        <a:pt x="99" y="94"/>
                      </a:lnTo>
                      <a:lnTo>
                        <a:pt x="90" y="106"/>
                      </a:lnTo>
                      <a:lnTo>
                        <a:pt x="79" y="121"/>
                      </a:lnTo>
                      <a:lnTo>
                        <a:pt x="72" y="135"/>
                      </a:lnTo>
                      <a:lnTo>
                        <a:pt x="58" y="161"/>
                      </a:lnTo>
                      <a:lnTo>
                        <a:pt x="47" y="188"/>
                      </a:lnTo>
                      <a:lnTo>
                        <a:pt x="52" y="203"/>
                      </a:lnTo>
                      <a:lnTo>
                        <a:pt x="72" y="214"/>
                      </a:lnTo>
                      <a:lnTo>
                        <a:pt x="105" y="257"/>
                      </a:lnTo>
                      <a:lnTo>
                        <a:pt x="27" y="285"/>
                      </a:lnTo>
                      <a:lnTo>
                        <a:pt x="12" y="289"/>
                      </a:lnTo>
                      <a:lnTo>
                        <a:pt x="4" y="298"/>
                      </a:lnTo>
                      <a:lnTo>
                        <a:pt x="0" y="311"/>
                      </a:lnTo>
                      <a:lnTo>
                        <a:pt x="10" y="385"/>
                      </a:lnTo>
                      <a:lnTo>
                        <a:pt x="27" y="465"/>
                      </a:lnTo>
                      <a:lnTo>
                        <a:pt x="40" y="518"/>
                      </a:lnTo>
                      <a:lnTo>
                        <a:pt x="66" y="631"/>
                      </a:lnTo>
                      <a:lnTo>
                        <a:pt x="71" y="671"/>
                      </a:lnTo>
                      <a:lnTo>
                        <a:pt x="75" y="705"/>
                      </a:lnTo>
                      <a:lnTo>
                        <a:pt x="78" y="751"/>
                      </a:lnTo>
                      <a:lnTo>
                        <a:pt x="62" y="998"/>
                      </a:lnTo>
                      <a:lnTo>
                        <a:pt x="68" y="957"/>
                      </a:lnTo>
                      <a:lnTo>
                        <a:pt x="79" y="887"/>
                      </a:lnTo>
                      <a:lnTo>
                        <a:pt x="87" y="784"/>
                      </a:lnTo>
                      <a:lnTo>
                        <a:pt x="98" y="608"/>
                      </a:lnTo>
                      <a:lnTo>
                        <a:pt x="104" y="393"/>
                      </a:lnTo>
                      <a:lnTo>
                        <a:pt x="149" y="141"/>
                      </a:lnTo>
                      <a:lnTo>
                        <a:pt x="158" y="115"/>
                      </a:lnTo>
                      <a:lnTo>
                        <a:pt x="164" y="100"/>
                      </a:lnTo>
                      <a:lnTo>
                        <a:pt x="172" y="75"/>
                      </a:lnTo>
                      <a:lnTo>
                        <a:pt x="180" y="53"/>
                      </a:lnTo>
                      <a:lnTo>
                        <a:pt x="191" y="30"/>
                      </a:lnTo>
                      <a:lnTo>
                        <a:pt x="200" y="1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18450" name="Group 69"/>
              <p:cNvGrpSpPr>
                <a:grpSpLocks/>
              </p:cNvGrpSpPr>
              <p:nvPr/>
            </p:nvGrpSpPr>
            <p:grpSpPr bwMode="auto">
              <a:xfrm>
                <a:off x="773" y="1633"/>
                <a:ext cx="435" cy="193"/>
                <a:chOff x="773" y="1633"/>
                <a:chExt cx="435" cy="193"/>
              </a:xfrm>
            </p:grpSpPr>
            <p:sp>
              <p:nvSpPr>
                <p:cNvPr id="18451" name="AutoShape 70"/>
                <p:cNvSpPr>
                  <a:spLocks noChangeArrowheads="1"/>
                </p:cNvSpPr>
                <p:nvPr/>
              </p:nvSpPr>
              <p:spPr bwMode="auto">
                <a:xfrm>
                  <a:off x="794" y="1633"/>
                  <a:ext cx="85" cy="121"/>
                </a:xfrm>
                <a:custGeom>
                  <a:avLst/>
                  <a:gdLst>
                    <a:gd name="T0" fmla="*/ 0 w 220"/>
                    <a:gd name="T1" fmla="*/ 1 h 210"/>
                    <a:gd name="T2" fmla="*/ 0 w 220"/>
                    <a:gd name="T3" fmla="*/ 1 h 210"/>
                    <a:gd name="T4" fmla="*/ 0 w 220"/>
                    <a:gd name="T5" fmla="*/ 1 h 210"/>
                    <a:gd name="T6" fmla="*/ 0 w 220"/>
                    <a:gd name="T7" fmla="*/ 1 h 210"/>
                    <a:gd name="T8" fmla="*/ 0 w 220"/>
                    <a:gd name="T9" fmla="*/ 1 h 210"/>
                    <a:gd name="T10" fmla="*/ 0 w 220"/>
                    <a:gd name="T11" fmla="*/ 1 h 210"/>
                    <a:gd name="T12" fmla="*/ 0 w 220"/>
                    <a:gd name="T13" fmla="*/ 1 h 210"/>
                    <a:gd name="T14" fmla="*/ 0 w 220"/>
                    <a:gd name="T15" fmla="*/ 1 h 210"/>
                    <a:gd name="T16" fmla="*/ 0 w 220"/>
                    <a:gd name="T17" fmla="*/ 1 h 210"/>
                    <a:gd name="T18" fmla="*/ 0 w 220"/>
                    <a:gd name="T19" fmla="*/ 0 h 210"/>
                    <a:gd name="T20" fmla="*/ 0 w 220"/>
                    <a:gd name="T21" fmla="*/ 1 h 210"/>
                    <a:gd name="T22" fmla="*/ 0 w 220"/>
                    <a:gd name="T23" fmla="*/ 1 h 210"/>
                    <a:gd name="T24" fmla="*/ 0 w 220"/>
                    <a:gd name="T25" fmla="*/ 1 h 210"/>
                    <a:gd name="T26" fmla="*/ 0 w 220"/>
                    <a:gd name="T27" fmla="*/ 1 h 210"/>
                    <a:gd name="T28" fmla="*/ 0 w 220"/>
                    <a:gd name="T29" fmla="*/ 1 h 210"/>
                    <a:gd name="T30" fmla="*/ 0 w 220"/>
                    <a:gd name="T31" fmla="*/ 1 h 210"/>
                    <a:gd name="T32" fmla="*/ 0 w 220"/>
                    <a:gd name="T33" fmla="*/ 1 h 210"/>
                    <a:gd name="T34" fmla="*/ 0 w 220"/>
                    <a:gd name="T35" fmla="*/ 1 h 2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0"/>
                    <a:gd name="T55" fmla="*/ 0 h 210"/>
                    <a:gd name="T56" fmla="*/ 220 w 220"/>
                    <a:gd name="T57" fmla="*/ 210 h 2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0" h="210">
                      <a:moveTo>
                        <a:pt x="196" y="166"/>
                      </a:moveTo>
                      <a:lnTo>
                        <a:pt x="0" y="210"/>
                      </a:lnTo>
                      <a:lnTo>
                        <a:pt x="194" y="153"/>
                      </a:lnTo>
                      <a:lnTo>
                        <a:pt x="66" y="152"/>
                      </a:lnTo>
                      <a:lnTo>
                        <a:pt x="196" y="135"/>
                      </a:lnTo>
                      <a:lnTo>
                        <a:pt x="196" y="110"/>
                      </a:lnTo>
                      <a:lnTo>
                        <a:pt x="190" y="85"/>
                      </a:lnTo>
                      <a:lnTo>
                        <a:pt x="175" y="55"/>
                      </a:lnTo>
                      <a:lnTo>
                        <a:pt x="151" y="22"/>
                      </a:lnTo>
                      <a:lnTo>
                        <a:pt x="138" y="0"/>
                      </a:lnTo>
                      <a:lnTo>
                        <a:pt x="156" y="9"/>
                      </a:lnTo>
                      <a:lnTo>
                        <a:pt x="175" y="34"/>
                      </a:lnTo>
                      <a:lnTo>
                        <a:pt x="190" y="62"/>
                      </a:lnTo>
                      <a:lnTo>
                        <a:pt x="199" y="82"/>
                      </a:lnTo>
                      <a:lnTo>
                        <a:pt x="200" y="112"/>
                      </a:lnTo>
                      <a:lnTo>
                        <a:pt x="220" y="68"/>
                      </a:lnTo>
                      <a:lnTo>
                        <a:pt x="200" y="135"/>
                      </a:lnTo>
                      <a:lnTo>
                        <a:pt x="196" y="166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2" name="AutoShape 71"/>
                <p:cNvSpPr>
                  <a:spLocks noChangeArrowheads="1"/>
                </p:cNvSpPr>
                <p:nvPr/>
              </p:nvSpPr>
              <p:spPr bwMode="auto">
                <a:xfrm>
                  <a:off x="773" y="1755"/>
                  <a:ext cx="1" cy="38"/>
                </a:xfrm>
                <a:custGeom>
                  <a:avLst/>
                  <a:gdLst>
                    <a:gd name="T0" fmla="*/ 0 w 27"/>
                    <a:gd name="T1" fmla="*/ 0 h 92"/>
                    <a:gd name="T2" fmla="*/ 0 w 27"/>
                    <a:gd name="T3" fmla="*/ 0 h 92"/>
                    <a:gd name="T4" fmla="*/ 0 w 27"/>
                    <a:gd name="T5" fmla="*/ 0 h 92"/>
                    <a:gd name="T6" fmla="*/ 0 w 27"/>
                    <a:gd name="T7" fmla="*/ 0 h 92"/>
                    <a:gd name="T8" fmla="*/ 0 w 27"/>
                    <a:gd name="T9" fmla="*/ 0 h 92"/>
                    <a:gd name="T10" fmla="*/ 0 w 27"/>
                    <a:gd name="T11" fmla="*/ 0 h 92"/>
                    <a:gd name="T12" fmla="*/ 0 w 27"/>
                    <a:gd name="T13" fmla="*/ 0 h 92"/>
                    <a:gd name="T14" fmla="*/ 0 w 27"/>
                    <a:gd name="T15" fmla="*/ 0 h 92"/>
                    <a:gd name="T16" fmla="*/ 0 w 27"/>
                    <a:gd name="T17" fmla="*/ 0 h 92"/>
                    <a:gd name="T18" fmla="*/ 0 w 27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92"/>
                    <a:gd name="T32" fmla="*/ 0 w 27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92">
                      <a:moveTo>
                        <a:pt x="13" y="0"/>
                      </a:moveTo>
                      <a:lnTo>
                        <a:pt x="16" y="20"/>
                      </a:lnTo>
                      <a:lnTo>
                        <a:pt x="27" y="40"/>
                      </a:lnTo>
                      <a:lnTo>
                        <a:pt x="27" y="60"/>
                      </a:lnTo>
                      <a:lnTo>
                        <a:pt x="23" y="77"/>
                      </a:lnTo>
                      <a:lnTo>
                        <a:pt x="8" y="92"/>
                      </a:lnTo>
                      <a:lnTo>
                        <a:pt x="6" y="36"/>
                      </a:lnTo>
                      <a:lnTo>
                        <a:pt x="0" y="30"/>
                      </a:lnTo>
                      <a:lnTo>
                        <a:pt x="1" y="1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3" name="AutoShape 72"/>
                <p:cNvSpPr>
                  <a:spLocks noChangeArrowheads="1"/>
                </p:cNvSpPr>
                <p:nvPr/>
              </p:nvSpPr>
              <p:spPr bwMode="auto">
                <a:xfrm>
                  <a:off x="1175" y="1781"/>
                  <a:ext cx="31" cy="46"/>
                </a:xfrm>
                <a:custGeom>
                  <a:avLst/>
                  <a:gdLst>
                    <a:gd name="T0" fmla="*/ 0 w 116"/>
                    <a:gd name="T1" fmla="*/ 0 h 104"/>
                    <a:gd name="T2" fmla="*/ 0 w 116"/>
                    <a:gd name="T3" fmla="*/ 0 h 104"/>
                    <a:gd name="T4" fmla="*/ 0 w 116"/>
                    <a:gd name="T5" fmla="*/ 0 h 104"/>
                    <a:gd name="T6" fmla="*/ 0 w 116"/>
                    <a:gd name="T7" fmla="*/ 0 h 104"/>
                    <a:gd name="T8" fmla="*/ 0 w 116"/>
                    <a:gd name="T9" fmla="*/ 0 h 104"/>
                    <a:gd name="T10" fmla="*/ 0 w 116"/>
                    <a:gd name="T11" fmla="*/ 0 h 104"/>
                    <a:gd name="T12" fmla="*/ 0 w 116"/>
                    <a:gd name="T13" fmla="*/ 0 h 104"/>
                    <a:gd name="T14" fmla="*/ 0 w 116"/>
                    <a:gd name="T15" fmla="*/ 0 h 104"/>
                    <a:gd name="T16" fmla="*/ 0 w 116"/>
                    <a:gd name="T17" fmla="*/ 0 h 104"/>
                    <a:gd name="T18" fmla="*/ 0 w 116"/>
                    <a:gd name="T19" fmla="*/ 0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6"/>
                    <a:gd name="T31" fmla="*/ 0 h 104"/>
                    <a:gd name="T32" fmla="*/ 116 w 116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6" h="104">
                      <a:moveTo>
                        <a:pt x="0" y="104"/>
                      </a:moveTo>
                      <a:lnTo>
                        <a:pt x="43" y="73"/>
                      </a:lnTo>
                      <a:lnTo>
                        <a:pt x="82" y="46"/>
                      </a:lnTo>
                      <a:lnTo>
                        <a:pt x="104" y="15"/>
                      </a:lnTo>
                      <a:lnTo>
                        <a:pt x="116" y="0"/>
                      </a:lnTo>
                      <a:lnTo>
                        <a:pt x="82" y="21"/>
                      </a:lnTo>
                      <a:lnTo>
                        <a:pt x="61" y="37"/>
                      </a:lnTo>
                      <a:lnTo>
                        <a:pt x="43" y="49"/>
                      </a:lnTo>
                      <a:lnTo>
                        <a:pt x="27" y="67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4" name="AutoShape 73"/>
                <p:cNvSpPr>
                  <a:spLocks noChangeArrowheads="1"/>
                </p:cNvSpPr>
                <p:nvPr/>
              </p:nvSpPr>
              <p:spPr bwMode="auto">
                <a:xfrm>
                  <a:off x="1204" y="1810"/>
                  <a:ext cx="5" cy="17"/>
                </a:xfrm>
                <a:custGeom>
                  <a:avLst/>
                  <a:gdLst>
                    <a:gd name="T0" fmla="*/ 0 w 62"/>
                    <a:gd name="T1" fmla="*/ 0 h 62"/>
                    <a:gd name="T2" fmla="*/ 0 w 62"/>
                    <a:gd name="T3" fmla="*/ 0 h 62"/>
                    <a:gd name="T4" fmla="*/ 0 w 62"/>
                    <a:gd name="T5" fmla="*/ 0 h 62"/>
                    <a:gd name="T6" fmla="*/ 0 w 62"/>
                    <a:gd name="T7" fmla="*/ 0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62"/>
                    <a:gd name="T14" fmla="*/ 62 w 62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62">
                      <a:moveTo>
                        <a:pt x="0" y="62"/>
                      </a:moveTo>
                      <a:lnTo>
                        <a:pt x="62" y="0"/>
                      </a:lnTo>
                      <a:lnTo>
                        <a:pt x="43" y="4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5" name="AutoShape 74"/>
                <p:cNvSpPr>
                  <a:spLocks noChangeArrowheads="1"/>
                </p:cNvSpPr>
                <p:nvPr/>
              </p:nvSpPr>
              <p:spPr bwMode="auto">
                <a:xfrm>
                  <a:off x="1178" y="1697"/>
                  <a:ext cx="2" cy="102"/>
                </a:xfrm>
                <a:custGeom>
                  <a:avLst/>
                  <a:gdLst>
                    <a:gd name="T0" fmla="*/ 0 w 56"/>
                    <a:gd name="T1" fmla="*/ 1 h 183"/>
                    <a:gd name="T2" fmla="*/ 0 w 56"/>
                    <a:gd name="T3" fmla="*/ 1 h 183"/>
                    <a:gd name="T4" fmla="*/ 0 w 56"/>
                    <a:gd name="T5" fmla="*/ 1 h 183"/>
                    <a:gd name="T6" fmla="*/ 0 w 56"/>
                    <a:gd name="T7" fmla="*/ 0 h 183"/>
                    <a:gd name="T8" fmla="*/ 0 w 56"/>
                    <a:gd name="T9" fmla="*/ 1 h 183"/>
                    <a:gd name="T10" fmla="*/ 0 w 56"/>
                    <a:gd name="T11" fmla="*/ 1 h 183"/>
                    <a:gd name="T12" fmla="*/ 0 w 56"/>
                    <a:gd name="T13" fmla="*/ 1 h 183"/>
                    <a:gd name="T14" fmla="*/ 0 w 56"/>
                    <a:gd name="T15" fmla="*/ 1 h 1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"/>
                    <a:gd name="T25" fmla="*/ 0 h 183"/>
                    <a:gd name="T26" fmla="*/ 56 w 56"/>
                    <a:gd name="T27" fmla="*/ 183 h 1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" h="183">
                      <a:moveTo>
                        <a:pt x="0" y="183"/>
                      </a:moveTo>
                      <a:lnTo>
                        <a:pt x="3" y="107"/>
                      </a:lnTo>
                      <a:lnTo>
                        <a:pt x="19" y="30"/>
                      </a:lnTo>
                      <a:lnTo>
                        <a:pt x="31" y="0"/>
                      </a:lnTo>
                      <a:lnTo>
                        <a:pt x="12" y="98"/>
                      </a:lnTo>
                      <a:lnTo>
                        <a:pt x="9" y="150"/>
                      </a:lnTo>
                      <a:lnTo>
                        <a:pt x="56" y="104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</p:grpSp>
        <p:sp>
          <p:nvSpPr>
            <p:cNvPr id="18445" name="AutoShape 75"/>
            <p:cNvSpPr>
              <a:spLocks noChangeArrowheads="1"/>
            </p:cNvSpPr>
            <p:nvPr/>
          </p:nvSpPr>
          <p:spPr bwMode="auto">
            <a:xfrm>
              <a:off x="576" y="1807"/>
              <a:ext cx="70" cy="110"/>
            </a:xfrm>
            <a:custGeom>
              <a:avLst/>
              <a:gdLst>
                <a:gd name="T0" fmla="*/ 0 w 351"/>
                <a:gd name="T1" fmla="*/ 0 h 242"/>
                <a:gd name="T2" fmla="*/ 0 w 351"/>
                <a:gd name="T3" fmla="*/ 0 h 242"/>
                <a:gd name="T4" fmla="*/ 0 w 351"/>
                <a:gd name="T5" fmla="*/ 0 h 242"/>
                <a:gd name="T6" fmla="*/ 0 w 351"/>
                <a:gd name="T7" fmla="*/ 0 h 242"/>
                <a:gd name="T8" fmla="*/ 0 w 351"/>
                <a:gd name="T9" fmla="*/ 0 h 242"/>
                <a:gd name="T10" fmla="*/ 0 w 351"/>
                <a:gd name="T11" fmla="*/ 0 h 242"/>
                <a:gd name="T12" fmla="*/ 0 w 351"/>
                <a:gd name="T13" fmla="*/ 0 h 242"/>
                <a:gd name="T14" fmla="*/ 0 w 351"/>
                <a:gd name="T15" fmla="*/ 0 h 242"/>
                <a:gd name="T16" fmla="*/ 0 w 351"/>
                <a:gd name="T17" fmla="*/ 0 h 242"/>
                <a:gd name="T18" fmla="*/ 0 w 351"/>
                <a:gd name="T19" fmla="*/ 0 h 242"/>
                <a:gd name="T20" fmla="*/ 0 w 351"/>
                <a:gd name="T21" fmla="*/ 0 h 242"/>
                <a:gd name="T22" fmla="*/ 0 w 351"/>
                <a:gd name="T23" fmla="*/ 0 h 242"/>
                <a:gd name="T24" fmla="*/ 0 w 351"/>
                <a:gd name="T25" fmla="*/ 0 h 242"/>
                <a:gd name="T26" fmla="*/ 0 w 351"/>
                <a:gd name="T27" fmla="*/ 0 h 242"/>
                <a:gd name="T28" fmla="*/ 0 w 351"/>
                <a:gd name="T29" fmla="*/ 0 h 242"/>
                <a:gd name="T30" fmla="*/ 0 w 351"/>
                <a:gd name="T31" fmla="*/ 0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242"/>
                <a:gd name="T50" fmla="*/ 351 w 351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242">
                  <a:moveTo>
                    <a:pt x="297" y="0"/>
                  </a:moveTo>
                  <a:lnTo>
                    <a:pt x="124" y="81"/>
                  </a:lnTo>
                  <a:lnTo>
                    <a:pt x="94" y="94"/>
                  </a:lnTo>
                  <a:lnTo>
                    <a:pt x="43" y="103"/>
                  </a:lnTo>
                  <a:lnTo>
                    <a:pt x="21" y="105"/>
                  </a:lnTo>
                  <a:lnTo>
                    <a:pt x="0" y="126"/>
                  </a:lnTo>
                  <a:lnTo>
                    <a:pt x="0" y="242"/>
                  </a:lnTo>
                  <a:lnTo>
                    <a:pt x="28" y="236"/>
                  </a:lnTo>
                  <a:lnTo>
                    <a:pt x="46" y="236"/>
                  </a:lnTo>
                  <a:lnTo>
                    <a:pt x="95" y="200"/>
                  </a:lnTo>
                  <a:lnTo>
                    <a:pt x="128" y="150"/>
                  </a:lnTo>
                  <a:lnTo>
                    <a:pt x="197" y="139"/>
                  </a:lnTo>
                  <a:lnTo>
                    <a:pt x="351" y="103"/>
                  </a:lnTo>
                  <a:lnTo>
                    <a:pt x="344" y="53"/>
                  </a:lnTo>
                  <a:lnTo>
                    <a:pt x="320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9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PH" altLang="en-US"/>
            </a:p>
          </p:txBody>
        </p:sp>
      </p:grpSp>
      <p:pic>
        <p:nvPicPr>
          <p:cNvPr id="1843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541589"/>
            <a:ext cx="11604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ontent Placeholder 2"/>
          <p:cNvSpPr>
            <a:spLocks noGrp="1"/>
          </p:cNvSpPr>
          <p:nvPr>
            <p:ph idx="1"/>
          </p:nvPr>
        </p:nvSpPr>
        <p:spPr>
          <a:xfrm>
            <a:off x="4533900" y="2362200"/>
            <a:ext cx="5867400" cy="1676400"/>
          </a:xfrm>
        </p:spPr>
        <p:txBody>
          <a:bodyPr/>
          <a:lstStyle/>
          <a:p>
            <a:pPr marL="0" indent="0" algn="just">
              <a:buNone/>
            </a:pPr>
            <a:r>
              <a:rPr lang="en-PH" altLang="en-US"/>
              <a:t>	The SSS ‘kiosk’ allows access to SSS Application systems with the use of SS Card or UMID Card.</a:t>
            </a:r>
          </a:p>
          <a:p>
            <a:pPr marL="0" indent="0">
              <a:buNone/>
            </a:pPr>
            <a:endParaRPr lang="en-PH" altLang="en-US" smtClean="0"/>
          </a:p>
        </p:txBody>
      </p:sp>
    </p:spTree>
    <p:extLst>
      <p:ext uri="{BB962C8B-B14F-4D97-AF65-F5344CB8AC3E}">
        <p14:creationId xmlns:p14="http://schemas.microsoft.com/office/powerpoint/2010/main" val="21386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CE010F-6CC8-4237-9F55-33015F69D54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SSIT – Available Services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990601"/>
            <a:ext cx="3886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</a:rPr>
              <a:t>Online Inquiry :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Contributions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Loans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Benefits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ID information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913314"/>
            <a:ext cx="6705600" cy="103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</a:rPr>
              <a:t>Reference to SSS Citizens Charter</a:t>
            </a:r>
          </a:p>
          <a:p>
            <a:pPr marL="514350" indent="-5143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</a:rPr>
              <a:t>Submit feedback and concerns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990600"/>
            <a:ext cx="5486400" cy="364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</a:rPr>
              <a:t>Transactions : </a:t>
            </a:r>
          </a:p>
          <a:p>
            <a:pPr marL="971550" lvl="1" indent="-5143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Salary loan</a:t>
            </a:r>
          </a:p>
          <a:p>
            <a:pPr marL="971550" lvl="1" indent="-5143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Maternity Notification</a:t>
            </a:r>
          </a:p>
          <a:p>
            <a:pPr marL="971550" lvl="1" indent="-5143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SSS Web registration</a:t>
            </a:r>
          </a:p>
          <a:p>
            <a:pPr marL="971550" lvl="1" indent="-5143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Technical Retirement application</a:t>
            </a:r>
          </a:p>
          <a:p>
            <a:pPr marL="971550" lvl="1" indent="-5143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</a:rPr>
              <a:t>Annual Confirmation of </a:t>
            </a:r>
          </a:p>
          <a:p>
            <a:pPr lvl="1">
              <a:spcBef>
                <a:spcPts val="600"/>
              </a:spcBef>
              <a:buSzPct val="115000"/>
              <a:defRPr/>
            </a:pPr>
            <a:r>
              <a:rPr lang="en-US" sz="2400" dirty="0">
                <a:solidFill>
                  <a:srgbClr val="002060"/>
                </a:solidFill>
              </a:rPr>
              <a:t>       Pensioners (ACOP)</a:t>
            </a:r>
          </a:p>
          <a:p>
            <a:pPr marL="971550" lvl="1" indent="-514350">
              <a:spcBef>
                <a:spcPts val="600"/>
              </a:spcBef>
              <a:buSzPct val="115000"/>
              <a:buFont typeface="+mj-lt"/>
              <a:buAutoNum type="arabicPeriod" startAt="6"/>
              <a:defRPr/>
            </a:pPr>
            <a:r>
              <a:rPr lang="en-US" sz="2400" dirty="0">
                <a:solidFill>
                  <a:srgbClr val="002060"/>
                </a:solidFill>
              </a:rPr>
              <a:t>Change of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61763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335561-20C1-4CBD-9539-92C9DA5B30CD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SSIT – How to Use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762000"/>
            <a:ext cx="5181600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</a:rPr>
              <a:t>Requires scanning of the </a:t>
            </a:r>
          </a:p>
          <a:p>
            <a:pPr>
              <a:spcBef>
                <a:spcPts val="600"/>
              </a:spcBef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</a:rPr>
              <a:t>    SSS ID card or the UMID card </a:t>
            </a:r>
          </a:p>
          <a:p>
            <a:pPr>
              <a:spcBef>
                <a:spcPts val="600"/>
              </a:spcBef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</a:rPr>
              <a:t>     &amp; fingerprint matching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914401"/>
            <a:ext cx="30734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4" y="4394201"/>
            <a:ext cx="25479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2386014"/>
            <a:ext cx="26352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447800" y="4294188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PH" dirty="0">
                <a:solidFill>
                  <a:schemeClr val="tx1"/>
                </a:solidFill>
              </a:rPr>
              <a:t>SS ID CARD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8964" y="3200400"/>
            <a:ext cx="1203325" cy="1112838"/>
            <a:chOff x="1604633" y="3200400"/>
            <a:chExt cx="1202975" cy="1112836"/>
          </a:xfrm>
        </p:grpSpPr>
        <p:sp>
          <p:nvSpPr>
            <p:cNvPr id="5" name="Right Arrow 4"/>
            <p:cNvSpPr/>
            <p:nvPr/>
          </p:nvSpPr>
          <p:spPr>
            <a:xfrm rot="5400000">
              <a:off x="1703716" y="3718784"/>
              <a:ext cx="731837" cy="457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PH" sz="2400"/>
            </a:p>
          </p:txBody>
        </p:sp>
        <p:sp>
          <p:nvSpPr>
            <p:cNvPr id="20497" name="TextBox 5"/>
            <p:cNvSpPr txBox="1">
              <a:spLocks noChangeArrowheads="1"/>
            </p:cNvSpPr>
            <p:nvPr/>
          </p:nvSpPr>
          <p:spPr bwMode="auto">
            <a:xfrm>
              <a:off x="1604633" y="3200400"/>
              <a:ext cx="1202975" cy="3077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PH" altLang="en-US" sz="1400"/>
                <a:t>UMID CARD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692650" y="4179892"/>
            <a:ext cx="1708150" cy="596900"/>
            <a:chOff x="2971800" y="4267200"/>
            <a:chExt cx="1295400" cy="456977"/>
          </a:xfrm>
        </p:grpSpPr>
        <p:sp>
          <p:nvSpPr>
            <p:cNvPr id="12" name="Right Arrow 11"/>
            <p:cNvSpPr/>
            <p:nvPr/>
          </p:nvSpPr>
          <p:spPr>
            <a:xfrm rot="10800000">
              <a:off x="2971800" y="4267200"/>
              <a:ext cx="1142505" cy="4569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PH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696" y="4393598"/>
              <a:ext cx="1142504" cy="2356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PH" sz="1400" dirty="0">
                  <a:latin typeface="Arial" charset="0"/>
                </a:rPr>
                <a:t>FP SCANNER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235450" y="5399088"/>
            <a:ext cx="1506538" cy="596900"/>
            <a:chOff x="2971800" y="4267200"/>
            <a:chExt cx="1295400" cy="457200"/>
          </a:xfrm>
        </p:grpSpPr>
        <p:sp>
          <p:nvSpPr>
            <p:cNvPr id="17" name="Right Arrow 16"/>
            <p:cNvSpPr/>
            <p:nvPr/>
          </p:nvSpPr>
          <p:spPr>
            <a:xfrm rot="10800000">
              <a:off x="2971800" y="4267200"/>
              <a:ext cx="1142518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PH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4682" y="4393660"/>
              <a:ext cx="1142518" cy="2358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PH" sz="1400" dirty="0">
                  <a:latin typeface="Arial" charset="0"/>
                </a:rPr>
                <a:t>PRINTER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924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6258" r="65251"/>
          <a:stretch>
            <a:fillRect/>
          </a:stretch>
        </p:blipFill>
        <p:spPr bwMode="auto">
          <a:xfrm>
            <a:off x="1600201" y="766764"/>
            <a:ext cx="2754313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6A96BA-7594-404E-BB8B-15511FA3F6D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SSIT – How to Use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0" t="15839" r="36111" b="3317"/>
          <a:stretch>
            <a:fillRect/>
          </a:stretch>
        </p:blipFill>
        <p:spPr bwMode="auto">
          <a:xfrm>
            <a:off x="4848226" y="858838"/>
            <a:ext cx="3152775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6" t="15561" r="3377"/>
          <a:stretch>
            <a:fillRect/>
          </a:stretch>
        </p:blipFill>
        <p:spPr bwMode="auto">
          <a:xfrm>
            <a:off x="7532688" y="914401"/>
            <a:ext cx="3135312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9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1676400" y="76201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7696201" y="3886201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347662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457517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2253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1338264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352801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8"/>
          <p:cNvGrpSpPr>
            <a:grpSpLocks/>
          </p:cNvGrpSpPr>
          <p:nvPr/>
        </p:nvGrpSpPr>
        <p:grpSpPr bwMode="auto">
          <a:xfrm>
            <a:off x="6596064" y="3429000"/>
            <a:ext cx="1100137" cy="1049338"/>
            <a:chOff x="5040312" y="5505449"/>
            <a:chExt cx="1409700" cy="1322388"/>
          </a:xfrm>
        </p:grpSpPr>
        <p:pic>
          <p:nvPicPr>
            <p:cNvPr id="2255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Rectangle 22"/>
          <p:cNvSpPr>
            <a:spLocks noChangeArrowheads="1"/>
          </p:cNvSpPr>
          <p:nvPr/>
        </p:nvSpPr>
        <p:spPr bwMode="auto">
          <a:xfrm>
            <a:off x="3200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IVRS</a:t>
            </a:r>
          </a:p>
        </p:txBody>
      </p:sp>
      <p:sp>
        <p:nvSpPr>
          <p:cNvPr id="22538" name="Rectangle 26"/>
          <p:cNvSpPr>
            <a:spLocks noChangeArrowheads="1"/>
          </p:cNvSpPr>
          <p:nvPr/>
        </p:nvSpPr>
        <p:spPr bwMode="auto">
          <a:xfrm>
            <a:off x="3073401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TEXT SSS &amp; TEXT BLAST FACILITY</a:t>
            </a:r>
          </a:p>
        </p:txBody>
      </p:sp>
      <p:sp>
        <p:nvSpPr>
          <p:cNvPr id="22539" name="Rectangle 28"/>
          <p:cNvSpPr>
            <a:spLocks noChangeArrowheads="1"/>
          </p:cNvSpPr>
          <p:nvPr/>
        </p:nvSpPr>
        <p:spPr bwMode="auto">
          <a:xfrm>
            <a:off x="7813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SSS WEBSITE</a:t>
            </a:r>
          </a:p>
        </p:txBody>
      </p:sp>
      <p:sp>
        <p:nvSpPr>
          <p:cNvPr id="22540" name="Rectangle 30"/>
          <p:cNvSpPr>
            <a:spLocks noChangeArrowheads="1"/>
          </p:cNvSpPr>
          <p:nvPr/>
        </p:nvSpPr>
        <p:spPr bwMode="auto">
          <a:xfrm>
            <a:off x="3124200" y="1646239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(Interactive Voice </a:t>
            </a:r>
          </a:p>
          <a:p>
            <a:pPr eaLnBrk="1" hangingPunct="1"/>
            <a:r>
              <a:rPr lang="en-US" altLang="en-US" sz="2400" b="1"/>
              <a:t>Response System) </a:t>
            </a:r>
            <a:endParaRPr lang="en-US" altLang="en-US" sz="2400"/>
          </a:p>
        </p:txBody>
      </p:sp>
      <p:grpSp>
        <p:nvGrpSpPr>
          <p:cNvPr id="22541" name="Group 29"/>
          <p:cNvGrpSpPr>
            <a:grpSpLocks/>
          </p:cNvGrpSpPr>
          <p:nvPr/>
        </p:nvGrpSpPr>
        <p:grpSpPr bwMode="auto">
          <a:xfrm>
            <a:off x="6961188" y="1125539"/>
            <a:ext cx="2830319" cy="1965325"/>
            <a:chOff x="5956949" y="1519456"/>
            <a:chExt cx="3230201" cy="2210575"/>
          </a:xfrm>
        </p:grpSpPr>
        <p:pic>
          <p:nvPicPr>
            <p:cNvPr id="2254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909254" cy="48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SSIT</a:t>
              </a:r>
            </a:p>
          </p:txBody>
        </p:sp>
        <p:sp>
          <p:nvSpPr>
            <p:cNvPr id="22548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754475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Self-Service </a:t>
              </a:r>
            </a:p>
          </p:txBody>
        </p:sp>
        <p:sp>
          <p:nvSpPr>
            <p:cNvPr id="22549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60811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Information</a:t>
              </a:r>
            </a:p>
          </p:txBody>
        </p:sp>
        <p:sp>
          <p:nvSpPr>
            <p:cNvPr id="22550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35952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Terminals</a:t>
              </a:r>
              <a:endParaRPr lang="en-US" altLang="en-US"/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1828800" y="3114676"/>
            <a:ext cx="4038600" cy="15335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latin typeface="Arial" charset="0"/>
            </a:endParaRPr>
          </a:p>
        </p:txBody>
      </p:sp>
      <p:sp>
        <p:nvSpPr>
          <p:cNvPr id="22543" name="TextBox 45"/>
          <p:cNvSpPr txBox="1">
            <a:spLocks noChangeArrowheads="1"/>
          </p:cNvSpPr>
          <p:nvPr/>
        </p:nvSpPr>
        <p:spPr bwMode="auto">
          <a:xfrm>
            <a:off x="3440114" y="2470151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2254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Rectangle 28"/>
          <p:cNvSpPr>
            <a:spLocks noChangeArrowheads="1"/>
          </p:cNvSpPr>
          <p:nvPr/>
        </p:nvSpPr>
        <p:spPr bwMode="auto">
          <a:xfrm>
            <a:off x="6324601" y="5051426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PAYMENT</a:t>
            </a:r>
          </a:p>
          <a:p>
            <a:pPr eaLnBrk="1" hangingPunct="1"/>
            <a:r>
              <a:rPr lang="en-US" altLang="en-US" sz="2400" b="1"/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4221347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595563"/>
            <a:ext cx="8763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8602663" y="1295401"/>
            <a:ext cx="1708150" cy="2524125"/>
            <a:chOff x="4916" y="461"/>
            <a:chExt cx="1186" cy="2191"/>
          </a:xfrm>
        </p:grpSpPr>
        <p:grpSp>
          <p:nvGrpSpPr>
            <p:cNvPr id="23558" name="Group 3"/>
            <p:cNvGrpSpPr>
              <a:grpSpLocks/>
            </p:cNvGrpSpPr>
            <p:nvPr/>
          </p:nvGrpSpPr>
          <p:grpSpPr bwMode="auto">
            <a:xfrm>
              <a:off x="5994" y="1881"/>
              <a:ext cx="108" cy="450"/>
              <a:chOff x="5994" y="1881"/>
              <a:chExt cx="108" cy="450"/>
            </a:xfrm>
          </p:grpSpPr>
          <p:sp>
            <p:nvSpPr>
              <p:cNvPr id="23627" name="AutoShape 4"/>
              <p:cNvSpPr>
                <a:spLocks noChangeArrowheads="1"/>
              </p:cNvSpPr>
              <p:nvPr/>
            </p:nvSpPr>
            <p:spPr bwMode="auto">
              <a:xfrm>
                <a:off x="5994" y="1881"/>
                <a:ext cx="109" cy="451"/>
              </a:xfrm>
              <a:custGeom>
                <a:avLst/>
                <a:gdLst>
                  <a:gd name="T0" fmla="*/ 1 w 160"/>
                  <a:gd name="T1" fmla="*/ 0 h 490"/>
                  <a:gd name="T2" fmla="*/ 1 w 160"/>
                  <a:gd name="T3" fmla="*/ 6 h 490"/>
                  <a:gd name="T4" fmla="*/ 1 w 160"/>
                  <a:gd name="T5" fmla="*/ 6 h 490"/>
                  <a:gd name="T6" fmla="*/ 1 w 160"/>
                  <a:gd name="T7" fmla="*/ 6 h 490"/>
                  <a:gd name="T8" fmla="*/ 1 w 160"/>
                  <a:gd name="T9" fmla="*/ 6 h 490"/>
                  <a:gd name="T10" fmla="*/ 1 w 160"/>
                  <a:gd name="T11" fmla="*/ 6 h 490"/>
                  <a:gd name="T12" fmla="*/ 1 w 160"/>
                  <a:gd name="T13" fmla="*/ 6 h 490"/>
                  <a:gd name="T14" fmla="*/ 1 w 160"/>
                  <a:gd name="T15" fmla="*/ 6 h 490"/>
                  <a:gd name="T16" fmla="*/ 1 w 160"/>
                  <a:gd name="T17" fmla="*/ 6 h 490"/>
                  <a:gd name="T18" fmla="*/ 1 w 160"/>
                  <a:gd name="T19" fmla="*/ 6 h 490"/>
                  <a:gd name="T20" fmla="*/ 1 w 160"/>
                  <a:gd name="T21" fmla="*/ 6 h 490"/>
                  <a:gd name="T22" fmla="*/ 1 w 160"/>
                  <a:gd name="T23" fmla="*/ 6 h 490"/>
                  <a:gd name="T24" fmla="*/ 1 w 160"/>
                  <a:gd name="T25" fmla="*/ 6 h 490"/>
                  <a:gd name="T26" fmla="*/ 1 w 160"/>
                  <a:gd name="T27" fmla="*/ 6 h 490"/>
                  <a:gd name="T28" fmla="*/ 1 w 160"/>
                  <a:gd name="T29" fmla="*/ 6 h 490"/>
                  <a:gd name="T30" fmla="*/ 1 w 160"/>
                  <a:gd name="T31" fmla="*/ 6 h 490"/>
                  <a:gd name="T32" fmla="*/ 1 w 160"/>
                  <a:gd name="T33" fmla="*/ 6 h 490"/>
                  <a:gd name="T34" fmla="*/ 1 w 160"/>
                  <a:gd name="T35" fmla="*/ 6 h 490"/>
                  <a:gd name="T36" fmla="*/ 1 w 160"/>
                  <a:gd name="T37" fmla="*/ 6 h 490"/>
                  <a:gd name="T38" fmla="*/ 1 w 160"/>
                  <a:gd name="T39" fmla="*/ 6 h 490"/>
                  <a:gd name="T40" fmla="*/ 1 w 160"/>
                  <a:gd name="T41" fmla="*/ 6 h 490"/>
                  <a:gd name="T42" fmla="*/ 1 w 160"/>
                  <a:gd name="T43" fmla="*/ 6 h 490"/>
                  <a:gd name="T44" fmla="*/ 1 w 160"/>
                  <a:gd name="T45" fmla="*/ 6 h 490"/>
                  <a:gd name="T46" fmla="*/ 1 w 160"/>
                  <a:gd name="T47" fmla="*/ 6 h 490"/>
                  <a:gd name="T48" fmla="*/ 1 w 160"/>
                  <a:gd name="T49" fmla="*/ 6 h 490"/>
                  <a:gd name="T50" fmla="*/ 1 w 160"/>
                  <a:gd name="T51" fmla="*/ 6 h 490"/>
                  <a:gd name="T52" fmla="*/ 1 w 160"/>
                  <a:gd name="T53" fmla="*/ 6 h 490"/>
                  <a:gd name="T54" fmla="*/ 1 w 160"/>
                  <a:gd name="T55" fmla="*/ 6 h 490"/>
                  <a:gd name="T56" fmla="*/ 1 w 160"/>
                  <a:gd name="T57" fmla="*/ 6 h 490"/>
                  <a:gd name="T58" fmla="*/ 1 w 160"/>
                  <a:gd name="T59" fmla="*/ 6 h 490"/>
                  <a:gd name="T60" fmla="*/ 1 w 160"/>
                  <a:gd name="T61" fmla="*/ 6 h 490"/>
                  <a:gd name="T62" fmla="*/ 0 w 160"/>
                  <a:gd name="T63" fmla="*/ 6 h 490"/>
                  <a:gd name="T64" fmla="*/ 1 w 160"/>
                  <a:gd name="T65" fmla="*/ 6 h 490"/>
                  <a:gd name="T66" fmla="*/ 1 w 160"/>
                  <a:gd name="T67" fmla="*/ 6 h 490"/>
                  <a:gd name="T68" fmla="*/ 1 w 160"/>
                  <a:gd name="T69" fmla="*/ 6 h 490"/>
                  <a:gd name="T70" fmla="*/ 1 w 160"/>
                  <a:gd name="T71" fmla="*/ 6 h 490"/>
                  <a:gd name="T72" fmla="*/ 1 w 160"/>
                  <a:gd name="T73" fmla="*/ 6 h 490"/>
                  <a:gd name="T74" fmla="*/ 1 w 160"/>
                  <a:gd name="T75" fmla="*/ 6 h 490"/>
                  <a:gd name="T76" fmla="*/ 1 w 160"/>
                  <a:gd name="T77" fmla="*/ 6 h 490"/>
                  <a:gd name="T78" fmla="*/ 1 w 160"/>
                  <a:gd name="T79" fmla="*/ 6 h 490"/>
                  <a:gd name="T80" fmla="*/ 1 w 160"/>
                  <a:gd name="T81" fmla="*/ 6 h 490"/>
                  <a:gd name="T82" fmla="*/ 1 w 160"/>
                  <a:gd name="T83" fmla="*/ 6 h 490"/>
                  <a:gd name="T84" fmla="*/ 1 w 160"/>
                  <a:gd name="T85" fmla="*/ 0 h 4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0"/>
                  <a:gd name="T130" fmla="*/ 0 h 490"/>
                  <a:gd name="T131" fmla="*/ 160 w 160"/>
                  <a:gd name="T132" fmla="*/ 490 h 4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0" h="490">
                    <a:moveTo>
                      <a:pt x="118" y="0"/>
                    </a:moveTo>
                    <a:lnTo>
                      <a:pt x="114" y="85"/>
                    </a:lnTo>
                    <a:lnTo>
                      <a:pt x="112" y="163"/>
                    </a:lnTo>
                    <a:lnTo>
                      <a:pt x="105" y="239"/>
                    </a:lnTo>
                    <a:lnTo>
                      <a:pt x="114" y="265"/>
                    </a:lnTo>
                    <a:lnTo>
                      <a:pt x="125" y="293"/>
                    </a:lnTo>
                    <a:lnTo>
                      <a:pt x="139" y="322"/>
                    </a:lnTo>
                    <a:lnTo>
                      <a:pt x="143" y="334"/>
                    </a:lnTo>
                    <a:lnTo>
                      <a:pt x="148" y="340"/>
                    </a:lnTo>
                    <a:lnTo>
                      <a:pt x="152" y="357"/>
                    </a:lnTo>
                    <a:lnTo>
                      <a:pt x="160" y="391"/>
                    </a:lnTo>
                    <a:lnTo>
                      <a:pt x="155" y="409"/>
                    </a:lnTo>
                    <a:lnTo>
                      <a:pt x="148" y="413"/>
                    </a:lnTo>
                    <a:lnTo>
                      <a:pt x="145" y="424"/>
                    </a:lnTo>
                    <a:lnTo>
                      <a:pt x="140" y="430"/>
                    </a:lnTo>
                    <a:lnTo>
                      <a:pt x="128" y="434"/>
                    </a:lnTo>
                    <a:lnTo>
                      <a:pt x="130" y="448"/>
                    </a:lnTo>
                    <a:lnTo>
                      <a:pt x="127" y="452"/>
                    </a:lnTo>
                    <a:lnTo>
                      <a:pt x="108" y="454"/>
                    </a:lnTo>
                    <a:lnTo>
                      <a:pt x="103" y="476"/>
                    </a:lnTo>
                    <a:lnTo>
                      <a:pt x="67" y="490"/>
                    </a:lnTo>
                    <a:lnTo>
                      <a:pt x="48" y="475"/>
                    </a:lnTo>
                    <a:lnTo>
                      <a:pt x="39" y="467"/>
                    </a:lnTo>
                    <a:lnTo>
                      <a:pt x="38" y="446"/>
                    </a:lnTo>
                    <a:lnTo>
                      <a:pt x="58" y="422"/>
                    </a:lnTo>
                    <a:lnTo>
                      <a:pt x="46" y="401"/>
                    </a:lnTo>
                    <a:lnTo>
                      <a:pt x="30" y="418"/>
                    </a:lnTo>
                    <a:lnTo>
                      <a:pt x="29" y="436"/>
                    </a:lnTo>
                    <a:lnTo>
                      <a:pt x="23" y="449"/>
                    </a:lnTo>
                    <a:lnTo>
                      <a:pt x="16" y="453"/>
                    </a:lnTo>
                    <a:lnTo>
                      <a:pt x="8" y="460"/>
                    </a:lnTo>
                    <a:lnTo>
                      <a:pt x="0" y="454"/>
                    </a:lnTo>
                    <a:lnTo>
                      <a:pt x="3" y="439"/>
                    </a:lnTo>
                    <a:lnTo>
                      <a:pt x="2" y="413"/>
                    </a:lnTo>
                    <a:lnTo>
                      <a:pt x="8" y="364"/>
                    </a:lnTo>
                    <a:lnTo>
                      <a:pt x="15" y="340"/>
                    </a:lnTo>
                    <a:lnTo>
                      <a:pt x="27" y="326"/>
                    </a:lnTo>
                    <a:lnTo>
                      <a:pt x="42" y="310"/>
                    </a:lnTo>
                    <a:lnTo>
                      <a:pt x="45" y="292"/>
                    </a:lnTo>
                    <a:lnTo>
                      <a:pt x="48" y="241"/>
                    </a:lnTo>
                    <a:lnTo>
                      <a:pt x="24" y="109"/>
                    </a:lnTo>
                    <a:lnTo>
                      <a:pt x="11" y="3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9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628" name="AutoShape 5"/>
              <p:cNvSpPr>
                <a:spLocks noChangeArrowheads="1"/>
              </p:cNvSpPr>
              <p:nvPr/>
            </p:nvSpPr>
            <p:spPr bwMode="auto">
              <a:xfrm>
                <a:off x="6026" y="2254"/>
                <a:ext cx="5" cy="66"/>
              </a:xfrm>
              <a:custGeom>
                <a:avLst/>
                <a:gdLst>
                  <a:gd name="T0" fmla="*/ 0 w 37"/>
                  <a:gd name="T1" fmla="*/ 0 h 95"/>
                  <a:gd name="T2" fmla="*/ 0 w 37"/>
                  <a:gd name="T3" fmla="*/ 1 h 95"/>
                  <a:gd name="T4" fmla="*/ 0 w 37"/>
                  <a:gd name="T5" fmla="*/ 1 h 95"/>
                  <a:gd name="T6" fmla="*/ 0 w 37"/>
                  <a:gd name="T7" fmla="*/ 1 h 95"/>
                  <a:gd name="T8" fmla="*/ 0 w 37"/>
                  <a:gd name="T9" fmla="*/ 1 h 95"/>
                  <a:gd name="T10" fmla="*/ 0 w 37"/>
                  <a:gd name="T11" fmla="*/ 1 h 95"/>
                  <a:gd name="T12" fmla="*/ 0 w 37"/>
                  <a:gd name="T13" fmla="*/ 1 h 95"/>
                  <a:gd name="T14" fmla="*/ 0 w 37"/>
                  <a:gd name="T15" fmla="*/ 1 h 95"/>
                  <a:gd name="T16" fmla="*/ 0 w 37"/>
                  <a:gd name="T17" fmla="*/ 1 h 95"/>
                  <a:gd name="T18" fmla="*/ 0 w 37"/>
                  <a:gd name="T19" fmla="*/ 1 h 95"/>
                  <a:gd name="T20" fmla="*/ 0 w 37"/>
                  <a:gd name="T21" fmla="*/ 1 h 95"/>
                  <a:gd name="T22" fmla="*/ 0 w 37"/>
                  <a:gd name="T23" fmla="*/ 1 h 95"/>
                  <a:gd name="T24" fmla="*/ 0 w 37"/>
                  <a:gd name="T25" fmla="*/ 1 h 95"/>
                  <a:gd name="T26" fmla="*/ 0 w 37"/>
                  <a:gd name="T27" fmla="*/ 1 h 95"/>
                  <a:gd name="T28" fmla="*/ 0 w 37"/>
                  <a:gd name="T29" fmla="*/ 1 h 95"/>
                  <a:gd name="T30" fmla="*/ 0 w 37"/>
                  <a:gd name="T31" fmla="*/ 1 h 95"/>
                  <a:gd name="T32" fmla="*/ 0 w 37"/>
                  <a:gd name="T33" fmla="*/ 1 h 95"/>
                  <a:gd name="T34" fmla="*/ 0 w 37"/>
                  <a:gd name="T35" fmla="*/ 1 h 95"/>
                  <a:gd name="T36" fmla="*/ 0 w 37"/>
                  <a:gd name="T37" fmla="*/ 1 h 95"/>
                  <a:gd name="T38" fmla="*/ 0 w 37"/>
                  <a:gd name="T39" fmla="*/ 0 h 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"/>
                  <a:gd name="T61" fmla="*/ 0 h 95"/>
                  <a:gd name="T62" fmla="*/ 37 w 37"/>
                  <a:gd name="T63" fmla="*/ 95 h 9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" h="95">
                    <a:moveTo>
                      <a:pt x="0" y="0"/>
                    </a:moveTo>
                    <a:lnTo>
                      <a:pt x="11" y="14"/>
                    </a:lnTo>
                    <a:lnTo>
                      <a:pt x="23" y="31"/>
                    </a:lnTo>
                    <a:lnTo>
                      <a:pt x="29" y="39"/>
                    </a:lnTo>
                    <a:lnTo>
                      <a:pt x="32" y="48"/>
                    </a:lnTo>
                    <a:lnTo>
                      <a:pt x="33" y="57"/>
                    </a:lnTo>
                    <a:lnTo>
                      <a:pt x="34" y="66"/>
                    </a:lnTo>
                    <a:lnTo>
                      <a:pt x="34" y="75"/>
                    </a:lnTo>
                    <a:lnTo>
                      <a:pt x="35" y="86"/>
                    </a:lnTo>
                    <a:lnTo>
                      <a:pt x="36" y="95"/>
                    </a:lnTo>
                    <a:lnTo>
                      <a:pt x="37" y="95"/>
                    </a:lnTo>
                    <a:lnTo>
                      <a:pt x="29" y="78"/>
                    </a:lnTo>
                    <a:lnTo>
                      <a:pt x="10" y="82"/>
                    </a:lnTo>
                    <a:lnTo>
                      <a:pt x="23" y="69"/>
                    </a:lnTo>
                    <a:lnTo>
                      <a:pt x="28" y="63"/>
                    </a:lnTo>
                    <a:lnTo>
                      <a:pt x="23" y="58"/>
                    </a:lnTo>
                    <a:lnTo>
                      <a:pt x="12" y="60"/>
                    </a:lnTo>
                    <a:lnTo>
                      <a:pt x="20" y="3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5319" y="1020"/>
              <a:ext cx="729" cy="1632"/>
              <a:chOff x="5319" y="1020"/>
              <a:chExt cx="729" cy="1632"/>
            </a:xfrm>
          </p:grpSpPr>
          <p:sp>
            <p:nvSpPr>
              <p:cNvPr id="23624" name="AutoShape 7"/>
              <p:cNvSpPr>
                <a:spLocks noChangeArrowheads="1"/>
              </p:cNvSpPr>
              <p:nvPr/>
            </p:nvSpPr>
            <p:spPr bwMode="auto">
              <a:xfrm>
                <a:off x="5319" y="1023"/>
                <a:ext cx="730" cy="1630"/>
              </a:xfrm>
              <a:custGeom>
                <a:avLst/>
                <a:gdLst>
                  <a:gd name="T0" fmla="*/ 2 w 879"/>
                  <a:gd name="T1" fmla="*/ 2147483647 h 1400"/>
                  <a:gd name="T2" fmla="*/ 2 w 879"/>
                  <a:gd name="T3" fmla="*/ 2147483647 h 1400"/>
                  <a:gd name="T4" fmla="*/ 2 w 879"/>
                  <a:gd name="T5" fmla="*/ 2147483647 h 1400"/>
                  <a:gd name="T6" fmla="*/ 2 w 879"/>
                  <a:gd name="T7" fmla="*/ 2147483647 h 1400"/>
                  <a:gd name="T8" fmla="*/ 2 w 879"/>
                  <a:gd name="T9" fmla="*/ 2147483647 h 1400"/>
                  <a:gd name="T10" fmla="*/ 2 w 879"/>
                  <a:gd name="T11" fmla="*/ 2147483647 h 1400"/>
                  <a:gd name="T12" fmla="*/ 2 w 879"/>
                  <a:gd name="T13" fmla="*/ 2147483647 h 1400"/>
                  <a:gd name="T14" fmla="*/ 2 w 879"/>
                  <a:gd name="T15" fmla="*/ 2147483647 h 1400"/>
                  <a:gd name="T16" fmla="*/ 2 w 879"/>
                  <a:gd name="T17" fmla="*/ 2147483647 h 1400"/>
                  <a:gd name="T18" fmla="*/ 2 w 879"/>
                  <a:gd name="T19" fmla="*/ 2147483647 h 1400"/>
                  <a:gd name="T20" fmla="*/ 2 w 879"/>
                  <a:gd name="T21" fmla="*/ 2147483647 h 1400"/>
                  <a:gd name="T22" fmla="*/ 2 w 879"/>
                  <a:gd name="T23" fmla="*/ 2147483647 h 1400"/>
                  <a:gd name="T24" fmla="*/ 2 w 879"/>
                  <a:gd name="T25" fmla="*/ 2147483647 h 1400"/>
                  <a:gd name="T26" fmla="*/ 2 w 879"/>
                  <a:gd name="T27" fmla="*/ 2147483647 h 1400"/>
                  <a:gd name="T28" fmla="*/ 2 w 879"/>
                  <a:gd name="T29" fmla="*/ 2147483647 h 1400"/>
                  <a:gd name="T30" fmla="*/ 2 w 879"/>
                  <a:gd name="T31" fmla="*/ 2147483647 h 1400"/>
                  <a:gd name="T32" fmla="*/ 2 w 879"/>
                  <a:gd name="T33" fmla="*/ 2147483647 h 1400"/>
                  <a:gd name="T34" fmla="*/ 2 w 879"/>
                  <a:gd name="T35" fmla="*/ 2147483647 h 1400"/>
                  <a:gd name="T36" fmla="*/ 2 w 879"/>
                  <a:gd name="T37" fmla="*/ 2147483647 h 1400"/>
                  <a:gd name="T38" fmla="*/ 2 w 879"/>
                  <a:gd name="T39" fmla="*/ 2147483647 h 1400"/>
                  <a:gd name="T40" fmla="*/ 2 w 879"/>
                  <a:gd name="T41" fmla="*/ 2147483647 h 1400"/>
                  <a:gd name="T42" fmla="*/ 2 w 879"/>
                  <a:gd name="T43" fmla="*/ 2147483647 h 1400"/>
                  <a:gd name="T44" fmla="*/ 2 w 879"/>
                  <a:gd name="T45" fmla="*/ 2147483647 h 1400"/>
                  <a:gd name="T46" fmla="*/ 2 w 879"/>
                  <a:gd name="T47" fmla="*/ 2147483647 h 1400"/>
                  <a:gd name="T48" fmla="*/ 2 w 879"/>
                  <a:gd name="T49" fmla="*/ 2147483647 h 1400"/>
                  <a:gd name="T50" fmla="*/ 2 w 879"/>
                  <a:gd name="T51" fmla="*/ 2147483647 h 1400"/>
                  <a:gd name="T52" fmla="*/ 2 w 879"/>
                  <a:gd name="T53" fmla="*/ 2147483647 h 1400"/>
                  <a:gd name="T54" fmla="*/ 2 w 879"/>
                  <a:gd name="T55" fmla="*/ 2147483647 h 1400"/>
                  <a:gd name="T56" fmla="*/ 2 w 879"/>
                  <a:gd name="T57" fmla="*/ 2147483647 h 1400"/>
                  <a:gd name="T58" fmla="*/ 2 w 879"/>
                  <a:gd name="T59" fmla="*/ 2147483647 h 1400"/>
                  <a:gd name="T60" fmla="*/ 2 w 879"/>
                  <a:gd name="T61" fmla="*/ 2147483647 h 1400"/>
                  <a:gd name="T62" fmla="*/ 2 w 879"/>
                  <a:gd name="T63" fmla="*/ 2147483647 h 1400"/>
                  <a:gd name="T64" fmla="*/ 2 w 879"/>
                  <a:gd name="T65" fmla="*/ 2147483647 h 1400"/>
                  <a:gd name="T66" fmla="*/ 2 w 879"/>
                  <a:gd name="T67" fmla="*/ 2147483647 h 1400"/>
                  <a:gd name="T68" fmla="*/ 2 w 879"/>
                  <a:gd name="T69" fmla="*/ 2147483647 h 1400"/>
                  <a:gd name="T70" fmla="*/ 2 w 879"/>
                  <a:gd name="T71" fmla="*/ 0 h 14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79"/>
                  <a:gd name="T109" fmla="*/ 0 h 1400"/>
                  <a:gd name="T110" fmla="*/ 879 w 879"/>
                  <a:gd name="T111" fmla="*/ 1400 h 14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79" h="1400">
                    <a:moveTo>
                      <a:pt x="363" y="0"/>
                    </a:moveTo>
                    <a:lnTo>
                      <a:pt x="312" y="9"/>
                    </a:lnTo>
                    <a:lnTo>
                      <a:pt x="252" y="18"/>
                    </a:lnTo>
                    <a:lnTo>
                      <a:pt x="210" y="18"/>
                    </a:lnTo>
                    <a:lnTo>
                      <a:pt x="198" y="21"/>
                    </a:lnTo>
                    <a:lnTo>
                      <a:pt x="156" y="72"/>
                    </a:lnTo>
                    <a:lnTo>
                      <a:pt x="78" y="161"/>
                    </a:lnTo>
                    <a:lnTo>
                      <a:pt x="30" y="209"/>
                    </a:lnTo>
                    <a:lnTo>
                      <a:pt x="0" y="242"/>
                    </a:lnTo>
                    <a:lnTo>
                      <a:pt x="42" y="269"/>
                    </a:lnTo>
                    <a:lnTo>
                      <a:pt x="63" y="299"/>
                    </a:lnTo>
                    <a:lnTo>
                      <a:pt x="81" y="330"/>
                    </a:lnTo>
                    <a:lnTo>
                      <a:pt x="93" y="373"/>
                    </a:lnTo>
                    <a:lnTo>
                      <a:pt x="162" y="318"/>
                    </a:lnTo>
                    <a:lnTo>
                      <a:pt x="171" y="333"/>
                    </a:lnTo>
                    <a:lnTo>
                      <a:pt x="177" y="367"/>
                    </a:lnTo>
                    <a:lnTo>
                      <a:pt x="192" y="430"/>
                    </a:lnTo>
                    <a:lnTo>
                      <a:pt x="207" y="463"/>
                    </a:lnTo>
                    <a:lnTo>
                      <a:pt x="219" y="490"/>
                    </a:lnTo>
                    <a:lnTo>
                      <a:pt x="240" y="516"/>
                    </a:lnTo>
                    <a:lnTo>
                      <a:pt x="249" y="564"/>
                    </a:lnTo>
                    <a:lnTo>
                      <a:pt x="252" y="606"/>
                    </a:lnTo>
                    <a:lnTo>
                      <a:pt x="246" y="648"/>
                    </a:lnTo>
                    <a:lnTo>
                      <a:pt x="246" y="738"/>
                    </a:lnTo>
                    <a:lnTo>
                      <a:pt x="237" y="867"/>
                    </a:lnTo>
                    <a:lnTo>
                      <a:pt x="198" y="978"/>
                    </a:lnTo>
                    <a:lnTo>
                      <a:pt x="183" y="1066"/>
                    </a:lnTo>
                    <a:lnTo>
                      <a:pt x="174" y="1189"/>
                    </a:lnTo>
                    <a:lnTo>
                      <a:pt x="168" y="1400"/>
                    </a:lnTo>
                    <a:lnTo>
                      <a:pt x="807" y="1400"/>
                    </a:lnTo>
                    <a:lnTo>
                      <a:pt x="798" y="1284"/>
                    </a:lnTo>
                    <a:lnTo>
                      <a:pt x="777" y="1189"/>
                    </a:lnTo>
                    <a:lnTo>
                      <a:pt x="741" y="1017"/>
                    </a:lnTo>
                    <a:lnTo>
                      <a:pt x="688" y="852"/>
                    </a:lnTo>
                    <a:lnTo>
                      <a:pt x="673" y="780"/>
                    </a:lnTo>
                    <a:lnTo>
                      <a:pt x="664" y="717"/>
                    </a:lnTo>
                    <a:lnTo>
                      <a:pt x="670" y="636"/>
                    </a:lnTo>
                    <a:lnTo>
                      <a:pt x="691" y="543"/>
                    </a:lnTo>
                    <a:lnTo>
                      <a:pt x="703" y="513"/>
                    </a:lnTo>
                    <a:lnTo>
                      <a:pt x="714" y="475"/>
                    </a:lnTo>
                    <a:lnTo>
                      <a:pt x="729" y="504"/>
                    </a:lnTo>
                    <a:lnTo>
                      <a:pt x="735" y="546"/>
                    </a:lnTo>
                    <a:lnTo>
                      <a:pt x="780" y="531"/>
                    </a:lnTo>
                    <a:lnTo>
                      <a:pt x="827" y="522"/>
                    </a:lnTo>
                    <a:lnTo>
                      <a:pt x="879" y="516"/>
                    </a:lnTo>
                    <a:lnTo>
                      <a:pt x="864" y="418"/>
                    </a:lnTo>
                    <a:lnTo>
                      <a:pt x="855" y="333"/>
                    </a:lnTo>
                    <a:lnTo>
                      <a:pt x="827" y="212"/>
                    </a:lnTo>
                    <a:lnTo>
                      <a:pt x="819" y="158"/>
                    </a:lnTo>
                    <a:lnTo>
                      <a:pt x="741" y="114"/>
                    </a:lnTo>
                    <a:lnTo>
                      <a:pt x="664" y="69"/>
                    </a:lnTo>
                    <a:lnTo>
                      <a:pt x="573" y="15"/>
                    </a:lnTo>
                    <a:lnTo>
                      <a:pt x="576" y="60"/>
                    </a:lnTo>
                    <a:lnTo>
                      <a:pt x="576" y="79"/>
                    </a:lnTo>
                    <a:lnTo>
                      <a:pt x="570" y="105"/>
                    </a:lnTo>
                    <a:lnTo>
                      <a:pt x="564" y="122"/>
                    </a:lnTo>
                    <a:lnTo>
                      <a:pt x="555" y="140"/>
                    </a:lnTo>
                    <a:lnTo>
                      <a:pt x="542" y="154"/>
                    </a:lnTo>
                    <a:lnTo>
                      <a:pt x="529" y="163"/>
                    </a:lnTo>
                    <a:lnTo>
                      <a:pt x="506" y="176"/>
                    </a:lnTo>
                    <a:lnTo>
                      <a:pt x="486" y="178"/>
                    </a:lnTo>
                    <a:lnTo>
                      <a:pt x="469" y="177"/>
                    </a:lnTo>
                    <a:lnTo>
                      <a:pt x="444" y="171"/>
                    </a:lnTo>
                    <a:lnTo>
                      <a:pt x="423" y="162"/>
                    </a:lnTo>
                    <a:lnTo>
                      <a:pt x="402" y="150"/>
                    </a:lnTo>
                    <a:lnTo>
                      <a:pt x="386" y="137"/>
                    </a:lnTo>
                    <a:lnTo>
                      <a:pt x="373" y="125"/>
                    </a:lnTo>
                    <a:lnTo>
                      <a:pt x="361" y="111"/>
                    </a:lnTo>
                    <a:lnTo>
                      <a:pt x="352" y="95"/>
                    </a:lnTo>
                    <a:lnTo>
                      <a:pt x="347" y="78"/>
                    </a:lnTo>
                    <a:lnTo>
                      <a:pt x="345" y="57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D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625" name="AutoShape 8"/>
              <p:cNvSpPr>
                <a:spLocks noChangeArrowheads="1"/>
              </p:cNvSpPr>
              <p:nvPr/>
            </p:nvSpPr>
            <p:spPr bwMode="auto">
              <a:xfrm>
                <a:off x="5319" y="1020"/>
                <a:ext cx="311" cy="1633"/>
              </a:xfrm>
              <a:custGeom>
                <a:avLst/>
                <a:gdLst>
                  <a:gd name="T0" fmla="*/ 2 w 394"/>
                  <a:gd name="T1" fmla="*/ 2147483647 h 1403"/>
                  <a:gd name="T2" fmla="*/ 2 w 394"/>
                  <a:gd name="T3" fmla="*/ 2147483647 h 1403"/>
                  <a:gd name="T4" fmla="*/ 2 w 394"/>
                  <a:gd name="T5" fmla="*/ 2147483647 h 1403"/>
                  <a:gd name="T6" fmla="*/ 2 w 394"/>
                  <a:gd name="T7" fmla="*/ 2147483647 h 1403"/>
                  <a:gd name="T8" fmla="*/ 2 w 394"/>
                  <a:gd name="T9" fmla="*/ 2147483647 h 1403"/>
                  <a:gd name="T10" fmla="*/ 2 w 394"/>
                  <a:gd name="T11" fmla="*/ 2147483647 h 1403"/>
                  <a:gd name="T12" fmla="*/ 2 w 394"/>
                  <a:gd name="T13" fmla="*/ 2147483647 h 1403"/>
                  <a:gd name="T14" fmla="*/ 2 w 394"/>
                  <a:gd name="T15" fmla="*/ 2147483647 h 1403"/>
                  <a:gd name="T16" fmla="*/ 2 w 394"/>
                  <a:gd name="T17" fmla="*/ 2147483647 h 1403"/>
                  <a:gd name="T18" fmla="*/ 2 w 394"/>
                  <a:gd name="T19" fmla="*/ 2147483647 h 1403"/>
                  <a:gd name="T20" fmla="*/ 2 w 394"/>
                  <a:gd name="T21" fmla="*/ 2147483647 h 1403"/>
                  <a:gd name="T22" fmla="*/ 2 w 394"/>
                  <a:gd name="T23" fmla="*/ 2147483647 h 1403"/>
                  <a:gd name="T24" fmla="*/ 2 w 394"/>
                  <a:gd name="T25" fmla="*/ 2147483647 h 1403"/>
                  <a:gd name="T26" fmla="*/ 2 w 394"/>
                  <a:gd name="T27" fmla="*/ 2147483647 h 1403"/>
                  <a:gd name="T28" fmla="*/ 2 w 394"/>
                  <a:gd name="T29" fmla="*/ 2147483647 h 1403"/>
                  <a:gd name="T30" fmla="*/ 2 w 394"/>
                  <a:gd name="T31" fmla="*/ 2147483647 h 1403"/>
                  <a:gd name="T32" fmla="*/ 2 w 394"/>
                  <a:gd name="T33" fmla="*/ 2147483647 h 1403"/>
                  <a:gd name="T34" fmla="*/ 2 w 394"/>
                  <a:gd name="T35" fmla="*/ 2147483647 h 1403"/>
                  <a:gd name="T36" fmla="*/ 2 w 394"/>
                  <a:gd name="T37" fmla="*/ 2147483647 h 1403"/>
                  <a:gd name="T38" fmla="*/ 2 w 394"/>
                  <a:gd name="T39" fmla="*/ 2147483647 h 1403"/>
                  <a:gd name="T40" fmla="*/ 2 w 394"/>
                  <a:gd name="T41" fmla="*/ 2147483647 h 1403"/>
                  <a:gd name="T42" fmla="*/ 2 w 394"/>
                  <a:gd name="T43" fmla="*/ 2147483647 h 1403"/>
                  <a:gd name="T44" fmla="*/ 2 w 394"/>
                  <a:gd name="T45" fmla="*/ 2147483647 h 1403"/>
                  <a:gd name="T46" fmla="*/ 2 w 394"/>
                  <a:gd name="T47" fmla="*/ 2147483647 h 1403"/>
                  <a:gd name="T48" fmla="*/ 2 w 394"/>
                  <a:gd name="T49" fmla="*/ 2147483647 h 1403"/>
                  <a:gd name="T50" fmla="*/ 2 w 394"/>
                  <a:gd name="T51" fmla="*/ 2147483647 h 1403"/>
                  <a:gd name="T52" fmla="*/ 2 w 394"/>
                  <a:gd name="T53" fmla="*/ 2147483647 h 1403"/>
                  <a:gd name="T54" fmla="*/ 2 w 394"/>
                  <a:gd name="T55" fmla="*/ 2147483647 h 1403"/>
                  <a:gd name="T56" fmla="*/ 2 w 394"/>
                  <a:gd name="T57" fmla="*/ 2147483647 h 1403"/>
                  <a:gd name="T58" fmla="*/ 2 w 394"/>
                  <a:gd name="T59" fmla="*/ 2147483647 h 1403"/>
                  <a:gd name="T60" fmla="*/ 2 w 394"/>
                  <a:gd name="T61" fmla="*/ 2147483647 h 1403"/>
                  <a:gd name="T62" fmla="*/ 2 w 394"/>
                  <a:gd name="T63" fmla="*/ 2147483647 h 1403"/>
                  <a:gd name="T64" fmla="*/ 2 w 394"/>
                  <a:gd name="T65" fmla="*/ 2147483647 h 1403"/>
                  <a:gd name="T66" fmla="*/ 2 w 394"/>
                  <a:gd name="T67" fmla="*/ 2147483647 h 1403"/>
                  <a:gd name="T68" fmla="*/ 2 w 394"/>
                  <a:gd name="T69" fmla="*/ 2147483647 h 1403"/>
                  <a:gd name="T70" fmla="*/ 2 w 394"/>
                  <a:gd name="T71" fmla="*/ 2147483647 h 1403"/>
                  <a:gd name="T72" fmla="*/ 2 w 394"/>
                  <a:gd name="T73" fmla="*/ 2147483647 h 1403"/>
                  <a:gd name="T74" fmla="*/ 2 w 394"/>
                  <a:gd name="T75" fmla="*/ 2147483647 h 14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4"/>
                  <a:gd name="T115" fmla="*/ 0 h 1403"/>
                  <a:gd name="T116" fmla="*/ 394 w 394"/>
                  <a:gd name="T117" fmla="*/ 1403 h 14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4" h="1403">
                    <a:moveTo>
                      <a:pt x="364" y="0"/>
                    </a:moveTo>
                    <a:lnTo>
                      <a:pt x="313" y="9"/>
                    </a:lnTo>
                    <a:lnTo>
                      <a:pt x="252" y="18"/>
                    </a:lnTo>
                    <a:lnTo>
                      <a:pt x="211" y="18"/>
                    </a:lnTo>
                    <a:lnTo>
                      <a:pt x="199" y="21"/>
                    </a:lnTo>
                    <a:lnTo>
                      <a:pt x="157" y="72"/>
                    </a:lnTo>
                    <a:lnTo>
                      <a:pt x="78" y="161"/>
                    </a:lnTo>
                    <a:lnTo>
                      <a:pt x="30" y="209"/>
                    </a:lnTo>
                    <a:lnTo>
                      <a:pt x="0" y="242"/>
                    </a:lnTo>
                    <a:lnTo>
                      <a:pt x="42" y="269"/>
                    </a:lnTo>
                    <a:lnTo>
                      <a:pt x="63" y="299"/>
                    </a:lnTo>
                    <a:lnTo>
                      <a:pt x="81" y="330"/>
                    </a:lnTo>
                    <a:lnTo>
                      <a:pt x="93" y="373"/>
                    </a:lnTo>
                    <a:lnTo>
                      <a:pt x="163" y="318"/>
                    </a:lnTo>
                    <a:lnTo>
                      <a:pt x="172" y="333"/>
                    </a:lnTo>
                    <a:lnTo>
                      <a:pt x="178" y="367"/>
                    </a:lnTo>
                    <a:lnTo>
                      <a:pt x="193" y="430"/>
                    </a:lnTo>
                    <a:lnTo>
                      <a:pt x="208" y="463"/>
                    </a:lnTo>
                    <a:lnTo>
                      <a:pt x="220" y="490"/>
                    </a:lnTo>
                    <a:lnTo>
                      <a:pt x="240" y="516"/>
                    </a:lnTo>
                    <a:lnTo>
                      <a:pt x="249" y="564"/>
                    </a:lnTo>
                    <a:lnTo>
                      <a:pt x="252" y="606"/>
                    </a:lnTo>
                    <a:lnTo>
                      <a:pt x="246" y="648"/>
                    </a:lnTo>
                    <a:lnTo>
                      <a:pt x="246" y="738"/>
                    </a:lnTo>
                    <a:lnTo>
                      <a:pt x="237" y="867"/>
                    </a:lnTo>
                    <a:lnTo>
                      <a:pt x="199" y="978"/>
                    </a:lnTo>
                    <a:lnTo>
                      <a:pt x="184" y="1066"/>
                    </a:lnTo>
                    <a:lnTo>
                      <a:pt x="175" y="1189"/>
                    </a:lnTo>
                    <a:lnTo>
                      <a:pt x="169" y="1395"/>
                    </a:lnTo>
                    <a:lnTo>
                      <a:pt x="246" y="1403"/>
                    </a:lnTo>
                    <a:lnTo>
                      <a:pt x="252" y="1337"/>
                    </a:lnTo>
                    <a:lnTo>
                      <a:pt x="258" y="1302"/>
                    </a:lnTo>
                    <a:lnTo>
                      <a:pt x="273" y="1275"/>
                    </a:lnTo>
                    <a:lnTo>
                      <a:pt x="288" y="1260"/>
                    </a:lnTo>
                    <a:lnTo>
                      <a:pt x="310" y="1256"/>
                    </a:lnTo>
                    <a:lnTo>
                      <a:pt x="322" y="1250"/>
                    </a:lnTo>
                    <a:lnTo>
                      <a:pt x="331" y="1229"/>
                    </a:lnTo>
                    <a:lnTo>
                      <a:pt x="337" y="1206"/>
                    </a:lnTo>
                    <a:lnTo>
                      <a:pt x="334" y="1179"/>
                    </a:lnTo>
                    <a:lnTo>
                      <a:pt x="334" y="1155"/>
                    </a:lnTo>
                    <a:lnTo>
                      <a:pt x="331" y="1128"/>
                    </a:lnTo>
                    <a:lnTo>
                      <a:pt x="334" y="1101"/>
                    </a:lnTo>
                    <a:lnTo>
                      <a:pt x="331" y="1077"/>
                    </a:lnTo>
                    <a:lnTo>
                      <a:pt x="331" y="1049"/>
                    </a:lnTo>
                    <a:lnTo>
                      <a:pt x="337" y="1019"/>
                    </a:lnTo>
                    <a:lnTo>
                      <a:pt x="340" y="977"/>
                    </a:lnTo>
                    <a:lnTo>
                      <a:pt x="346" y="902"/>
                    </a:lnTo>
                    <a:lnTo>
                      <a:pt x="352" y="881"/>
                    </a:lnTo>
                    <a:lnTo>
                      <a:pt x="367" y="860"/>
                    </a:lnTo>
                    <a:lnTo>
                      <a:pt x="364" y="824"/>
                    </a:lnTo>
                    <a:lnTo>
                      <a:pt x="364" y="791"/>
                    </a:lnTo>
                    <a:lnTo>
                      <a:pt x="367" y="755"/>
                    </a:lnTo>
                    <a:lnTo>
                      <a:pt x="367" y="728"/>
                    </a:lnTo>
                    <a:lnTo>
                      <a:pt x="361" y="704"/>
                    </a:lnTo>
                    <a:lnTo>
                      <a:pt x="349" y="668"/>
                    </a:lnTo>
                    <a:lnTo>
                      <a:pt x="343" y="638"/>
                    </a:lnTo>
                    <a:lnTo>
                      <a:pt x="346" y="617"/>
                    </a:lnTo>
                    <a:lnTo>
                      <a:pt x="382" y="629"/>
                    </a:lnTo>
                    <a:lnTo>
                      <a:pt x="394" y="623"/>
                    </a:lnTo>
                    <a:lnTo>
                      <a:pt x="394" y="615"/>
                    </a:lnTo>
                    <a:lnTo>
                      <a:pt x="391" y="600"/>
                    </a:lnTo>
                    <a:lnTo>
                      <a:pt x="364" y="484"/>
                    </a:lnTo>
                    <a:lnTo>
                      <a:pt x="391" y="504"/>
                    </a:lnTo>
                    <a:lnTo>
                      <a:pt x="385" y="454"/>
                    </a:lnTo>
                    <a:lnTo>
                      <a:pt x="376" y="409"/>
                    </a:lnTo>
                    <a:lnTo>
                      <a:pt x="373" y="367"/>
                    </a:lnTo>
                    <a:lnTo>
                      <a:pt x="367" y="321"/>
                    </a:lnTo>
                    <a:lnTo>
                      <a:pt x="370" y="263"/>
                    </a:lnTo>
                    <a:lnTo>
                      <a:pt x="367" y="199"/>
                    </a:lnTo>
                    <a:lnTo>
                      <a:pt x="370" y="160"/>
                    </a:lnTo>
                    <a:lnTo>
                      <a:pt x="387" y="137"/>
                    </a:lnTo>
                    <a:lnTo>
                      <a:pt x="374" y="125"/>
                    </a:lnTo>
                    <a:lnTo>
                      <a:pt x="362" y="111"/>
                    </a:lnTo>
                    <a:lnTo>
                      <a:pt x="353" y="95"/>
                    </a:lnTo>
                    <a:lnTo>
                      <a:pt x="348" y="78"/>
                    </a:lnTo>
                    <a:lnTo>
                      <a:pt x="346" y="57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626" name="AutoShape 9"/>
              <p:cNvSpPr>
                <a:spLocks noChangeArrowheads="1"/>
              </p:cNvSpPr>
              <p:nvPr/>
            </p:nvSpPr>
            <p:spPr bwMode="auto">
              <a:xfrm>
                <a:off x="5700" y="1034"/>
                <a:ext cx="348" cy="1611"/>
              </a:xfrm>
              <a:custGeom>
                <a:avLst/>
                <a:gdLst>
                  <a:gd name="T0" fmla="*/ 2 w 437"/>
                  <a:gd name="T1" fmla="*/ 2147483647 h 1385"/>
                  <a:gd name="T2" fmla="*/ 2 w 437"/>
                  <a:gd name="T3" fmla="*/ 2147483647 h 1385"/>
                  <a:gd name="T4" fmla="*/ 2 w 437"/>
                  <a:gd name="T5" fmla="*/ 2147483647 h 1385"/>
                  <a:gd name="T6" fmla="*/ 2 w 437"/>
                  <a:gd name="T7" fmla="*/ 2147483647 h 1385"/>
                  <a:gd name="T8" fmla="*/ 2 w 437"/>
                  <a:gd name="T9" fmla="*/ 2147483647 h 1385"/>
                  <a:gd name="T10" fmla="*/ 2 w 437"/>
                  <a:gd name="T11" fmla="*/ 2147483647 h 1385"/>
                  <a:gd name="T12" fmla="*/ 2 w 437"/>
                  <a:gd name="T13" fmla="*/ 2147483647 h 1385"/>
                  <a:gd name="T14" fmla="*/ 2 w 437"/>
                  <a:gd name="T15" fmla="*/ 2147483647 h 1385"/>
                  <a:gd name="T16" fmla="*/ 2 w 437"/>
                  <a:gd name="T17" fmla="*/ 2147483647 h 1385"/>
                  <a:gd name="T18" fmla="*/ 2 w 437"/>
                  <a:gd name="T19" fmla="*/ 2147483647 h 1385"/>
                  <a:gd name="T20" fmla="*/ 2 w 437"/>
                  <a:gd name="T21" fmla="*/ 2147483647 h 1385"/>
                  <a:gd name="T22" fmla="*/ 2 w 437"/>
                  <a:gd name="T23" fmla="*/ 2147483647 h 1385"/>
                  <a:gd name="T24" fmla="*/ 2 w 437"/>
                  <a:gd name="T25" fmla="*/ 2147483647 h 1385"/>
                  <a:gd name="T26" fmla="*/ 2 w 437"/>
                  <a:gd name="T27" fmla="*/ 2147483647 h 1385"/>
                  <a:gd name="T28" fmla="*/ 2 w 437"/>
                  <a:gd name="T29" fmla="*/ 2147483647 h 1385"/>
                  <a:gd name="T30" fmla="*/ 2 w 437"/>
                  <a:gd name="T31" fmla="*/ 2147483647 h 1385"/>
                  <a:gd name="T32" fmla="*/ 2 w 437"/>
                  <a:gd name="T33" fmla="*/ 2147483647 h 1385"/>
                  <a:gd name="T34" fmla="*/ 2 w 437"/>
                  <a:gd name="T35" fmla="*/ 2147483647 h 1385"/>
                  <a:gd name="T36" fmla="*/ 2 w 437"/>
                  <a:gd name="T37" fmla="*/ 2147483647 h 1385"/>
                  <a:gd name="T38" fmla="*/ 2 w 437"/>
                  <a:gd name="T39" fmla="*/ 2147483647 h 1385"/>
                  <a:gd name="T40" fmla="*/ 2 w 437"/>
                  <a:gd name="T41" fmla="*/ 2147483647 h 1385"/>
                  <a:gd name="T42" fmla="*/ 2 w 437"/>
                  <a:gd name="T43" fmla="*/ 0 h 1385"/>
                  <a:gd name="T44" fmla="*/ 2 w 437"/>
                  <a:gd name="T45" fmla="*/ 2147483647 h 1385"/>
                  <a:gd name="T46" fmla="*/ 2 w 437"/>
                  <a:gd name="T47" fmla="*/ 2147483647 h 1385"/>
                  <a:gd name="T48" fmla="*/ 2 w 437"/>
                  <a:gd name="T49" fmla="*/ 2147483647 h 1385"/>
                  <a:gd name="T50" fmla="*/ 2 w 437"/>
                  <a:gd name="T51" fmla="*/ 2147483647 h 1385"/>
                  <a:gd name="T52" fmla="*/ 2 w 437"/>
                  <a:gd name="T53" fmla="*/ 2147483647 h 1385"/>
                  <a:gd name="T54" fmla="*/ 2 w 437"/>
                  <a:gd name="T55" fmla="*/ 2147483647 h 1385"/>
                  <a:gd name="T56" fmla="*/ 2 w 437"/>
                  <a:gd name="T57" fmla="*/ 2147483647 h 1385"/>
                  <a:gd name="T58" fmla="*/ 2 w 437"/>
                  <a:gd name="T59" fmla="*/ 2147483647 h 1385"/>
                  <a:gd name="T60" fmla="*/ 0 w 437"/>
                  <a:gd name="T61" fmla="*/ 2147483647 h 1385"/>
                  <a:gd name="T62" fmla="*/ 2 w 437"/>
                  <a:gd name="T63" fmla="*/ 2147483647 h 13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7"/>
                  <a:gd name="T97" fmla="*/ 0 h 1385"/>
                  <a:gd name="T98" fmla="*/ 437 w 437"/>
                  <a:gd name="T99" fmla="*/ 1385 h 13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7" h="1385">
                    <a:moveTo>
                      <a:pt x="13" y="543"/>
                    </a:moveTo>
                    <a:lnTo>
                      <a:pt x="19" y="596"/>
                    </a:lnTo>
                    <a:lnTo>
                      <a:pt x="21" y="645"/>
                    </a:lnTo>
                    <a:lnTo>
                      <a:pt x="28" y="756"/>
                    </a:lnTo>
                    <a:lnTo>
                      <a:pt x="34" y="858"/>
                    </a:lnTo>
                    <a:lnTo>
                      <a:pt x="43" y="965"/>
                    </a:lnTo>
                    <a:lnTo>
                      <a:pt x="45" y="993"/>
                    </a:lnTo>
                    <a:lnTo>
                      <a:pt x="51" y="1017"/>
                    </a:lnTo>
                    <a:lnTo>
                      <a:pt x="64" y="1050"/>
                    </a:lnTo>
                    <a:lnTo>
                      <a:pt x="84" y="1207"/>
                    </a:lnTo>
                    <a:lnTo>
                      <a:pt x="84" y="1240"/>
                    </a:lnTo>
                    <a:lnTo>
                      <a:pt x="83" y="1254"/>
                    </a:lnTo>
                    <a:lnTo>
                      <a:pt x="85" y="1271"/>
                    </a:lnTo>
                    <a:lnTo>
                      <a:pt x="96" y="1289"/>
                    </a:lnTo>
                    <a:lnTo>
                      <a:pt x="108" y="1307"/>
                    </a:lnTo>
                    <a:lnTo>
                      <a:pt x="133" y="1320"/>
                    </a:lnTo>
                    <a:lnTo>
                      <a:pt x="165" y="1328"/>
                    </a:lnTo>
                    <a:lnTo>
                      <a:pt x="226" y="1335"/>
                    </a:lnTo>
                    <a:lnTo>
                      <a:pt x="267" y="1339"/>
                    </a:lnTo>
                    <a:lnTo>
                      <a:pt x="288" y="1341"/>
                    </a:lnTo>
                    <a:lnTo>
                      <a:pt x="339" y="1385"/>
                    </a:lnTo>
                    <a:lnTo>
                      <a:pt x="365" y="1380"/>
                    </a:lnTo>
                    <a:lnTo>
                      <a:pt x="356" y="1269"/>
                    </a:lnTo>
                    <a:lnTo>
                      <a:pt x="335" y="1174"/>
                    </a:lnTo>
                    <a:lnTo>
                      <a:pt x="298" y="1002"/>
                    </a:lnTo>
                    <a:lnTo>
                      <a:pt x="245" y="837"/>
                    </a:lnTo>
                    <a:lnTo>
                      <a:pt x="230" y="765"/>
                    </a:lnTo>
                    <a:lnTo>
                      <a:pt x="221" y="702"/>
                    </a:lnTo>
                    <a:lnTo>
                      <a:pt x="227" y="621"/>
                    </a:lnTo>
                    <a:lnTo>
                      <a:pt x="248" y="528"/>
                    </a:lnTo>
                    <a:lnTo>
                      <a:pt x="259" y="498"/>
                    </a:lnTo>
                    <a:lnTo>
                      <a:pt x="271" y="460"/>
                    </a:lnTo>
                    <a:lnTo>
                      <a:pt x="286" y="489"/>
                    </a:lnTo>
                    <a:lnTo>
                      <a:pt x="292" y="531"/>
                    </a:lnTo>
                    <a:lnTo>
                      <a:pt x="338" y="516"/>
                    </a:lnTo>
                    <a:lnTo>
                      <a:pt x="383" y="507"/>
                    </a:lnTo>
                    <a:lnTo>
                      <a:pt x="437" y="501"/>
                    </a:lnTo>
                    <a:lnTo>
                      <a:pt x="422" y="403"/>
                    </a:lnTo>
                    <a:lnTo>
                      <a:pt x="413" y="318"/>
                    </a:lnTo>
                    <a:lnTo>
                      <a:pt x="383" y="197"/>
                    </a:lnTo>
                    <a:lnTo>
                      <a:pt x="377" y="143"/>
                    </a:lnTo>
                    <a:lnTo>
                      <a:pt x="298" y="99"/>
                    </a:lnTo>
                    <a:lnTo>
                      <a:pt x="221" y="54"/>
                    </a:lnTo>
                    <a:lnTo>
                      <a:pt x="131" y="0"/>
                    </a:lnTo>
                    <a:lnTo>
                      <a:pt x="134" y="45"/>
                    </a:lnTo>
                    <a:lnTo>
                      <a:pt x="134" y="64"/>
                    </a:lnTo>
                    <a:lnTo>
                      <a:pt x="128" y="90"/>
                    </a:lnTo>
                    <a:lnTo>
                      <a:pt x="122" y="107"/>
                    </a:lnTo>
                    <a:lnTo>
                      <a:pt x="113" y="125"/>
                    </a:lnTo>
                    <a:lnTo>
                      <a:pt x="102" y="154"/>
                    </a:lnTo>
                    <a:lnTo>
                      <a:pt x="83" y="197"/>
                    </a:lnTo>
                    <a:lnTo>
                      <a:pt x="69" y="230"/>
                    </a:lnTo>
                    <a:lnTo>
                      <a:pt x="57" y="233"/>
                    </a:lnTo>
                    <a:lnTo>
                      <a:pt x="42" y="237"/>
                    </a:lnTo>
                    <a:lnTo>
                      <a:pt x="30" y="249"/>
                    </a:lnTo>
                    <a:lnTo>
                      <a:pt x="30" y="263"/>
                    </a:lnTo>
                    <a:lnTo>
                      <a:pt x="28" y="306"/>
                    </a:lnTo>
                    <a:lnTo>
                      <a:pt x="24" y="344"/>
                    </a:lnTo>
                    <a:lnTo>
                      <a:pt x="13" y="378"/>
                    </a:lnTo>
                    <a:lnTo>
                      <a:pt x="7" y="396"/>
                    </a:lnTo>
                    <a:lnTo>
                      <a:pt x="1" y="418"/>
                    </a:lnTo>
                    <a:lnTo>
                      <a:pt x="0" y="435"/>
                    </a:lnTo>
                    <a:lnTo>
                      <a:pt x="4" y="461"/>
                    </a:lnTo>
                    <a:lnTo>
                      <a:pt x="7" y="499"/>
                    </a:lnTo>
                    <a:lnTo>
                      <a:pt x="13" y="543"/>
                    </a:lnTo>
                    <a:close/>
                  </a:path>
                </a:pathLst>
              </a:cu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23560" name="Group 10"/>
            <p:cNvGrpSpPr>
              <a:grpSpLocks/>
            </p:cNvGrpSpPr>
            <p:nvPr/>
          </p:nvGrpSpPr>
          <p:grpSpPr bwMode="auto">
            <a:xfrm>
              <a:off x="5515" y="461"/>
              <a:ext cx="359" cy="727"/>
              <a:chOff x="5515" y="461"/>
              <a:chExt cx="359" cy="727"/>
            </a:xfrm>
          </p:grpSpPr>
          <p:grpSp>
            <p:nvGrpSpPr>
              <p:cNvPr id="23581" name="Group 11"/>
              <p:cNvGrpSpPr>
                <a:grpSpLocks/>
              </p:cNvGrpSpPr>
              <p:nvPr/>
            </p:nvGrpSpPr>
            <p:grpSpPr bwMode="auto">
              <a:xfrm>
                <a:off x="5605" y="840"/>
                <a:ext cx="170" cy="348"/>
                <a:chOff x="5605" y="840"/>
                <a:chExt cx="170" cy="348"/>
              </a:xfrm>
            </p:grpSpPr>
            <p:sp>
              <p:nvSpPr>
                <p:cNvPr id="23622" name="AutoShape 12"/>
                <p:cNvSpPr>
                  <a:spLocks noChangeArrowheads="1"/>
                </p:cNvSpPr>
                <p:nvPr/>
              </p:nvSpPr>
              <p:spPr bwMode="auto">
                <a:xfrm>
                  <a:off x="5606" y="840"/>
                  <a:ext cx="170" cy="349"/>
                </a:xfrm>
                <a:custGeom>
                  <a:avLst/>
                  <a:gdLst>
                    <a:gd name="T0" fmla="*/ 1 w 233"/>
                    <a:gd name="T1" fmla="*/ 0 h 386"/>
                    <a:gd name="T2" fmla="*/ 1 w 233"/>
                    <a:gd name="T3" fmla="*/ 5 h 386"/>
                    <a:gd name="T4" fmla="*/ 1 w 233"/>
                    <a:gd name="T5" fmla="*/ 5 h 386"/>
                    <a:gd name="T6" fmla="*/ 1 w 233"/>
                    <a:gd name="T7" fmla="*/ 5 h 386"/>
                    <a:gd name="T8" fmla="*/ 1 w 233"/>
                    <a:gd name="T9" fmla="*/ 5 h 386"/>
                    <a:gd name="T10" fmla="*/ 1 w 233"/>
                    <a:gd name="T11" fmla="*/ 5 h 386"/>
                    <a:gd name="T12" fmla="*/ 1 w 233"/>
                    <a:gd name="T13" fmla="*/ 5 h 386"/>
                    <a:gd name="T14" fmla="*/ 1 w 233"/>
                    <a:gd name="T15" fmla="*/ 5 h 386"/>
                    <a:gd name="T16" fmla="*/ 1 w 233"/>
                    <a:gd name="T17" fmla="*/ 5 h 386"/>
                    <a:gd name="T18" fmla="*/ 1 w 233"/>
                    <a:gd name="T19" fmla="*/ 5 h 386"/>
                    <a:gd name="T20" fmla="*/ 1 w 233"/>
                    <a:gd name="T21" fmla="*/ 5 h 386"/>
                    <a:gd name="T22" fmla="*/ 1 w 233"/>
                    <a:gd name="T23" fmla="*/ 5 h 386"/>
                    <a:gd name="T24" fmla="*/ 1 w 233"/>
                    <a:gd name="T25" fmla="*/ 5 h 386"/>
                    <a:gd name="T26" fmla="*/ 1 w 233"/>
                    <a:gd name="T27" fmla="*/ 5 h 386"/>
                    <a:gd name="T28" fmla="*/ 1 w 233"/>
                    <a:gd name="T29" fmla="*/ 5 h 386"/>
                    <a:gd name="T30" fmla="*/ 1 w 233"/>
                    <a:gd name="T31" fmla="*/ 5 h 386"/>
                    <a:gd name="T32" fmla="*/ 0 w 233"/>
                    <a:gd name="T33" fmla="*/ 5 h 386"/>
                    <a:gd name="T34" fmla="*/ 1 w 233"/>
                    <a:gd name="T35" fmla="*/ 5 h 386"/>
                    <a:gd name="T36" fmla="*/ 1 w 233"/>
                    <a:gd name="T37" fmla="*/ 5 h 386"/>
                    <a:gd name="T38" fmla="*/ 1 w 233"/>
                    <a:gd name="T39" fmla="*/ 5 h 386"/>
                    <a:gd name="T40" fmla="*/ 1 w 233"/>
                    <a:gd name="T41" fmla="*/ 5 h 386"/>
                    <a:gd name="T42" fmla="*/ 1 w 233"/>
                    <a:gd name="T43" fmla="*/ 5 h 386"/>
                    <a:gd name="T44" fmla="*/ 1 w 233"/>
                    <a:gd name="T45" fmla="*/ 5 h 386"/>
                    <a:gd name="T46" fmla="*/ 1 w 233"/>
                    <a:gd name="T47" fmla="*/ 5 h 386"/>
                    <a:gd name="T48" fmla="*/ 1 w 233"/>
                    <a:gd name="T49" fmla="*/ 5 h 386"/>
                    <a:gd name="T50" fmla="*/ 1 w 233"/>
                    <a:gd name="T51" fmla="*/ 5 h 386"/>
                    <a:gd name="T52" fmla="*/ 1 w 233"/>
                    <a:gd name="T53" fmla="*/ 5 h 386"/>
                    <a:gd name="T54" fmla="*/ 1 w 233"/>
                    <a:gd name="T55" fmla="*/ 5 h 386"/>
                    <a:gd name="T56" fmla="*/ 1 w 233"/>
                    <a:gd name="T57" fmla="*/ 0 h 3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3"/>
                    <a:gd name="T88" fmla="*/ 0 h 386"/>
                    <a:gd name="T89" fmla="*/ 233 w 233"/>
                    <a:gd name="T90" fmla="*/ 386 h 38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3" h="386">
                      <a:moveTo>
                        <a:pt x="201" y="0"/>
                      </a:moveTo>
                      <a:lnTo>
                        <a:pt x="212" y="109"/>
                      </a:lnTo>
                      <a:lnTo>
                        <a:pt x="219" y="167"/>
                      </a:lnTo>
                      <a:lnTo>
                        <a:pt x="225" y="187"/>
                      </a:lnTo>
                      <a:lnTo>
                        <a:pt x="233" y="236"/>
                      </a:lnTo>
                      <a:lnTo>
                        <a:pt x="228" y="274"/>
                      </a:lnTo>
                      <a:lnTo>
                        <a:pt x="219" y="313"/>
                      </a:lnTo>
                      <a:lnTo>
                        <a:pt x="204" y="349"/>
                      </a:lnTo>
                      <a:lnTo>
                        <a:pt x="188" y="368"/>
                      </a:lnTo>
                      <a:lnTo>
                        <a:pt x="160" y="380"/>
                      </a:lnTo>
                      <a:lnTo>
                        <a:pt x="124" y="386"/>
                      </a:lnTo>
                      <a:lnTo>
                        <a:pt x="86" y="380"/>
                      </a:lnTo>
                      <a:lnTo>
                        <a:pt x="55" y="365"/>
                      </a:lnTo>
                      <a:lnTo>
                        <a:pt x="36" y="349"/>
                      </a:lnTo>
                      <a:lnTo>
                        <a:pt x="19" y="325"/>
                      </a:lnTo>
                      <a:lnTo>
                        <a:pt x="3" y="291"/>
                      </a:lnTo>
                      <a:lnTo>
                        <a:pt x="0" y="269"/>
                      </a:lnTo>
                      <a:lnTo>
                        <a:pt x="3" y="247"/>
                      </a:lnTo>
                      <a:lnTo>
                        <a:pt x="10" y="229"/>
                      </a:lnTo>
                      <a:lnTo>
                        <a:pt x="21" y="212"/>
                      </a:lnTo>
                      <a:lnTo>
                        <a:pt x="43" y="194"/>
                      </a:lnTo>
                      <a:lnTo>
                        <a:pt x="45" y="158"/>
                      </a:lnTo>
                      <a:lnTo>
                        <a:pt x="43" y="98"/>
                      </a:lnTo>
                      <a:lnTo>
                        <a:pt x="77" y="98"/>
                      </a:lnTo>
                      <a:lnTo>
                        <a:pt x="101" y="91"/>
                      </a:lnTo>
                      <a:lnTo>
                        <a:pt x="124" y="79"/>
                      </a:lnTo>
                      <a:lnTo>
                        <a:pt x="140" y="58"/>
                      </a:lnTo>
                      <a:lnTo>
                        <a:pt x="161" y="31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6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605" y="840"/>
                  <a:ext cx="171" cy="314"/>
                </a:xfrm>
                <a:custGeom>
                  <a:avLst/>
                  <a:gdLst>
                    <a:gd name="T0" fmla="*/ 1 w 233"/>
                    <a:gd name="T1" fmla="*/ 0 h 351"/>
                    <a:gd name="T2" fmla="*/ 1 w 233"/>
                    <a:gd name="T3" fmla="*/ 4 h 351"/>
                    <a:gd name="T4" fmla="*/ 1 w 233"/>
                    <a:gd name="T5" fmla="*/ 4 h 351"/>
                    <a:gd name="T6" fmla="*/ 1 w 233"/>
                    <a:gd name="T7" fmla="*/ 4 h 351"/>
                    <a:gd name="T8" fmla="*/ 1 w 233"/>
                    <a:gd name="T9" fmla="*/ 4 h 351"/>
                    <a:gd name="T10" fmla="*/ 1 w 233"/>
                    <a:gd name="T11" fmla="*/ 4 h 351"/>
                    <a:gd name="T12" fmla="*/ 1 w 233"/>
                    <a:gd name="T13" fmla="*/ 4 h 351"/>
                    <a:gd name="T14" fmla="*/ 1 w 233"/>
                    <a:gd name="T15" fmla="*/ 4 h 351"/>
                    <a:gd name="T16" fmla="*/ 1 w 233"/>
                    <a:gd name="T17" fmla="*/ 4 h 351"/>
                    <a:gd name="T18" fmla="*/ 1 w 233"/>
                    <a:gd name="T19" fmla="*/ 4 h 351"/>
                    <a:gd name="T20" fmla="*/ 1 w 233"/>
                    <a:gd name="T21" fmla="*/ 4 h 351"/>
                    <a:gd name="T22" fmla="*/ 1 w 233"/>
                    <a:gd name="T23" fmla="*/ 4 h 351"/>
                    <a:gd name="T24" fmla="*/ 1 w 233"/>
                    <a:gd name="T25" fmla="*/ 4 h 351"/>
                    <a:gd name="T26" fmla="*/ 1 w 233"/>
                    <a:gd name="T27" fmla="*/ 4 h 351"/>
                    <a:gd name="T28" fmla="*/ 1 w 233"/>
                    <a:gd name="T29" fmla="*/ 4 h 351"/>
                    <a:gd name="T30" fmla="*/ 1 w 233"/>
                    <a:gd name="T31" fmla="*/ 4 h 351"/>
                    <a:gd name="T32" fmla="*/ 1 w 233"/>
                    <a:gd name="T33" fmla="*/ 4 h 351"/>
                    <a:gd name="T34" fmla="*/ 1 w 233"/>
                    <a:gd name="T35" fmla="*/ 4 h 351"/>
                    <a:gd name="T36" fmla="*/ 1 w 233"/>
                    <a:gd name="T37" fmla="*/ 4 h 351"/>
                    <a:gd name="T38" fmla="*/ 1 w 233"/>
                    <a:gd name="T39" fmla="*/ 4 h 351"/>
                    <a:gd name="T40" fmla="*/ 1 w 233"/>
                    <a:gd name="T41" fmla="*/ 4 h 351"/>
                    <a:gd name="T42" fmla="*/ 1 w 233"/>
                    <a:gd name="T43" fmla="*/ 4 h 351"/>
                    <a:gd name="T44" fmla="*/ 1 w 233"/>
                    <a:gd name="T45" fmla="*/ 4 h 351"/>
                    <a:gd name="T46" fmla="*/ 1 w 233"/>
                    <a:gd name="T47" fmla="*/ 4 h 351"/>
                    <a:gd name="T48" fmla="*/ 1 w 233"/>
                    <a:gd name="T49" fmla="*/ 4 h 351"/>
                    <a:gd name="T50" fmla="*/ 1 w 233"/>
                    <a:gd name="T51" fmla="*/ 4 h 351"/>
                    <a:gd name="T52" fmla="*/ 1 w 233"/>
                    <a:gd name="T53" fmla="*/ 4 h 351"/>
                    <a:gd name="T54" fmla="*/ 1 w 233"/>
                    <a:gd name="T55" fmla="*/ 4 h 351"/>
                    <a:gd name="T56" fmla="*/ 1 w 233"/>
                    <a:gd name="T57" fmla="*/ 4 h 351"/>
                    <a:gd name="T58" fmla="*/ 1 w 233"/>
                    <a:gd name="T59" fmla="*/ 4 h 351"/>
                    <a:gd name="T60" fmla="*/ 1 w 233"/>
                    <a:gd name="T61" fmla="*/ 4 h 351"/>
                    <a:gd name="T62" fmla="*/ 1 w 233"/>
                    <a:gd name="T63" fmla="*/ 4 h 351"/>
                    <a:gd name="T64" fmla="*/ 1 w 233"/>
                    <a:gd name="T65" fmla="*/ 4 h 351"/>
                    <a:gd name="T66" fmla="*/ 1 w 233"/>
                    <a:gd name="T67" fmla="*/ 4 h 351"/>
                    <a:gd name="T68" fmla="*/ 1 w 233"/>
                    <a:gd name="T69" fmla="*/ 4 h 351"/>
                    <a:gd name="T70" fmla="*/ 1 w 233"/>
                    <a:gd name="T71" fmla="*/ 4 h 351"/>
                    <a:gd name="T72" fmla="*/ 1 w 233"/>
                    <a:gd name="T73" fmla="*/ 4 h 351"/>
                    <a:gd name="T74" fmla="*/ 1 w 233"/>
                    <a:gd name="T75" fmla="*/ 4 h 351"/>
                    <a:gd name="T76" fmla="*/ 1 w 233"/>
                    <a:gd name="T77" fmla="*/ 4 h 351"/>
                    <a:gd name="T78" fmla="*/ 1 w 233"/>
                    <a:gd name="T79" fmla="*/ 4 h 351"/>
                    <a:gd name="T80" fmla="*/ 1 w 233"/>
                    <a:gd name="T81" fmla="*/ 4 h 351"/>
                    <a:gd name="T82" fmla="*/ 0 w 233"/>
                    <a:gd name="T83" fmla="*/ 4 h 351"/>
                    <a:gd name="T84" fmla="*/ 1 w 233"/>
                    <a:gd name="T85" fmla="*/ 4 h 351"/>
                    <a:gd name="T86" fmla="*/ 1 w 233"/>
                    <a:gd name="T87" fmla="*/ 4 h 351"/>
                    <a:gd name="T88" fmla="*/ 1 w 233"/>
                    <a:gd name="T89" fmla="*/ 4 h 351"/>
                    <a:gd name="T90" fmla="*/ 1 w 233"/>
                    <a:gd name="T91" fmla="*/ 4 h 351"/>
                    <a:gd name="T92" fmla="*/ 1 w 233"/>
                    <a:gd name="T93" fmla="*/ 4 h 351"/>
                    <a:gd name="T94" fmla="*/ 1 w 233"/>
                    <a:gd name="T95" fmla="*/ 4 h 351"/>
                    <a:gd name="T96" fmla="*/ 1 w 233"/>
                    <a:gd name="T97" fmla="*/ 4 h 351"/>
                    <a:gd name="T98" fmla="*/ 1 w 233"/>
                    <a:gd name="T99" fmla="*/ 4 h 351"/>
                    <a:gd name="T100" fmla="*/ 1 w 233"/>
                    <a:gd name="T101" fmla="*/ 4 h 351"/>
                    <a:gd name="T102" fmla="*/ 1 w 233"/>
                    <a:gd name="T103" fmla="*/ 4 h 351"/>
                    <a:gd name="T104" fmla="*/ 1 w 233"/>
                    <a:gd name="T105" fmla="*/ 4 h 351"/>
                    <a:gd name="T106" fmla="*/ 1 w 233"/>
                    <a:gd name="T107" fmla="*/ 0 h 35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3"/>
                    <a:gd name="T163" fmla="*/ 0 h 351"/>
                    <a:gd name="T164" fmla="*/ 233 w 233"/>
                    <a:gd name="T165" fmla="*/ 351 h 35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3" h="351">
                      <a:moveTo>
                        <a:pt x="201" y="0"/>
                      </a:moveTo>
                      <a:lnTo>
                        <a:pt x="212" y="109"/>
                      </a:lnTo>
                      <a:lnTo>
                        <a:pt x="219" y="167"/>
                      </a:lnTo>
                      <a:lnTo>
                        <a:pt x="225" y="187"/>
                      </a:lnTo>
                      <a:lnTo>
                        <a:pt x="233" y="236"/>
                      </a:lnTo>
                      <a:lnTo>
                        <a:pt x="228" y="275"/>
                      </a:lnTo>
                      <a:lnTo>
                        <a:pt x="219" y="313"/>
                      </a:lnTo>
                      <a:lnTo>
                        <a:pt x="205" y="349"/>
                      </a:lnTo>
                      <a:lnTo>
                        <a:pt x="196" y="329"/>
                      </a:lnTo>
                      <a:lnTo>
                        <a:pt x="179" y="322"/>
                      </a:lnTo>
                      <a:lnTo>
                        <a:pt x="166" y="326"/>
                      </a:lnTo>
                      <a:lnTo>
                        <a:pt x="155" y="336"/>
                      </a:lnTo>
                      <a:lnTo>
                        <a:pt x="136" y="351"/>
                      </a:lnTo>
                      <a:lnTo>
                        <a:pt x="111" y="351"/>
                      </a:lnTo>
                      <a:lnTo>
                        <a:pt x="122" y="332"/>
                      </a:lnTo>
                      <a:lnTo>
                        <a:pt x="145" y="303"/>
                      </a:lnTo>
                      <a:lnTo>
                        <a:pt x="168" y="284"/>
                      </a:lnTo>
                      <a:lnTo>
                        <a:pt x="181" y="270"/>
                      </a:lnTo>
                      <a:lnTo>
                        <a:pt x="187" y="250"/>
                      </a:lnTo>
                      <a:lnTo>
                        <a:pt x="190" y="231"/>
                      </a:lnTo>
                      <a:lnTo>
                        <a:pt x="191" y="209"/>
                      </a:lnTo>
                      <a:lnTo>
                        <a:pt x="188" y="186"/>
                      </a:lnTo>
                      <a:lnTo>
                        <a:pt x="190" y="153"/>
                      </a:lnTo>
                      <a:lnTo>
                        <a:pt x="178" y="156"/>
                      </a:lnTo>
                      <a:lnTo>
                        <a:pt x="148" y="157"/>
                      </a:lnTo>
                      <a:lnTo>
                        <a:pt x="123" y="155"/>
                      </a:lnTo>
                      <a:lnTo>
                        <a:pt x="97" y="151"/>
                      </a:lnTo>
                      <a:lnTo>
                        <a:pt x="78" y="144"/>
                      </a:lnTo>
                      <a:lnTo>
                        <a:pt x="63" y="137"/>
                      </a:lnTo>
                      <a:lnTo>
                        <a:pt x="63" y="159"/>
                      </a:lnTo>
                      <a:lnTo>
                        <a:pt x="63" y="187"/>
                      </a:lnTo>
                      <a:lnTo>
                        <a:pt x="57" y="212"/>
                      </a:lnTo>
                      <a:lnTo>
                        <a:pt x="56" y="236"/>
                      </a:lnTo>
                      <a:lnTo>
                        <a:pt x="65" y="261"/>
                      </a:lnTo>
                      <a:lnTo>
                        <a:pt x="75" y="282"/>
                      </a:lnTo>
                      <a:lnTo>
                        <a:pt x="89" y="306"/>
                      </a:lnTo>
                      <a:lnTo>
                        <a:pt x="82" y="324"/>
                      </a:lnTo>
                      <a:lnTo>
                        <a:pt x="70" y="313"/>
                      </a:lnTo>
                      <a:lnTo>
                        <a:pt x="49" y="299"/>
                      </a:lnTo>
                      <a:lnTo>
                        <a:pt x="36" y="286"/>
                      </a:lnTo>
                      <a:lnTo>
                        <a:pt x="18" y="277"/>
                      </a:lnTo>
                      <a:lnTo>
                        <a:pt x="0" y="270"/>
                      </a:lnTo>
                      <a:lnTo>
                        <a:pt x="3" y="247"/>
                      </a:lnTo>
                      <a:lnTo>
                        <a:pt x="10" y="229"/>
                      </a:lnTo>
                      <a:lnTo>
                        <a:pt x="21" y="212"/>
                      </a:lnTo>
                      <a:lnTo>
                        <a:pt x="43" y="194"/>
                      </a:lnTo>
                      <a:lnTo>
                        <a:pt x="45" y="158"/>
                      </a:lnTo>
                      <a:lnTo>
                        <a:pt x="43" y="98"/>
                      </a:lnTo>
                      <a:lnTo>
                        <a:pt x="77" y="98"/>
                      </a:lnTo>
                      <a:lnTo>
                        <a:pt x="101" y="92"/>
                      </a:lnTo>
                      <a:lnTo>
                        <a:pt x="124" y="79"/>
                      </a:lnTo>
                      <a:lnTo>
                        <a:pt x="140" y="58"/>
                      </a:lnTo>
                      <a:lnTo>
                        <a:pt x="161" y="31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sp>
            <p:nvSpPr>
              <p:cNvPr id="23582" name="AutoShape 14"/>
              <p:cNvSpPr>
                <a:spLocks noChangeArrowheads="1"/>
              </p:cNvSpPr>
              <p:nvPr/>
            </p:nvSpPr>
            <p:spPr bwMode="auto">
              <a:xfrm>
                <a:off x="5559" y="491"/>
                <a:ext cx="245" cy="435"/>
              </a:xfrm>
              <a:custGeom>
                <a:avLst/>
                <a:gdLst>
                  <a:gd name="T0" fmla="*/ 2 w 315"/>
                  <a:gd name="T1" fmla="*/ 6 h 471"/>
                  <a:gd name="T2" fmla="*/ 2 w 315"/>
                  <a:gd name="T3" fmla="*/ 6 h 471"/>
                  <a:gd name="T4" fmla="*/ 2 w 315"/>
                  <a:gd name="T5" fmla="*/ 6 h 471"/>
                  <a:gd name="T6" fmla="*/ 1 w 315"/>
                  <a:gd name="T7" fmla="*/ 6 h 471"/>
                  <a:gd name="T8" fmla="*/ 0 w 315"/>
                  <a:gd name="T9" fmla="*/ 6 h 471"/>
                  <a:gd name="T10" fmla="*/ 2 w 315"/>
                  <a:gd name="T11" fmla="*/ 6 h 471"/>
                  <a:gd name="T12" fmla="*/ 2 w 315"/>
                  <a:gd name="T13" fmla="*/ 6 h 471"/>
                  <a:gd name="T14" fmla="*/ 2 w 315"/>
                  <a:gd name="T15" fmla="*/ 6 h 471"/>
                  <a:gd name="T16" fmla="*/ 2 w 315"/>
                  <a:gd name="T17" fmla="*/ 6 h 471"/>
                  <a:gd name="T18" fmla="*/ 2 w 315"/>
                  <a:gd name="T19" fmla="*/ 6 h 471"/>
                  <a:gd name="T20" fmla="*/ 2 w 315"/>
                  <a:gd name="T21" fmla="*/ 6 h 471"/>
                  <a:gd name="T22" fmla="*/ 2 w 315"/>
                  <a:gd name="T23" fmla="*/ 6 h 471"/>
                  <a:gd name="T24" fmla="*/ 2 w 315"/>
                  <a:gd name="T25" fmla="*/ 6 h 471"/>
                  <a:gd name="T26" fmla="*/ 2 w 315"/>
                  <a:gd name="T27" fmla="*/ 6 h 471"/>
                  <a:gd name="T28" fmla="*/ 2 w 315"/>
                  <a:gd name="T29" fmla="*/ 6 h 471"/>
                  <a:gd name="T30" fmla="*/ 2 w 315"/>
                  <a:gd name="T31" fmla="*/ 6 h 471"/>
                  <a:gd name="T32" fmla="*/ 2 w 315"/>
                  <a:gd name="T33" fmla="*/ 6 h 471"/>
                  <a:gd name="T34" fmla="*/ 2 w 315"/>
                  <a:gd name="T35" fmla="*/ 6 h 471"/>
                  <a:gd name="T36" fmla="*/ 2 w 315"/>
                  <a:gd name="T37" fmla="*/ 6 h 471"/>
                  <a:gd name="T38" fmla="*/ 2 w 315"/>
                  <a:gd name="T39" fmla="*/ 6 h 471"/>
                  <a:gd name="T40" fmla="*/ 2 w 315"/>
                  <a:gd name="T41" fmla="*/ 6 h 471"/>
                  <a:gd name="T42" fmla="*/ 2 w 315"/>
                  <a:gd name="T43" fmla="*/ 6 h 471"/>
                  <a:gd name="T44" fmla="*/ 2 w 315"/>
                  <a:gd name="T45" fmla="*/ 6 h 471"/>
                  <a:gd name="T46" fmla="*/ 2 w 315"/>
                  <a:gd name="T47" fmla="*/ 6 h 471"/>
                  <a:gd name="T48" fmla="*/ 2 w 315"/>
                  <a:gd name="T49" fmla="*/ 6 h 471"/>
                  <a:gd name="T50" fmla="*/ 2 w 315"/>
                  <a:gd name="T51" fmla="*/ 6 h 471"/>
                  <a:gd name="T52" fmla="*/ 2 w 315"/>
                  <a:gd name="T53" fmla="*/ 6 h 471"/>
                  <a:gd name="T54" fmla="*/ 2 w 315"/>
                  <a:gd name="T55" fmla="*/ 6 h 471"/>
                  <a:gd name="T56" fmla="*/ 2 w 315"/>
                  <a:gd name="T57" fmla="*/ 6 h 471"/>
                  <a:gd name="T58" fmla="*/ 2 w 315"/>
                  <a:gd name="T59" fmla="*/ 6 h 471"/>
                  <a:gd name="T60" fmla="*/ 2 w 315"/>
                  <a:gd name="T61" fmla="*/ 6 h 471"/>
                  <a:gd name="T62" fmla="*/ 2 w 315"/>
                  <a:gd name="T63" fmla="*/ 6 h 471"/>
                  <a:gd name="T64" fmla="*/ 2 w 315"/>
                  <a:gd name="T65" fmla="*/ 6 h 471"/>
                  <a:gd name="T66" fmla="*/ 2 w 315"/>
                  <a:gd name="T67" fmla="*/ 6 h 471"/>
                  <a:gd name="T68" fmla="*/ 2 w 315"/>
                  <a:gd name="T69" fmla="*/ 6 h 471"/>
                  <a:gd name="T70" fmla="*/ 2 w 315"/>
                  <a:gd name="T71" fmla="*/ 6 h 471"/>
                  <a:gd name="T72" fmla="*/ 2 w 315"/>
                  <a:gd name="T73" fmla="*/ 6 h 471"/>
                  <a:gd name="T74" fmla="*/ 2 w 315"/>
                  <a:gd name="T75" fmla="*/ 6 h 471"/>
                  <a:gd name="T76" fmla="*/ 2 w 315"/>
                  <a:gd name="T77" fmla="*/ 6 h 471"/>
                  <a:gd name="T78" fmla="*/ 2 w 315"/>
                  <a:gd name="T79" fmla="*/ 6 h 471"/>
                  <a:gd name="T80" fmla="*/ 2 w 315"/>
                  <a:gd name="T81" fmla="*/ 6 h 471"/>
                  <a:gd name="T82" fmla="*/ 2 w 315"/>
                  <a:gd name="T83" fmla="*/ 6 h 471"/>
                  <a:gd name="T84" fmla="*/ 2 w 315"/>
                  <a:gd name="T85" fmla="*/ 0 h 471"/>
                  <a:gd name="T86" fmla="*/ 2 w 315"/>
                  <a:gd name="T87" fmla="*/ 0 h 471"/>
                  <a:gd name="T88" fmla="*/ 2 w 315"/>
                  <a:gd name="T89" fmla="*/ 6 h 471"/>
                  <a:gd name="T90" fmla="*/ 2 w 315"/>
                  <a:gd name="T91" fmla="*/ 6 h 471"/>
                  <a:gd name="T92" fmla="*/ 2 w 315"/>
                  <a:gd name="T93" fmla="*/ 6 h 471"/>
                  <a:gd name="T94" fmla="*/ 2 w 315"/>
                  <a:gd name="T95" fmla="*/ 6 h 4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5"/>
                  <a:gd name="T145" fmla="*/ 0 h 471"/>
                  <a:gd name="T146" fmla="*/ 315 w 315"/>
                  <a:gd name="T147" fmla="*/ 471 h 4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5" h="471">
                    <a:moveTo>
                      <a:pt x="29" y="81"/>
                    </a:moveTo>
                    <a:lnTo>
                      <a:pt x="16" y="111"/>
                    </a:lnTo>
                    <a:lnTo>
                      <a:pt x="7" y="137"/>
                    </a:lnTo>
                    <a:lnTo>
                      <a:pt x="1" y="158"/>
                    </a:lnTo>
                    <a:lnTo>
                      <a:pt x="0" y="174"/>
                    </a:lnTo>
                    <a:lnTo>
                      <a:pt x="2" y="189"/>
                    </a:lnTo>
                    <a:lnTo>
                      <a:pt x="5" y="212"/>
                    </a:lnTo>
                    <a:lnTo>
                      <a:pt x="4" y="223"/>
                    </a:lnTo>
                    <a:lnTo>
                      <a:pt x="5" y="236"/>
                    </a:lnTo>
                    <a:lnTo>
                      <a:pt x="11" y="253"/>
                    </a:lnTo>
                    <a:lnTo>
                      <a:pt x="13" y="263"/>
                    </a:lnTo>
                    <a:lnTo>
                      <a:pt x="10" y="293"/>
                    </a:lnTo>
                    <a:lnTo>
                      <a:pt x="13" y="314"/>
                    </a:lnTo>
                    <a:lnTo>
                      <a:pt x="19" y="335"/>
                    </a:lnTo>
                    <a:lnTo>
                      <a:pt x="29" y="360"/>
                    </a:lnTo>
                    <a:lnTo>
                      <a:pt x="41" y="386"/>
                    </a:lnTo>
                    <a:lnTo>
                      <a:pt x="52" y="410"/>
                    </a:lnTo>
                    <a:lnTo>
                      <a:pt x="59" y="429"/>
                    </a:lnTo>
                    <a:lnTo>
                      <a:pt x="65" y="449"/>
                    </a:lnTo>
                    <a:lnTo>
                      <a:pt x="74" y="461"/>
                    </a:lnTo>
                    <a:lnTo>
                      <a:pt x="87" y="468"/>
                    </a:lnTo>
                    <a:lnTo>
                      <a:pt x="108" y="471"/>
                    </a:lnTo>
                    <a:lnTo>
                      <a:pt x="137" y="468"/>
                    </a:lnTo>
                    <a:lnTo>
                      <a:pt x="162" y="462"/>
                    </a:lnTo>
                    <a:lnTo>
                      <a:pt x="176" y="452"/>
                    </a:lnTo>
                    <a:lnTo>
                      <a:pt x="197" y="438"/>
                    </a:lnTo>
                    <a:lnTo>
                      <a:pt x="219" y="410"/>
                    </a:lnTo>
                    <a:lnTo>
                      <a:pt x="255" y="359"/>
                    </a:lnTo>
                    <a:lnTo>
                      <a:pt x="264" y="343"/>
                    </a:lnTo>
                    <a:lnTo>
                      <a:pt x="271" y="347"/>
                    </a:lnTo>
                    <a:lnTo>
                      <a:pt x="282" y="347"/>
                    </a:lnTo>
                    <a:lnTo>
                      <a:pt x="288" y="332"/>
                    </a:lnTo>
                    <a:lnTo>
                      <a:pt x="298" y="301"/>
                    </a:lnTo>
                    <a:lnTo>
                      <a:pt x="306" y="272"/>
                    </a:lnTo>
                    <a:lnTo>
                      <a:pt x="304" y="233"/>
                    </a:lnTo>
                    <a:lnTo>
                      <a:pt x="312" y="167"/>
                    </a:lnTo>
                    <a:lnTo>
                      <a:pt x="315" y="127"/>
                    </a:lnTo>
                    <a:lnTo>
                      <a:pt x="313" y="94"/>
                    </a:lnTo>
                    <a:lnTo>
                      <a:pt x="306" y="70"/>
                    </a:lnTo>
                    <a:lnTo>
                      <a:pt x="285" y="39"/>
                    </a:lnTo>
                    <a:lnTo>
                      <a:pt x="255" y="18"/>
                    </a:lnTo>
                    <a:lnTo>
                      <a:pt x="222" y="6"/>
                    </a:lnTo>
                    <a:lnTo>
                      <a:pt x="186" y="0"/>
                    </a:lnTo>
                    <a:lnTo>
                      <a:pt x="149" y="0"/>
                    </a:lnTo>
                    <a:lnTo>
                      <a:pt x="114" y="6"/>
                    </a:lnTo>
                    <a:lnTo>
                      <a:pt x="80" y="22"/>
                    </a:lnTo>
                    <a:lnTo>
                      <a:pt x="55" y="43"/>
                    </a:lnTo>
                    <a:lnTo>
                      <a:pt x="29" y="81"/>
                    </a:lnTo>
                    <a:close/>
                  </a:path>
                </a:pathLst>
              </a:custGeom>
              <a:solidFill>
                <a:srgbClr val="F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grpSp>
            <p:nvGrpSpPr>
              <p:cNvPr id="23583" name="Group 15"/>
              <p:cNvGrpSpPr>
                <a:grpSpLocks/>
              </p:cNvGrpSpPr>
              <p:nvPr/>
            </p:nvGrpSpPr>
            <p:grpSpPr bwMode="auto">
              <a:xfrm>
                <a:off x="5515" y="461"/>
                <a:ext cx="359" cy="535"/>
                <a:chOff x="5515" y="461"/>
                <a:chExt cx="359" cy="535"/>
              </a:xfrm>
            </p:grpSpPr>
            <p:grpSp>
              <p:nvGrpSpPr>
                <p:cNvPr id="23618" name="Group 16"/>
                <p:cNvGrpSpPr>
                  <a:grpSpLocks/>
                </p:cNvGrpSpPr>
                <p:nvPr/>
              </p:nvGrpSpPr>
              <p:grpSpPr bwMode="auto">
                <a:xfrm>
                  <a:off x="5515" y="461"/>
                  <a:ext cx="359" cy="535"/>
                  <a:chOff x="5515" y="461"/>
                  <a:chExt cx="359" cy="535"/>
                </a:xfrm>
              </p:grpSpPr>
              <p:sp>
                <p:nvSpPr>
                  <p:cNvPr id="23620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5604" y="600"/>
                    <a:ext cx="6" cy="29"/>
                  </a:xfrm>
                  <a:custGeom>
                    <a:avLst/>
                    <a:gdLst>
                      <a:gd name="T0" fmla="*/ 0 w 38"/>
                      <a:gd name="T1" fmla="*/ 0 h 57"/>
                      <a:gd name="T2" fmla="*/ 0 w 38"/>
                      <a:gd name="T3" fmla="*/ 1 h 57"/>
                      <a:gd name="T4" fmla="*/ 0 w 38"/>
                      <a:gd name="T5" fmla="*/ 1 h 57"/>
                      <a:gd name="T6" fmla="*/ 0 w 38"/>
                      <a:gd name="T7" fmla="*/ 1 h 57"/>
                      <a:gd name="T8" fmla="*/ 0 w 38"/>
                      <a:gd name="T9" fmla="*/ 1 h 57"/>
                      <a:gd name="T10" fmla="*/ 0 w 38"/>
                      <a:gd name="T11" fmla="*/ 1 h 57"/>
                      <a:gd name="T12" fmla="*/ 0 w 38"/>
                      <a:gd name="T13" fmla="*/ 1 h 57"/>
                      <a:gd name="T14" fmla="*/ 0 w 38"/>
                      <a:gd name="T15" fmla="*/ 1 h 57"/>
                      <a:gd name="T16" fmla="*/ 0 w 38"/>
                      <a:gd name="T17" fmla="*/ 1 h 57"/>
                      <a:gd name="T18" fmla="*/ 0 w 38"/>
                      <a:gd name="T19" fmla="*/ 1 h 57"/>
                      <a:gd name="T20" fmla="*/ 0 w 38"/>
                      <a:gd name="T21" fmla="*/ 1 h 57"/>
                      <a:gd name="T22" fmla="*/ 0 w 38"/>
                      <a:gd name="T23" fmla="*/ 0 h 5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8"/>
                      <a:gd name="T37" fmla="*/ 0 h 57"/>
                      <a:gd name="T38" fmla="*/ 38 w 38"/>
                      <a:gd name="T39" fmla="*/ 57 h 5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8" h="57">
                        <a:moveTo>
                          <a:pt x="6" y="0"/>
                        </a:moveTo>
                        <a:lnTo>
                          <a:pt x="1" y="9"/>
                        </a:lnTo>
                        <a:lnTo>
                          <a:pt x="0" y="20"/>
                        </a:lnTo>
                        <a:lnTo>
                          <a:pt x="3" y="30"/>
                        </a:lnTo>
                        <a:lnTo>
                          <a:pt x="10" y="37"/>
                        </a:lnTo>
                        <a:lnTo>
                          <a:pt x="20" y="46"/>
                        </a:lnTo>
                        <a:lnTo>
                          <a:pt x="38" y="57"/>
                        </a:lnTo>
                        <a:lnTo>
                          <a:pt x="22" y="41"/>
                        </a:lnTo>
                        <a:lnTo>
                          <a:pt x="16" y="33"/>
                        </a:lnTo>
                        <a:lnTo>
                          <a:pt x="12" y="26"/>
                        </a:lnTo>
                        <a:lnTo>
                          <a:pt x="8" y="1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21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461"/>
                    <a:ext cx="360" cy="536"/>
                  </a:xfrm>
                  <a:custGeom>
                    <a:avLst/>
                    <a:gdLst>
                      <a:gd name="T0" fmla="*/ 2 w 452"/>
                      <a:gd name="T1" fmla="*/ 7 h 577"/>
                      <a:gd name="T2" fmla="*/ 2 w 452"/>
                      <a:gd name="T3" fmla="*/ 7 h 577"/>
                      <a:gd name="T4" fmla="*/ 2 w 452"/>
                      <a:gd name="T5" fmla="*/ 7 h 577"/>
                      <a:gd name="T6" fmla="*/ 2 w 452"/>
                      <a:gd name="T7" fmla="*/ 7 h 577"/>
                      <a:gd name="T8" fmla="*/ 2 w 452"/>
                      <a:gd name="T9" fmla="*/ 7 h 577"/>
                      <a:gd name="T10" fmla="*/ 2 w 452"/>
                      <a:gd name="T11" fmla="*/ 7 h 577"/>
                      <a:gd name="T12" fmla="*/ 2 w 452"/>
                      <a:gd name="T13" fmla="*/ 7 h 577"/>
                      <a:gd name="T14" fmla="*/ 2 w 452"/>
                      <a:gd name="T15" fmla="*/ 7 h 577"/>
                      <a:gd name="T16" fmla="*/ 2 w 452"/>
                      <a:gd name="T17" fmla="*/ 7 h 577"/>
                      <a:gd name="T18" fmla="*/ 2 w 452"/>
                      <a:gd name="T19" fmla="*/ 7 h 577"/>
                      <a:gd name="T20" fmla="*/ 2 w 452"/>
                      <a:gd name="T21" fmla="*/ 7 h 577"/>
                      <a:gd name="T22" fmla="*/ 2 w 452"/>
                      <a:gd name="T23" fmla="*/ 7 h 577"/>
                      <a:gd name="T24" fmla="*/ 2 w 452"/>
                      <a:gd name="T25" fmla="*/ 7 h 577"/>
                      <a:gd name="T26" fmla="*/ 2 w 452"/>
                      <a:gd name="T27" fmla="*/ 7 h 577"/>
                      <a:gd name="T28" fmla="*/ 2 w 452"/>
                      <a:gd name="T29" fmla="*/ 7 h 577"/>
                      <a:gd name="T30" fmla="*/ 2 w 452"/>
                      <a:gd name="T31" fmla="*/ 7 h 577"/>
                      <a:gd name="T32" fmla="*/ 2 w 452"/>
                      <a:gd name="T33" fmla="*/ 7 h 577"/>
                      <a:gd name="T34" fmla="*/ 2 w 452"/>
                      <a:gd name="T35" fmla="*/ 7 h 577"/>
                      <a:gd name="T36" fmla="*/ 2 w 452"/>
                      <a:gd name="T37" fmla="*/ 7 h 577"/>
                      <a:gd name="T38" fmla="*/ 2 w 452"/>
                      <a:gd name="T39" fmla="*/ 7 h 577"/>
                      <a:gd name="T40" fmla="*/ 2 w 452"/>
                      <a:gd name="T41" fmla="*/ 7 h 577"/>
                      <a:gd name="T42" fmla="*/ 2 w 452"/>
                      <a:gd name="T43" fmla="*/ 7 h 577"/>
                      <a:gd name="T44" fmla="*/ 2 w 452"/>
                      <a:gd name="T45" fmla="*/ 7 h 577"/>
                      <a:gd name="T46" fmla="*/ 2 w 452"/>
                      <a:gd name="T47" fmla="*/ 7 h 577"/>
                      <a:gd name="T48" fmla="*/ 2 w 452"/>
                      <a:gd name="T49" fmla="*/ 7 h 577"/>
                      <a:gd name="T50" fmla="*/ 2 w 452"/>
                      <a:gd name="T51" fmla="*/ 7 h 577"/>
                      <a:gd name="T52" fmla="*/ 2 w 452"/>
                      <a:gd name="T53" fmla="*/ 7 h 577"/>
                      <a:gd name="T54" fmla="*/ 2 w 452"/>
                      <a:gd name="T55" fmla="*/ 7 h 577"/>
                      <a:gd name="T56" fmla="*/ 2 w 452"/>
                      <a:gd name="T57" fmla="*/ 7 h 577"/>
                      <a:gd name="T58" fmla="*/ 2 w 452"/>
                      <a:gd name="T59" fmla="*/ 7 h 577"/>
                      <a:gd name="T60" fmla="*/ 2 w 452"/>
                      <a:gd name="T61" fmla="*/ 7 h 577"/>
                      <a:gd name="T62" fmla="*/ 2 w 452"/>
                      <a:gd name="T63" fmla="*/ 7 h 577"/>
                      <a:gd name="T64" fmla="*/ 2 w 452"/>
                      <a:gd name="T65" fmla="*/ 7 h 577"/>
                      <a:gd name="T66" fmla="*/ 2 w 452"/>
                      <a:gd name="T67" fmla="*/ 7 h 577"/>
                      <a:gd name="T68" fmla="*/ 2 w 452"/>
                      <a:gd name="T69" fmla="*/ 7 h 577"/>
                      <a:gd name="T70" fmla="*/ 2 w 452"/>
                      <a:gd name="T71" fmla="*/ 7 h 577"/>
                      <a:gd name="T72" fmla="*/ 2 w 452"/>
                      <a:gd name="T73" fmla="*/ 7 h 577"/>
                      <a:gd name="T74" fmla="*/ 2 w 452"/>
                      <a:gd name="T75" fmla="*/ 7 h 577"/>
                      <a:gd name="T76" fmla="*/ 2 w 452"/>
                      <a:gd name="T77" fmla="*/ 7 h 577"/>
                      <a:gd name="T78" fmla="*/ 2 w 452"/>
                      <a:gd name="T79" fmla="*/ 7 h 577"/>
                      <a:gd name="T80" fmla="*/ 2 w 452"/>
                      <a:gd name="T81" fmla="*/ 7 h 577"/>
                      <a:gd name="T82" fmla="*/ 2 w 452"/>
                      <a:gd name="T83" fmla="*/ 7 h 577"/>
                      <a:gd name="T84" fmla="*/ 2 w 452"/>
                      <a:gd name="T85" fmla="*/ 7 h 577"/>
                      <a:gd name="T86" fmla="*/ 2 w 452"/>
                      <a:gd name="T87" fmla="*/ 7 h 577"/>
                      <a:gd name="T88" fmla="*/ 2 w 452"/>
                      <a:gd name="T89" fmla="*/ 7 h 577"/>
                      <a:gd name="T90" fmla="*/ 2 w 452"/>
                      <a:gd name="T91" fmla="*/ 0 h 577"/>
                      <a:gd name="T92" fmla="*/ 2 w 452"/>
                      <a:gd name="T93" fmla="*/ 7 h 577"/>
                      <a:gd name="T94" fmla="*/ 2 w 452"/>
                      <a:gd name="T95" fmla="*/ 7 h 577"/>
                      <a:gd name="T96" fmla="*/ 2 w 452"/>
                      <a:gd name="T97" fmla="*/ 7 h 577"/>
                      <a:gd name="T98" fmla="*/ 2 w 452"/>
                      <a:gd name="T99" fmla="*/ 7 h 577"/>
                      <a:gd name="T100" fmla="*/ 2 w 452"/>
                      <a:gd name="T101" fmla="*/ 7 h 577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52"/>
                      <a:gd name="T154" fmla="*/ 0 h 577"/>
                      <a:gd name="T155" fmla="*/ 452 w 452"/>
                      <a:gd name="T156" fmla="*/ 577 h 577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52" h="577">
                        <a:moveTo>
                          <a:pt x="60" y="57"/>
                        </a:moveTo>
                        <a:lnTo>
                          <a:pt x="50" y="64"/>
                        </a:lnTo>
                        <a:lnTo>
                          <a:pt x="45" y="71"/>
                        </a:lnTo>
                        <a:lnTo>
                          <a:pt x="42" y="80"/>
                        </a:lnTo>
                        <a:lnTo>
                          <a:pt x="41" y="88"/>
                        </a:lnTo>
                        <a:lnTo>
                          <a:pt x="41" y="97"/>
                        </a:lnTo>
                        <a:lnTo>
                          <a:pt x="27" y="101"/>
                        </a:lnTo>
                        <a:lnTo>
                          <a:pt x="17" y="107"/>
                        </a:lnTo>
                        <a:lnTo>
                          <a:pt x="10" y="114"/>
                        </a:lnTo>
                        <a:lnTo>
                          <a:pt x="6" y="122"/>
                        </a:lnTo>
                        <a:lnTo>
                          <a:pt x="4" y="133"/>
                        </a:lnTo>
                        <a:lnTo>
                          <a:pt x="0" y="141"/>
                        </a:lnTo>
                        <a:lnTo>
                          <a:pt x="4" y="150"/>
                        </a:lnTo>
                        <a:lnTo>
                          <a:pt x="7" y="159"/>
                        </a:lnTo>
                        <a:lnTo>
                          <a:pt x="10" y="167"/>
                        </a:lnTo>
                        <a:lnTo>
                          <a:pt x="15" y="175"/>
                        </a:lnTo>
                        <a:lnTo>
                          <a:pt x="11" y="161"/>
                        </a:lnTo>
                        <a:lnTo>
                          <a:pt x="9" y="150"/>
                        </a:lnTo>
                        <a:lnTo>
                          <a:pt x="9" y="140"/>
                        </a:lnTo>
                        <a:lnTo>
                          <a:pt x="11" y="129"/>
                        </a:lnTo>
                        <a:lnTo>
                          <a:pt x="15" y="119"/>
                        </a:lnTo>
                        <a:lnTo>
                          <a:pt x="20" y="114"/>
                        </a:lnTo>
                        <a:lnTo>
                          <a:pt x="27" y="110"/>
                        </a:lnTo>
                        <a:lnTo>
                          <a:pt x="33" y="107"/>
                        </a:lnTo>
                        <a:lnTo>
                          <a:pt x="41" y="104"/>
                        </a:lnTo>
                        <a:lnTo>
                          <a:pt x="29" y="112"/>
                        </a:lnTo>
                        <a:lnTo>
                          <a:pt x="23" y="118"/>
                        </a:lnTo>
                        <a:lnTo>
                          <a:pt x="19" y="125"/>
                        </a:lnTo>
                        <a:lnTo>
                          <a:pt x="17" y="131"/>
                        </a:lnTo>
                        <a:lnTo>
                          <a:pt x="17" y="141"/>
                        </a:lnTo>
                        <a:lnTo>
                          <a:pt x="20" y="131"/>
                        </a:lnTo>
                        <a:lnTo>
                          <a:pt x="24" y="123"/>
                        </a:lnTo>
                        <a:lnTo>
                          <a:pt x="31" y="117"/>
                        </a:lnTo>
                        <a:lnTo>
                          <a:pt x="39" y="113"/>
                        </a:lnTo>
                        <a:lnTo>
                          <a:pt x="46" y="111"/>
                        </a:lnTo>
                        <a:lnTo>
                          <a:pt x="37" y="116"/>
                        </a:lnTo>
                        <a:lnTo>
                          <a:pt x="32" y="121"/>
                        </a:lnTo>
                        <a:lnTo>
                          <a:pt x="27" y="129"/>
                        </a:lnTo>
                        <a:lnTo>
                          <a:pt x="25" y="137"/>
                        </a:lnTo>
                        <a:lnTo>
                          <a:pt x="24" y="146"/>
                        </a:lnTo>
                        <a:lnTo>
                          <a:pt x="24" y="154"/>
                        </a:lnTo>
                        <a:lnTo>
                          <a:pt x="25" y="160"/>
                        </a:lnTo>
                        <a:lnTo>
                          <a:pt x="28" y="167"/>
                        </a:lnTo>
                        <a:lnTo>
                          <a:pt x="32" y="175"/>
                        </a:lnTo>
                        <a:lnTo>
                          <a:pt x="43" y="191"/>
                        </a:lnTo>
                        <a:lnTo>
                          <a:pt x="34" y="173"/>
                        </a:lnTo>
                        <a:lnTo>
                          <a:pt x="30" y="165"/>
                        </a:lnTo>
                        <a:lnTo>
                          <a:pt x="28" y="157"/>
                        </a:lnTo>
                        <a:lnTo>
                          <a:pt x="29" y="148"/>
                        </a:lnTo>
                        <a:lnTo>
                          <a:pt x="30" y="140"/>
                        </a:lnTo>
                        <a:lnTo>
                          <a:pt x="31" y="133"/>
                        </a:lnTo>
                        <a:lnTo>
                          <a:pt x="37" y="124"/>
                        </a:lnTo>
                        <a:lnTo>
                          <a:pt x="47" y="117"/>
                        </a:lnTo>
                        <a:lnTo>
                          <a:pt x="50" y="119"/>
                        </a:lnTo>
                        <a:lnTo>
                          <a:pt x="45" y="126"/>
                        </a:lnTo>
                        <a:lnTo>
                          <a:pt x="42" y="132"/>
                        </a:lnTo>
                        <a:lnTo>
                          <a:pt x="41" y="139"/>
                        </a:lnTo>
                        <a:lnTo>
                          <a:pt x="42" y="147"/>
                        </a:lnTo>
                        <a:lnTo>
                          <a:pt x="44" y="155"/>
                        </a:lnTo>
                        <a:lnTo>
                          <a:pt x="48" y="164"/>
                        </a:lnTo>
                        <a:lnTo>
                          <a:pt x="54" y="174"/>
                        </a:lnTo>
                        <a:lnTo>
                          <a:pt x="63" y="187"/>
                        </a:lnTo>
                        <a:lnTo>
                          <a:pt x="72" y="199"/>
                        </a:lnTo>
                        <a:lnTo>
                          <a:pt x="58" y="176"/>
                        </a:lnTo>
                        <a:lnTo>
                          <a:pt x="53" y="165"/>
                        </a:lnTo>
                        <a:lnTo>
                          <a:pt x="50" y="156"/>
                        </a:lnTo>
                        <a:lnTo>
                          <a:pt x="52" y="148"/>
                        </a:lnTo>
                        <a:lnTo>
                          <a:pt x="53" y="136"/>
                        </a:lnTo>
                        <a:lnTo>
                          <a:pt x="57" y="126"/>
                        </a:lnTo>
                        <a:lnTo>
                          <a:pt x="60" y="128"/>
                        </a:lnTo>
                        <a:lnTo>
                          <a:pt x="59" y="135"/>
                        </a:lnTo>
                        <a:lnTo>
                          <a:pt x="59" y="146"/>
                        </a:lnTo>
                        <a:lnTo>
                          <a:pt x="60" y="154"/>
                        </a:lnTo>
                        <a:lnTo>
                          <a:pt x="63" y="164"/>
                        </a:lnTo>
                        <a:lnTo>
                          <a:pt x="66" y="173"/>
                        </a:lnTo>
                        <a:lnTo>
                          <a:pt x="73" y="182"/>
                        </a:lnTo>
                        <a:lnTo>
                          <a:pt x="81" y="191"/>
                        </a:lnTo>
                        <a:lnTo>
                          <a:pt x="71" y="174"/>
                        </a:lnTo>
                        <a:lnTo>
                          <a:pt x="67" y="164"/>
                        </a:lnTo>
                        <a:lnTo>
                          <a:pt x="65" y="153"/>
                        </a:lnTo>
                        <a:lnTo>
                          <a:pt x="65" y="139"/>
                        </a:lnTo>
                        <a:lnTo>
                          <a:pt x="67" y="131"/>
                        </a:lnTo>
                        <a:lnTo>
                          <a:pt x="72" y="135"/>
                        </a:lnTo>
                        <a:lnTo>
                          <a:pt x="73" y="148"/>
                        </a:lnTo>
                        <a:lnTo>
                          <a:pt x="75" y="160"/>
                        </a:lnTo>
                        <a:lnTo>
                          <a:pt x="79" y="170"/>
                        </a:lnTo>
                        <a:lnTo>
                          <a:pt x="83" y="180"/>
                        </a:lnTo>
                        <a:lnTo>
                          <a:pt x="89" y="191"/>
                        </a:lnTo>
                        <a:lnTo>
                          <a:pt x="84" y="176"/>
                        </a:lnTo>
                        <a:lnTo>
                          <a:pt x="81" y="167"/>
                        </a:lnTo>
                        <a:lnTo>
                          <a:pt x="79" y="160"/>
                        </a:lnTo>
                        <a:lnTo>
                          <a:pt x="78" y="151"/>
                        </a:lnTo>
                        <a:lnTo>
                          <a:pt x="83" y="167"/>
                        </a:lnTo>
                        <a:lnTo>
                          <a:pt x="87" y="176"/>
                        </a:lnTo>
                        <a:lnTo>
                          <a:pt x="93" y="184"/>
                        </a:lnTo>
                        <a:lnTo>
                          <a:pt x="100" y="194"/>
                        </a:lnTo>
                        <a:lnTo>
                          <a:pt x="108" y="204"/>
                        </a:lnTo>
                        <a:lnTo>
                          <a:pt x="117" y="211"/>
                        </a:lnTo>
                        <a:lnTo>
                          <a:pt x="124" y="216"/>
                        </a:lnTo>
                        <a:lnTo>
                          <a:pt x="112" y="204"/>
                        </a:lnTo>
                        <a:lnTo>
                          <a:pt x="104" y="194"/>
                        </a:lnTo>
                        <a:lnTo>
                          <a:pt x="97" y="183"/>
                        </a:lnTo>
                        <a:lnTo>
                          <a:pt x="91" y="170"/>
                        </a:lnTo>
                        <a:lnTo>
                          <a:pt x="87" y="159"/>
                        </a:lnTo>
                        <a:lnTo>
                          <a:pt x="85" y="149"/>
                        </a:lnTo>
                        <a:lnTo>
                          <a:pt x="87" y="140"/>
                        </a:lnTo>
                        <a:lnTo>
                          <a:pt x="93" y="140"/>
                        </a:lnTo>
                        <a:lnTo>
                          <a:pt x="93" y="151"/>
                        </a:lnTo>
                        <a:lnTo>
                          <a:pt x="94" y="160"/>
                        </a:lnTo>
                        <a:lnTo>
                          <a:pt x="98" y="171"/>
                        </a:lnTo>
                        <a:lnTo>
                          <a:pt x="102" y="181"/>
                        </a:lnTo>
                        <a:lnTo>
                          <a:pt x="111" y="193"/>
                        </a:lnTo>
                        <a:lnTo>
                          <a:pt x="106" y="181"/>
                        </a:lnTo>
                        <a:lnTo>
                          <a:pt x="101" y="170"/>
                        </a:lnTo>
                        <a:lnTo>
                          <a:pt x="99" y="162"/>
                        </a:lnTo>
                        <a:lnTo>
                          <a:pt x="98" y="152"/>
                        </a:lnTo>
                        <a:lnTo>
                          <a:pt x="100" y="142"/>
                        </a:lnTo>
                        <a:lnTo>
                          <a:pt x="115" y="141"/>
                        </a:lnTo>
                        <a:lnTo>
                          <a:pt x="120" y="152"/>
                        </a:lnTo>
                        <a:lnTo>
                          <a:pt x="125" y="161"/>
                        </a:lnTo>
                        <a:lnTo>
                          <a:pt x="129" y="169"/>
                        </a:lnTo>
                        <a:lnTo>
                          <a:pt x="149" y="197"/>
                        </a:lnTo>
                        <a:lnTo>
                          <a:pt x="136" y="171"/>
                        </a:lnTo>
                        <a:lnTo>
                          <a:pt x="132" y="163"/>
                        </a:lnTo>
                        <a:lnTo>
                          <a:pt x="128" y="151"/>
                        </a:lnTo>
                        <a:lnTo>
                          <a:pt x="125" y="139"/>
                        </a:lnTo>
                        <a:lnTo>
                          <a:pt x="129" y="141"/>
                        </a:lnTo>
                        <a:lnTo>
                          <a:pt x="136" y="158"/>
                        </a:lnTo>
                        <a:lnTo>
                          <a:pt x="140" y="167"/>
                        </a:lnTo>
                        <a:lnTo>
                          <a:pt x="147" y="178"/>
                        </a:lnTo>
                        <a:lnTo>
                          <a:pt x="158" y="187"/>
                        </a:lnTo>
                        <a:lnTo>
                          <a:pt x="173" y="193"/>
                        </a:lnTo>
                        <a:lnTo>
                          <a:pt x="159" y="181"/>
                        </a:lnTo>
                        <a:lnTo>
                          <a:pt x="152" y="172"/>
                        </a:lnTo>
                        <a:lnTo>
                          <a:pt x="147" y="164"/>
                        </a:lnTo>
                        <a:lnTo>
                          <a:pt x="144" y="154"/>
                        </a:lnTo>
                        <a:lnTo>
                          <a:pt x="143" y="142"/>
                        </a:lnTo>
                        <a:lnTo>
                          <a:pt x="151" y="139"/>
                        </a:lnTo>
                        <a:lnTo>
                          <a:pt x="151" y="150"/>
                        </a:lnTo>
                        <a:lnTo>
                          <a:pt x="155" y="162"/>
                        </a:lnTo>
                        <a:lnTo>
                          <a:pt x="159" y="170"/>
                        </a:lnTo>
                        <a:lnTo>
                          <a:pt x="174" y="184"/>
                        </a:lnTo>
                        <a:lnTo>
                          <a:pt x="167" y="176"/>
                        </a:lnTo>
                        <a:lnTo>
                          <a:pt x="162" y="166"/>
                        </a:lnTo>
                        <a:lnTo>
                          <a:pt x="161" y="157"/>
                        </a:lnTo>
                        <a:lnTo>
                          <a:pt x="160" y="146"/>
                        </a:lnTo>
                        <a:lnTo>
                          <a:pt x="162" y="137"/>
                        </a:lnTo>
                        <a:lnTo>
                          <a:pt x="166" y="134"/>
                        </a:lnTo>
                        <a:lnTo>
                          <a:pt x="177" y="132"/>
                        </a:lnTo>
                        <a:lnTo>
                          <a:pt x="188" y="128"/>
                        </a:lnTo>
                        <a:lnTo>
                          <a:pt x="202" y="116"/>
                        </a:lnTo>
                        <a:lnTo>
                          <a:pt x="187" y="142"/>
                        </a:lnTo>
                        <a:lnTo>
                          <a:pt x="189" y="156"/>
                        </a:lnTo>
                        <a:lnTo>
                          <a:pt x="195" y="170"/>
                        </a:lnTo>
                        <a:lnTo>
                          <a:pt x="203" y="181"/>
                        </a:lnTo>
                        <a:lnTo>
                          <a:pt x="217" y="195"/>
                        </a:lnTo>
                        <a:lnTo>
                          <a:pt x="237" y="208"/>
                        </a:lnTo>
                        <a:lnTo>
                          <a:pt x="263" y="228"/>
                        </a:lnTo>
                        <a:lnTo>
                          <a:pt x="290" y="260"/>
                        </a:lnTo>
                        <a:lnTo>
                          <a:pt x="290" y="277"/>
                        </a:lnTo>
                        <a:lnTo>
                          <a:pt x="291" y="287"/>
                        </a:lnTo>
                        <a:lnTo>
                          <a:pt x="298" y="293"/>
                        </a:lnTo>
                        <a:lnTo>
                          <a:pt x="307" y="295"/>
                        </a:lnTo>
                        <a:lnTo>
                          <a:pt x="311" y="289"/>
                        </a:lnTo>
                        <a:lnTo>
                          <a:pt x="315" y="279"/>
                        </a:lnTo>
                        <a:lnTo>
                          <a:pt x="314" y="268"/>
                        </a:lnTo>
                        <a:lnTo>
                          <a:pt x="314" y="258"/>
                        </a:lnTo>
                        <a:lnTo>
                          <a:pt x="315" y="245"/>
                        </a:lnTo>
                        <a:lnTo>
                          <a:pt x="319" y="237"/>
                        </a:lnTo>
                        <a:lnTo>
                          <a:pt x="326" y="233"/>
                        </a:lnTo>
                        <a:lnTo>
                          <a:pt x="334" y="233"/>
                        </a:lnTo>
                        <a:lnTo>
                          <a:pt x="345" y="239"/>
                        </a:lnTo>
                        <a:lnTo>
                          <a:pt x="353" y="251"/>
                        </a:lnTo>
                        <a:lnTo>
                          <a:pt x="356" y="263"/>
                        </a:lnTo>
                        <a:lnTo>
                          <a:pt x="357" y="279"/>
                        </a:lnTo>
                        <a:lnTo>
                          <a:pt x="356" y="294"/>
                        </a:lnTo>
                        <a:lnTo>
                          <a:pt x="354" y="313"/>
                        </a:lnTo>
                        <a:lnTo>
                          <a:pt x="344" y="347"/>
                        </a:lnTo>
                        <a:lnTo>
                          <a:pt x="298" y="398"/>
                        </a:lnTo>
                        <a:lnTo>
                          <a:pt x="296" y="417"/>
                        </a:lnTo>
                        <a:lnTo>
                          <a:pt x="299" y="460"/>
                        </a:lnTo>
                        <a:lnTo>
                          <a:pt x="300" y="485"/>
                        </a:lnTo>
                        <a:lnTo>
                          <a:pt x="293" y="498"/>
                        </a:lnTo>
                        <a:lnTo>
                          <a:pt x="287" y="511"/>
                        </a:lnTo>
                        <a:lnTo>
                          <a:pt x="284" y="521"/>
                        </a:lnTo>
                        <a:lnTo>
                          <a:pt x="282" y="537"/>
                        </a:lnTo>
                        <a:lnTo>
                          <a:pt x="286" y="549"/>
                        </a:lnTo>
                        <a:lnTo>
                          <a:pt x="296" y="562"/>
                        </a:lnTo>
                        <a:lnTo>
                          <a:pt x="311" y="570"/>
                        </a:lnTo>
                        <a:lnTo>
                          <a:pt x="329" y="571"/>
                        </a:lnTo>
                        <a:lnTo>
                          <a:pt x="341" y="574"/>
                        </a:lnTo>
                        <a:lnTo>
                          <a:pt x="358" y="577"/>
                        </a:lnTo>
                        <a:lnTo>
                          <a:pt x="374" y="575"/>
                        </a:lnTo>
                        <a:lnTo>
                          <a:pt x="387" y="572"/>
                        </a:lnTo>
                        <a:lnTo>
                          <a:pt x="402" y="566"/>
                        </a:lnTo>
                        <a:lnTo>
                          <a:pt x="413" y="558"/>
                        </a:lnTo>
                        <a:lnTo>
                          <a:pt x="421" y="546"/>
                        </a:lnTo>
                        <a:lnTo>
                          <a:pt x="428" y="535"/>
                        </a:lnTo>
                        <a:lnTo>
                          <a:pt x="433" y="521"/>
                        </a:lnTo>
                        <a:lnTo>
                          <a:pt x="434" y="489"/>
                        </a:lnTo>
                        <a:lnTo>
                          <a:pt x="440" y="483"/>
                        </a:lnTo>
                        <a:lnTo>
                          <a:pt x="447" y="473"/>
                        </a:lnTo>
                        <a:lnTo>
                          <a:pt x="449" y="462"/>
                        </a:lnTo>
                        <a:lnTo>
                          <a:pt x="452" y="444"/>
                        </a:lnTo>
                        <a:lnTo>
                          <a:pt x="449" y="426"/>
                        </a:lnTo>
                        <a:lnTo>
                          <a:pt x="445" y="413"/>
                        </a:lnTo>
                        <a:lnTo>
                          <a:pt x="439" y="405"/>
                        </a:lnTo>
                        <a:lnTo>
                          <a:pt x="427" y="385"/>
                        </a:lnTo>
                        <a:lnTo>
                          <a:pt x="415" y="368"/>
                        </a:lnTo>
                        <a:lnTo>
                          <a:pt x="405" y="343"/>
                        </a:lnTo>
                        <a:lnTo>
                          <a:pt x="406" y="280"/>
                        </a:lnTo>
                        <a:lnTo>
                          <a:pt x="410" y="255"/>
                        </a:lnTo>
                        <a:lnTo>
                          <a:pt x="414" y="227"/>
                        </a:lnTo>
                        <a:lnTo>
                          <a:pt x="414" y="209"/>
                        </a:lnTo>
                        <a:lnTo>
                          <a:pt x="413" y="187"/>
                        </a:lnTo>
                        <a:lnTo>
                          <a:pt x="409" y="167"/>
                        </a:lnTo>
                        <a:lnTo>
                          <a:pt x="407" y="150"/>
                        </a:lnTo>
                        <a:lnTo>
                          <a:pt x="402" y="131"/>
                        </a:lnTo>
                        <a:lnTo>
                          <a:pt x="389" y="94"/>
                        </a:lnTo>
                        <a:lnTo>
                          <a:pt x="378" y="72"/>
                        </a:lnTo>
                        <a:lnTo>
                          <a:pt x="350" y="43"/>
                        </a:lnTo>
                        <a:lnTo>
                          <a:pt x="334" y="37"/>
                        </a:lnTo>
                        <a:lnTo>
                          <a:pt x="334" y="29"/>
                        </a:lnTo>
                        <a:lnTo>
                          <a:pt x="329" y="22"/>
                        </a:lnTo>
                        <a:lnTo>
                          <a:pt x="323" y="16"/>
                        </a:lnTo>
                        <a:lnTo>
                          <a:pt x="313" y="11"/>
                        </a:lnTo>
                        <a:lnTo>
                          <a:pt x="301" y="7"/>
                        </a:lnTo>
                        <a:lnTo>
                          <a:pt x="287" y="4"/>
                        </a:lnTo>
                        <a:lnTo>
                          <a:pt x="275" y="2"/>
                        </a:lnTo>
                        <a:lnTo>
                          <a:pt x="251" y="0"/>
                        </a:lnTo>
                        <a:lnTo>
                          <a:pt x="234" y="0"/>
                        </a:lnTo>
                        <a:lnTo>
                          <a:pt x="209" y="2"/>
                        </a:lnTo>
                        <a:lnTo>
                          <a:pt x="195" y="6"/>
                        </a:lnTo>
                        <a:lnTo>
                          <a:pt x="183" y="11"/>
                        </a:lnTo>
                        <a:lnTo>
                          <a:pt x="171" y="18"/>
                        </a:lnTo>
                        <a:lnTo>
                          <a:pt x="161" y="24"/>
                        </a:lnTo>
                        <a:lnTo>
                          <a:pt x="149" y="34"/>
                        </a:lnTo>
                        <a:lnTo>
                          <a:pt x="139" y="43"/>
                        </a:lnTo>
                        <a:lnTo>
                          <a:pt x="131" y="47"/>
                        </a:lnTo>
                        <a:lnTo>
                          <a:pt x="122" y="49"/>
                        </a:lnTo>
                        <a:lnTo>
                          <a:pt x="116" y="49"/>
                        </a:lnTo>
                        <a:lnTo>
                          <a:pt x="110" y="46"/>
                        </a:lnTo>
                        <a:lnTo>
                          <a:pt x="106" y="38"/>
                        </a:lnTo>
                        <a:lnTo>
                          <a:pt x="105" y="46"/>
                        </a:lnTo>
                        <a:lnTo>
                          <a:pt x="105" y="53"/>
                        </a:lnTo>
                        <a:lnTo>
                          <a:pt x="99" y="52"/>
                        </a:lnTo>
                        <a:lnTo>
                          <a:pt x="93" y="49"/>
                        </a:lnTo>
                        <a:lnTo>
                          <a:pt x="97" y="56"/>
                        </a:lnTo>
                        <a:lnTo>
                          <a:pt x="91" y="61"/>
                        </a:lnTo>
                        <a:lnTo>
                          <a:pt x="85" y="59"/>
                        </a:lnTo>
                        <a:lnTo>
                          <a:pt x="82" y="56"/>
                        </a:lnTo>
                        <a:lnTo>
                          <a:pt x="80" y="51"/>
                        </a:lnTo>
                        <a:lnTo>
                          <a:pt x="82" y="44"/>
                        </a:lnTo>
                        <a:lnTo>
                          <a:pt x="89" y="39"/>
                        </a:lnTo>
                        <a:lnTo>
                          <a:pt x="79" y="41"/>
                        </a:lnTo>
                        <a:lnTo>
                          <a:pt x="70" y="44"/>
                        </a:lnTo>
                        <a:lnTo>
                          <a:pt x="64" y="50"/>
                        </a:lnTo>
                        <a:lnTo>
                          <a:pt x="60" y="57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sp>
              <p:nvSpPr>
                <p:cNvPr id="23619" name="AutoShape 19"/>
                <p:cNvSpPr>
                  <a:spLocks noChangeArrowheads="1"/>
                </p:cNvSpPr>
                <p:nvPr/>
              </p:nvSpPr>
              <p:spPr bwMode="auto">
                <a:xfrm>
                  <a:off x="5675" y="601"/>
                  <a:ext cx="149" cy="393"/>
                </a:xfrm>
                <a:custGeom>
                  <a:avLst/>
                  <a:gdLst>
                    <a:gd name="T0" fmla="*/ 1 w 205"/>
                    <a:gd name="T1" fmla="*/ 6 h 428"/>
                    <a:gd name="T2" fmla="*/ 0 w 205"/>
                    <a:gd name="T3" fmla="*/ 0 h 428"/>
                    <a:gd name="T4" fmla="*/ 1 w 205"/>
                    <a:gd name="T5" fmla="*/ 6 h 428"/>
                    <a:gd name="T6" fmla="*/ 1 w 205"/>
                    <a:gd name="T7" fmla="*/ 6 h 428"/>
                    <a:gd name="T8" fmla="*/ 1 w 205"/>
                    <a:gd name="T9" fmla="*/ 6 h 428"/>
                    <a:gd name="T10" fmla="*/ 1 w 205"/>
                    <a:gd name="T11" fmla="*/ 6 h 428"/>
                    <a:gd name="T12" fmla="*/ 1 w 205"/>
                    <a:gd name="T13" fmla="*/ 6 h 428"/>
                    <a:gd name="T14" fmla="*/ 1 w 205"/>
                    <a:gd name="T15" fmla="*/ 6 h 428"/>
                    <a:gd name="T16" fmla="*/ 1 w 205"/>
                    <a:gd name="T17" fmla="*/ 6 h 428"/>
                    <a:gd name="T18" fmla="*/ 1 w 205"/>
                    <a:gd name="T19" fmla="*/ 6 h 428"/>
                    <a:gd name="T20" fmla="*/ 1 w 205"/>
                    <a:gd name="T21" fmla="*/ 6 h 428"/>
                    <a:gd name="T22" fmla="*/ 1 w 205"/>
                    <a:gd name="T23" fmla="*/ 6 h 428"/>
                    <a:gd name="T24" fmla="*/ 1 w 205"/>
                    <a:gd name="T25" fmla="*/ 6 h 428"/>
                    <a:gd name="T26" fmla="*/ 1 w 205"/>
                    <a:gd name="T27" fmla="*/ 6 h 428"/>
                    <a:gd name="T28" fmla="*/ 1 w 205"/>
                    <a:gd name="T29" fmla="*/ 6 h 428"/>
                    <a:gd name="T30" fmla="*/ 1 w 205"/>
                    <a:gd name="T31" fmla="*/ 6 h 428"/>
                    <a:gd name="T32" fmla="*/ 1 w 205"/>
                    <a:gd name="T33" fmla="*/ 6 h 428"/>
                    <a:gd name="T34" fmla="*/ 1 w 205"/>
                    <a:gd name="T35" fmla="*/ 6 h 428"/>
                    <a:gd name="T36" fmla="*/ 1 w 205"/>
                    <a:gd name="T37" fmla="*/ 6 h 428"/>
                    <a:gd name="T38" fmla="*/ 1 w 205"/>
                    <a:gd name="T39" fmla="*/ 6 h 428"/>
                    <a:gd name="T40" fmla="*/ 1 w 205"/>
                    <a:gd name="T41" fmla="*/ 6 h 428"/>
                    <a:gd name="T42" fmla="*/ 1 w 205"/>
                    <a:gd name="T43" fmla="*/ 6 h 428"/>
                    <a:gd name="T44" fmla="*/ 1 w 205"/>
                    <a:gd name="T45" fmla="*/ 6 h 428"/>
                    <a:gd name="T46" fmla="*/ 1 w 205"/>
                    <a:gd name="T47" fmla="*/ 6 h 428"/>
                    <a:gd name="T48" fmla="*/ 1 w 205"/>
                    <a:gd name="T49" fmla="*/ 6 h 428"/>
                    <a:gd name="T50" fmla="*/ 1 w 205"/>
                    <a:gd name="T51" fmla="*/ 6 h 428"/>
                    <a:gd name="T52" fmla="*/ 1 w 205"/>
                    <a:gd name="T53" fmla="*/ 6 h 428"/>
                    <a:gd name="T54" fmla="*/ 1 w 205"/>
                    <a:gd name="T55" fmla="*/ 6 h 428"/>
                    <a:gd name="T56" fmla="*/ 1 w 205"/>
                    <a:gd name="T57" fmla="*/ 6 h 428"/>
                    <a:gd name="T58" fmla="*/ 1 w 205"/>
                    <a:gd name="T59" fmla="*/ 6 h 428"/>
                    <a:gd name="T60" fmla="*/ 1 w 205"/>
                    <a:gd name="T61" fmla="*/ 6 h 428"/>
                    <a:gd name="T62" fmla="*/ 1 w 205"/>
                    <a:gd name="T63" fmla="*/ 6 h 428"/>
                    <a:gd name="T64" fmla="*/ 1 w 205"/>
                    <a:gd name="T65" fmla="*/ 6 h 428"/>
                    <a:gd name="T66" fmla="*/ 1 w 205"/>
                    <a:gd name="T67" fmla="*/ 6 h 428"/>
                    <a:gd name="T68" fmla="*/ 1 w 205"/>
                    <a:gd name="T69" fmla="*/ 6 h 428"/>
                    <a:gd name="T70" fmla="*/ 1 w 205"/>
                    <a:gd name="T71" fmla="*/ 6 h 428"/>
                    <a:gd name="T72" fmla="*/ 1 w 205"/>
                    <a:gd name="T73" fmla="*/ 6 h 428"/>
                    <a:gd name="T74" fmla="*/ 1 w 205"/>
                    <a:gd name="T75" fmla="*/ 6 h 428"/>
                    <a:gd name="T76" fmla="*/ 1 w 205"/>
                    <a:gd name="T77" fmla="*/ 6 h 428"/>
                    <a:gd name="T78" fmla="*/ 1 w 205"/>
                    <a:gd name="T79" fmla="*/ 6 h 428"/>
                    <a:gd name="T80" fmla="*/ 1 w 205"/>
                    <a:gd name="T81" fmla="*/ 6 h 428"/>
                    <a:gd name="T82" fmla="*/ 1 w 205"/>
                    <a:gd name="T83" fmla="*/ 6 h 428"/>
                    <a:gd name="T84" fmla="*/ 1 w 205"/>
                    <a:gd name="T85" fmla="*/ 6 h 428"/>
                    <a:gd name="T86" fmla="*/ 1 w 205"/>
                    <a:gd name="T87" fmla="*/ 6 h 428"/>
                    <a:gd name="T88" fmla="*/ 1 w 205"/>
                    <a:gd name="T89" fmla="*/ 6 h 428"/>
                    <a:gd name="T90" fmla="*/ 1 w 205"/>
                    <a:gd name="T91" fmla="*/ 6 h 428"/>
                    <a:gd name="T92" fmla="*/ 1 w 205"/>
                    <a:gd name="T93" fmla="*/ 6 h 428"/>
                    <a:gd name="T94" fmla="*/ 1 w 205"/>
                    <a:gd name="T95" fmla="*/ 6 h 428"/>
                    <a:gd name="T96" fmla="*/ 1 w 205"/>
                    <a:gd name="T97" fmla="*/ 6 h 4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05"/>
                    <a:gd name="T148" fmla="*/ 0 h 428"/>
                    <a:gd name="T149" fmla="*/ 205 w 205"/>
                    <a:gd name="T150" fmla="*/ 428 h 4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05" h="428">
                      <a:moveTo>
                        <a:pt x="36" y="32"/>
                      </a:moveTo>
                      <a:lnTo>
                        <a:pt x="22" y="26"/>
                      </a:lnTo>
                      <a:lnTo>
                        <a:pt x="15" y="17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8" y="27"/>
                      </a:lnTo>
                      <a:lnTo>
                        <a:pt x="16" y="38"/>
                      </a:lnTo>
                      <a:lnTo>
                        <a:pt x="30" y="52"/>
                      </a:lnTo>
                      <a:lnTo>
                        <a:pt x="50" y="65"/>
                      </a:lnTo>
                      <a:lnTo>
                        <a:pt x="77" y="85"/>
                      </a:lnTo>
                      <a:lnTo>
                        <a:pt x="104" y="118"/>
                      </a:lnTo>
                      <a:lnTo>
                        <a:pt x="104" y="135"/>
                      </a:lnTo>
                      <a:lnTo>
                        <a:pt x="105" y="145"/>
                      </a:lnTo>
                      <a:lnTo>
                        <a:pt x="112" y="151"/>
                      </a:lnTo>
                      <a:lnTo>
                        <a:pt x="121" y="153"/>
                      </a:lnTo>
                      <a:lnTo>
                        <a:pt x="125" y="147"/>
                      </a:lnTo>
                      <a:lnTo>
                        <a:pt x="129" y="137"/>
                      </a:lnTo>
                      <a:lnTo>
                        <a:pt x="128" y="126"/>
                      </a:lnTo>
                      <a:lnTo>
                        <a:pt x="128" y="116"/>
                      </a:lnTo>
                      <a:lnTo>
                        <a:pt x="129" y="102"/>
                      </a:lnTo>
                      <a:lnTo>
                        <a:pt x="133" y="94"/>
                      </a:lnTo>
                      <a:lnTo>
                        <a:pt x="140" y="90"/>
                      </a:lnTo>
                      <a:lnTo>
                        <a:pt x="148" y="90"/>
                      </a:lnTo>
                      <a:lnTo>
                        <a:pt x="159" y="96"/>
                      </a:lnTo>
                      <a:lnTo>
                        <a:pt x="167" y="109"/>
                      </a:lnTo>
                      <a:lnTo>
                        <a:pt x="170" y="121"/>
                      </a:lnTo>
                      <a:lnTo>
                        <a:pt x="171" y="137"/>
                      </a:lnTo>
                      <a:lnTo>
                        <a:pt x="170" y="152"/>
                      </a:lnTo>
                      <a:lnTo>
                        <a:pt x="168" y="171"/>
                      </a:lnTo>
                      <a:lnTo>
                        <a:pt x="158" y="205"/>
                      </a:lnTo>
                      <a:lnTo>
                        <a:pt x="112" y="256"/>
                      </a:lnTo>
                      <a:lnTo>
                        <a:pt x="110" y="275"/>
                      </a:lnTo>
                      <a:lnTo>
                        <a:pt x="113" y="317"/>
                      </a:lnTo>
                      <a:lnTo>
                        <a:pt x="114" y="343"/>
                      </a:lnTo>
                      <a:lnTo>
                        <a:pt x="107" y="356"/>
                      </a:lnTo>
                      <a:lnTo>
                        <a:pt x="101" y="369"/>
                      </a:lnTo>
                      <a:lnTo>
                        <a:pt x="98" y="379"/>
                      </a:lnTo>
                      <a:lnTo>
                        <a:pt x="96" y="395"/>
                      </a:lnTo>
                      <a:lnTo>
                        <a:pt x="100" y="407"/>
                      </a:lnTo>
                      <a:lnTo>
                        <a:pt x="110" y="420"/>
                      </a:lnTo>
                      <a:lnTo>
                        <a:pt x="125" y="428"/>
                      </a:lnTo>
                      <a:lnTo>
                        <a:pt x="140" y="427"/>
                      </a:lnTo>
                      <a:lnTo>
                        <a:pt x="149" y="420"/>
                      </a:lnTo>
                      <a:lnTo>
                        <a:pt x="148" y="407"/>
                      </a:lnTo>
                      <a:lnTo>
                        <a:pt x="140" y="392"/>
                      </a:lnTo>
                      <a:lnTo>
                        <a:pt x="133" y="373"/>
                      </a:lnTo>
                      <a:lnTo>
                        <a:pt x="150" y="389"/>
                      </a:lnTo>
                      <a:lnTo>
                        <a:pt x="164" y="393"/>
                      </a:lnTo>
                      <a:lnTo>
                        <a:pt x="182" y="396"/>
                      </a:lnTo>
                      <a:lnTo>
                        <a:pt x="203" y="397"/>
                      </a:lnTo>
                      <a:lnTo>
                        <a:pt x="190" y="389"/>
                      </a:lnTo>
                      <a:lnTo>
                        <a:pt x="167" y="373"/>
                      </a:lnTo>
                      <a:lnTo>
                        <a:pt x="150" y="364"/>
                      </a:lnTo>
                      <a:lnTo>
                        <a:pt x="139" y="349"/>
                      </a:lnTo>
                      <a:lnTo>
                        <a:pt x="136" y="332"/>
                      </a:lnTo>
                      <a:lnTo>
                        <a:pt x="141" y="324"/>
                      </a:lnTo>
                      <a:lnTo>
                        <a:pt x="158" y="340"/>
                      </a:lnTo>
                      <a:lnTo>
                        <a:pt x="172" y="346"/>
                      </a:lnTo>
                      <a:lnTo>
                        <a:pt x="150" y="324"/>
                      </a:lnTo>
                      <a:lnTo>
                        <a:pt x="145" y="307"/>
                      </a:lnTo>
                      <a:lnTo>
                        <a:pt x="157" y="313"/>
                      </a:lnTo>
                      <a:lnTo>
                        <a:pt x="177" y="333"/>
                      </a:lnTo>
                      <a:lnTo>
                        <a:pt x="191" y="338"/>
                      </a:lnTo>
                      <a:lnTo>
                        <a:pt x="186" y="330"/>
                      </a:lnTo>
                      <a:lnTo>
                        <a:pt x="169" y="306"/>
                      </a:lnTo>
                      <a:lnTo>
                        <a:pt x="165" y="296"/>
                      </a:lnTo>
                      <a:lnTo>
                        <a:pt x="160" y="282"/>
                      </a:lnTo>
                      <a:lnTo>
                        <a:pt x="161" y="269"/>
                      </a:lnTo>
                      <a:lnTo>
                        <a:pt x="160" y="252"/>
                      </a:lnTo>
                      <a:lnTo>
                        <a:pt x="167" y="229"/>
                      </a:lnTo>
                      <a:lnTo>
                        <a:pt x="180" y="260"/>
                      </a:lnTo>
                      <a:lnTo>
                        <a:pt x="196" y="270"/>
                      </a:lnTo>
                      <a:lnTo>
                        <a:pt x="185" y="255"/>
                      </a:lnTo>
                      <a:lnTo>
                        <a:pt x="175" y="222"/>
                      </a:lnTo>
                      <a:lnTo>
                        <a:pt x="189" y="234"/>
                      </a:lnTo>
                      <a:lnTo>
                        <a:pt x="205" y="245"/>
                      </a:lnTo>
                      <a:lnTo>
                        <a:pt x="195" y="223"/>
                      </a:lnTo>
                      <a:lnTo>
                        <a:pt x="188" y="199"/>
                      </a:lnTo>
                      <a:lnTo>
                        <a:pt x="181" y="176"/>
                      </a:lnTo>
                      <a:lnTo>
                        <a:pt x="177" y="162"/>
                      </a:lnTo>
                      <a:lnTo>
                        <a:pt x="177" y="125"/>
                      </a:lnTo>
                      <a:lnTo>
                        <a:pt x="175" y="97"/>
                      </a:lnTo>
                      <a:lnTo>
                        <a:pt x="171" y="82"/>
                      </a:lnTo>
                      <a:lnTo>
                        <a:pt x="156" y="74"/>
                      </a:lnTo>
                      <a:lnTo>
                        <a:pt x="136" y="75"/>
                      </a:lnTo>
                      <a:lnTo>
                        <a:pt x="118" y="63"/>
                      </a:lnTo>
                      <a:lnTo>
                        <a:pt x="97" y="45"/>
                      </a:lnTo>
                      <a:lnTo>
                        <a:pt x="109" y="62"/>
                      </a:lnTo>
                      <a:lnTo>
                        <a:pt x="122" y="82"/>
                      </a:lnTo>
                      <a:lnTo>
                        <a:pt x="87" y="49"/>
                      </a:lnTo>
                      <a:lnTo>
                        <a:pt x="99" y="75"/>
                      </a:lnTo>
                      <a:lnTo>
                        <a:pt x="79" y="62"/>
                      </a:lnTo>
                      <a:lnTo>
                        <a:pt x="95" y="85"/>
                      </a:lnTo>
                      <a:lnTo>
                        <a:pt x="74" y="72"/>
                      </a:lnTo>
                      <a:lnTo>
                        <a:pt x="61" y="53"/>
                      </a:lnTo>
                      <a:lnTo>
                        <a:pt x="46" y="34"/>
                      </a:lnTo>
                      <a:lnTo>
                        <a:pt x="30" y="11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23584" name="Group 20"/>
              <p:cNvGrpSpPr>
                <a:grpSpLocks/>
              </p:cNvGrpSpPr>
              <p:nvPr/>
            </p:nvGrpSpPr>
            <p:grpSpPr bwMode="auto">
              <a:xfrm>
                <a:off x="5555" y="691"/>
                <a:ext cx="120" cy="182"/>
                <a:chOff x="5555" y="691"/>
                <a:chExt cx="120" cy="182"/>
              </a:xfrm>
            </p:grpSpPr>
            <p:grpSp>
              <p:nvGrpSpPr>
                <p:cNvPr id="23588" name="Group 21"/>
                <p:cNvGrpSpPr>
                  <a:grpSpLocks/>
                </p:cNvGrpSpPr>
                <p:nvPr/>
              </p:nvGrpSpPr>
              <p:grpSpPr bwMode="auto">
                <a:xfrm>
                  <a:off x="5569" y="706"/>
                  <a:ext cx="65" cy="117"/>
                  <a:chOff x="5569" y="706"/>
                  <a:chExt cx="65" cy="117"/>
                </a:xfrm>
              </p:grpSpPr>
              <p:sp>
                <p:nvSpPr>
                  <p:cNvPr id="23615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5569" y="710"/>
                    <a:ext cx="5" cy="51"/>
                  </a:xfrm>
                  <a:custGeom>
                    <a:avLst/>
                    <a:gdLst>
                      <a:gd name="T0" fmla="*/ 0 w 38"/>
                      <a:gd name="T1" fmla="*/ 0 h 83"/>
                      <a:gd name="T2" fmla="*/ 0 w 38"/>
                      <a:gd name="T3" fmla="*/ 1 h 83"/>
                      <a:gd name="T4" fmla="*/ 0 w 38"/>
                      <a:gd name="T5" fmla="*/ 1 h 83"/>
                      <a:gd name="T6" fmla="*/ 0 w 38"/>
                      <a:gd name="T7" fmla="*/ 1 h 83"/>
                      <a:gd name="T8" fmla="*/ 0 w 38"/>
                      <a:gd name="T9" fmla="*/ 1 h 83"/>
                      <a:gd name="T10" fmla="*/ 0 w 38"/>
                      <a:gd name="T11" fmla="*/ 1 h 83"/>
                      <a:gd name="T12" fmla="*/ 0 w 38"/>
                      <a:gd name="T13" fmla="*/ 1 h 83"/>
                      <a:gd name="T14" fmla="*/ 0 w 38"/>
                      <a:gd name="T15" fmla="*/ 1 h 83"/>
                      <a:gd name="T16" fmla="*/ 0 w 38"/>
                      <a:gd name="T17" fmla="*/ 1 h 83"/>
                      <a:gd name="T18" fmla="*/ 0 w 38"/>
                      <a:gd name="T19" fmla="*/ 1 h 83"/>
                      <a:gd name="T20" fmla="*/ 0 w 38"/>
                      <a:gd name="T21" fmla="*/ 1 h 83"/>
                      <a:gd name="T22" fmla="*/ 0 w 38"/>
                      <a:gd name="T23" fmla="*/ 1 h 83"/>
                      <a:gd name="T24" fmla="*/ 0 w 38"/>
                      <a:gd name="T25" fmla="*/ 1 h 83"/>
                      <a:gd name="T26" fmla="*/ 0 w 38"/>
                      <a:gd name="T27" fmla="*/ 1 h 83"/>
                      <a:gd name="T28" fmla="*/ 0 w 38"/>
                      <a:gd name="T29" fmla="*/ 1 h 83"/>
                      <a:gd name="T30" fmla="*/ 0 w 38"/>
                      <a:gd name="T31" fmla="*/ 0 h 8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83"/>
                      <a:gd name="T50" fmla="*/ 38 w 38"/>
                      <a:gd name="T51" fmla="*/ 83 h 8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83">
                        <a:moveTo>
                          <a:pt x="23" y="0"/>
                        </a:moveTo>
                        <a:lnTo>
                          <a:pt x="24" y="8"/>
                        </a:lnTo>
                        <a:lnTo>
                          <a:pt x="20" y="15"/>
                        </a:lnTo>
                        <a:lnTo>
                          <a:pt x="16" y="18"/>
                        </a:lnTo>
                        <a:lnTo>
                          <a:pt x="0" y="20"/>
                        </a:lnTo>
                        <a:lnTo>
                          <a:pt x="16" y="22"/>
                        </a:lnTo>
                        <a:lnTo>
                          <a:pt x="26" y="24"/>
                        </a:lnTo>
                        <a:lnTo>
                          <a:pt x="32" y="30"/>
                        </a:lnTo>
                        <a:lnTo>
                          <a:pt x="34" y="38"/>
                        </a:lnTo>
                        <a:lnTo>
                          <a:pt x="37" y="52"/>
                        </a:lnTo>
                        <a:lnTo>
                          <a:pt x="35" y="83"/>
                        </a:lnTo>
                        <a:lnTo>
                          <a:pt x="38" y="46"/>
                        </a:lnTo>
                        <a:lnTo>
                          <a:pt x="37" y="30"/>
                        </a:lnTo>
                        <a:lnTo>
                          <a:pt x="37" y="14"/>
                        </a:lnTo>
                        <a:lnTo>
                          <a:pt x="35" y="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16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5596" y="819"/>
                    <a:ext cx="11" cy="5"/>
                  </a:xfrm>
                  <a:custGeom>
                    <a:avLst/>
                    <a:gdLst>
                      <a:gd name="T0" fmla="*/ 0 w 46"/>
                      <a:gd name="T1" fmla="*/ 0 h 33"/>
                      <a:gd name="T2" fmla="*/ 0 w 46"/>
                      <a:gd name="T3" fmla="*/ 0 h 33"/>
                      <a:gd name="T4" fmla="*/ 0 w 46"/>
                      <a:gd name="T5" fmla="*/ 0 h 33"/>
                      <a:gd name="T6" fmla="*/ 0 w 46"/>
                      <a:gd name="T7" fmla="*/ 0 h 33"/>
                      <a:gd name="T8" fmla="*/ 0 w 46"/>
                      <a:gd name="T9" fmla="*/ 0 h 33"/>
                      <a:gd name="T10" fmla="*/ 0 w 46"/>
                      <a:gd name="T11" fmla="*/ 0 h 33"/>
                      <a:gd name="T12" fmla="*/ 0 w 46"/>
                      <a:gd name="T13" fmla="*/ 0 h 33"/>
                      <a:gd name="T14" fmla="*/ 0 w 46"/>
                      <a:gd name="T15" fmla="*/ 0 h 33"/>
                      <a:gd name="T16" fmla="*/ 0 w 46"/>
                      <a:gd name="T17" fmla="*/ 0 h 33"/>
                      <a:gd name="T18" fmla="*/ 0 w 46"/>
                      <a:gd name="T19" fmla="*/ 0 h 33"/>
                      <a:gd name="T20" fmla="*/ 0 w 46"/>
                      <a:gd name="T21" fmla="*/ 0 h 33"/>
                      <a:gd name="T22" fmla="*/ 0 w 46"/>
                      <a:gd name="T23" fmla="*/ 0 h 33"/>
                      <a:gd name="T24" fmla="*/ 0 w 46"/>
                      <a:gd name="T25" fmla="*/ 0 h 33"/>
                      <a:gd name="T26" fmla="*/ 0 w 46"/>
                      <a:gd name="T27" fmla="*/ 0 h 33"/>
                      <a:gd name="T28" fmla="*/ 0 w 46"/>
                      <a:gd name="T29" fmla="*/ 0 h 33"/>
                      <a:gd name="T30" fmla="*/ 0 w 46"/>
                      <a:gd name="T31" fmla="*/ 0 h 33"/>
                      <a:gd name="T32" fmla="*/ 0 w 46"/>
                      <a:gd name="T33" fmla="*/ 0 h 33"/>
                      <a:gd name="T34" fmla="*/ 0 w 46"/>
                      <a:gd name="T35" fmla="*/ 0 h 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6"/>
                      <a:gd name="T55" fmla="*/ 0 h 33"/>
                      <a:gd name="T56" fmla="*/ 46 w 46"/>
                      <a:gd name="T57" fmla="*/ 33 h 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6" h="33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12" y="5"/>
                        </a:lnTo>
                        <a:lnTo>
                          <a:pt x="17" y="5"/>
                        </a:lnTo>
                        <a:lnTo>
                          <a:pt x="26" y="4"/>
                        </a:lnTo>
                        <a:lnTo>
                          <a:pt x="32" y="2"/>
                        </a:lnTo>
                        <a:lnTo>
                          <a:pt x="39" y="3"/>
                        </a:lnTo>
                        <a:lnTo>
                          <a:pt x="46" y="9"/>
                        </a:lnTo>
                        <a:lnTo>
                          <a:pt x="35" y="10"/>
                        </a:lnTo>
                        <a:lnTo>
                          <a:pt x="31" y="11"/>
                        </a:lnTo>
                        <a:lnTo>
                          <a:pt x="29" y="18"/>
                        </a:lnTo>
                        <a:lnTo>
                          <a:pt x="27" y="33"/>
                        </a:lnTo>
                        <a:lnTo>
                          <a:pt x="26" y="18"/>
                        </a:lnTo>
                        <a:lnTo>
                          <a:pt x="25" y="10"/>
                        </a:lnTo>
                        <a:lnTo>
                          <a:pt x="16" y="12"/>
                        </a:lnTo>
                        <a:lnTo>
                          <a:pt x="8" y="11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17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5634" y="706"/>
                    <a:ext cx="1" cy="1"/>
                  </a:xfrm>
                  <a:custGeom>
                    <a:avLst/>
                    <a:gdLst>
                      <a:gd name="T0" fmla="*/ 0 w 23"/>
                      <a:gd name="T1" fmla="*/ 0 h 24"/>
                      <a:gd name="T2" fmla="*/ 0 w 23"/>
                      <a:gd name="T3" fmla="*/ 0 h 24"/>
                      <a:gd name="T4" fmla="*/ 0 w 23"/>
                      <a:gd name="T5" fmla="*/ 0 h 24"/>
                      <a:gd name="T6" fmla="*/ 0 w 23"/>
                      <a:gd name="T7" fmla="*/ 0 h 24"/>
                      <a:gd name="T8" fmla="*/ 0 w 23"/>
                      <a:gd name="T9" fmla="*/ 0 h 24"/>
                      <a:gd name="T10" fmla="*/ 0 w 23"/>
                      <a:gd name="T11" fmla="*/ 0 h 24"/>
                      <a:gd name="T12" fmla="*/ 0 w 23"/>
                      <a:gd name="T13" fmla="*/ 0 h 24"/>
                      <a:gd name="T14" fmla="*/ 0 w 23"/>
                      <a:gd name="T15" fmla="*/ 0 h 24"/>
                      <a:gd name="T16" fmla="*/ 0 w 23"/>
                      <a:gd name="T17" fmla="*/ 0 h 24"/>
                      <a:gd name="T18" fmla="*/ 0 w 23"/>
                      <a:gd name="T19" fmla="*/ 0 h 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24"/>
                      <a:gd name="T32" fmla="*/ 23 w 23"/>
                      <a:gd name="T33" fmla="*/ 24 h 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24">
                        <a:moveTo>
                          <a:pt x="12" y="0"/>
                        </a:moveTo>
                        <a:lnTo>
                          <a:pt x="10" y="4"/>
                        </a:lnTo>
                        <a:lnTo>
                          <a:pt x="10" y="10"/>
                        </a:lnTo>
                        <a:lnTo>
                          <a:pt x="12" y="14"/>
                        </a:lnTo>
                        <a:lnTo>
                          <a:pt x="23" y="24"/>
                        </a:lnTo>
                        <a:lnTo>
                          <a:pt x="10" y="24"/>
                        </a:lnTo>
                        <a:lnTo>
                          <a:pt x="3" y="17"/>
                        </a:lnTo>
                        <a:lnTo>
                          <a:pt x="1" y="13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grpSp>
              <p:nvGrpSpPr>
                <p:cNvPr id="23589" name="Group 25"/>
                <p:cNvGrpSpPr>
                  <a:grpSpLocks/>
                </p:cNvGrpSpPr>
                <p:nvPr/>
              </p:nvGrpSpPr>
              <p:grpSpPr bwMode="auto">
                <a:xfrm>
                  <a:off x="5555" y="691"/>
                  <a:ext cx="120" cy="36"/>
                  <a:chOff x="5555" y="691"/>
                  <a:chExt cx="120" cy="36"/>
                </a:xfrm>
              </p:grpSpPr>
              <p:grpSp>
                <p:nvGrpSpPr>
                  <p:cNvPr id="23600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561" y="691"/>
                    <a:ext cx="106" cy="0"/>
                    <a:chOff x="5561" y="691"/>
                    <a:chExt cx="106" cy="0"/>
                  </a:xfrm>
                </p:grpSpPr>
                <p:sp>
                  <p:nvSpPr>
                    <p:cNvPr id="23613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3" y="691"/>
                      <a:ext cx="45" cy="1"/>
                    </a:xfrm>
                    <a:custGeom>
                      <a:avLst/>
                      <a:gdLst>
                        <a:gd name="T0" fmla="*/ 0 w 88"/>
                        <a:gd name="T1" fmla="*/ 0 h 23"/>
                        <a:gd name="T2" fmla="*/ 1 w 88"/>
                        <a:gd name="T3" fmla="*/ 0 h 23"/>
                        <a:gd name="T4" fmla="*/ 1 w 88"/>
                        <a:gd name="T5" fmla="*/ 0 h 23"/>
                        <a:gd name="T6" fmla="*/ 1 w 88"/>
                        <a:gd name="T7" fmla="*/ 0 h 23"/>
                        <a:gd name="T8" fmla="*/ 1 w 88"/>
                        <a:gd name="T9" fmla="*/ 0 h 23"/>
                        <a:gd name="T10" fmla="*/ 1 w 88"/>
                        <a:gd name="T11" fmla="*/ 0 h 23"/>
                        <a:gd name="T12" fmla="*/ 1 w 88"/>
                        <a:gd name="T13" fmla="*/ 0 h 23"/>
                        <a:gd name="T14" fmla="*/ 1 w 88"/>
                        <a:gd name="T15" fmla="*/ 0 h 23"/>
                        <a:gd name="T16" fmla="*/ 1 w 88"/>
                        <a:gd name="T17" fmla="*/ 0 h 23"/>
                        <a:gd name="T18" fmla="*/ 1 w 88"/>
                        <a:gd name="T19" fmla="*/ 0 h 23"/>
                        <a:gd name="T20" fmla="*/ 1 w 88"/>
                        <a:gd name="T21" fmla="*/ 0 h 23"/>
                        <a:gd name="T22" fmla="*/ 1 w 88"/>
                        <a:gd name="T23" fmla="*/ 0 h 23"/>
                        <a:gd name="T24" fmla="*/ 1 w 88"/>
                        <a:gd name="T25" fmla="*/ 0 h 23"/>
                        <a:gd name="T26" fmla="*/ 1 w 88"/>
                        <a:gd name="T27" fmla="*/ 0 h 23"/>
                        <a:gd name="T28" fmla="*/ 1 w 88"/>
                        <a:gd name="T29" fmla="*/ 0 h 23"/>
                        <a:gd name="T30" fmla="*/ 1 w 88"/>
                        <a:gd name="T31" fmla="*/ 0 h 23"/>
                        <a:gd name="T32" fmla="*/ 1 w 88"/>
                        <a:gd name="T33" fmla="*/ 0 h 23"/>
                        <a:gd name="T34" fmla="*/ 1 w 88"/>
                        <a:gd name="T35" fmla="*/ 0 h 23"/>
                        <a:gd name="T36" fmla="*/ 0 w 88"/>
                        <a:gd name="T37" fmla="*/ 0 h 2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88"/>
                        <a:gd name="T58" fmla="*/ 0 h 23"/>
                        <a:gd name="T59" fmla="*/ 88 w 88"/>
                        <a:gd name="T60" fmla="*/ 23 h 23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88" h="23">
                          <a:moveTo>
                            <a:pt x="0" y="15"/>
                          </a:moveTo>
                          <a:lnTo>
                            <a:pt x="6" y="9"/>
                          </a:lnTo>
                          <a:lnTo>
                            <a:pt x="14" y="4"/>
                          </a:lnTo>
                          <a:lnTo>
                            <a:pt x="24" y="1"/>
                          </a:lnTo>
                          <a:lnTo>
                            <a:pt x="34" y="0"/>
                          </a:lnTo>
                          <a:lnTo>
                            <a:pt x="44" y="0"/>
                          </a:lnTo>
                          <a:lnTo>
                            <a:pt x="57" y="2"/>
                          </a:lnTo>
                          <a:lnTo>
                            <a:pt x="70" y="7"/>
                          </a:lnTo>
                          <a:lnTo>
                            <a:pt x="88" y="12"/>
                          </a:lnTo>
                          <a:lnTo>
                            <a:pt x="74" y="12"/>
                          </a:lnTo>
                          <a:lnTo>
                            <a:pt x="59" y="11"/>
                          </a:lnTo>
                          <a:lnTo>
                            <a:pt x="47" y="10"/>
                          </a:lnTo>
                          <a:lnTo>
                            <a:pt x="38" y="12"/>
                          </a:lnTo>
                          <a:lnTo>
                            <a:pt x="30" y="15"/>
                          </a:lnTo>
                          <a:lnTo>
                            <a:pt x="23" y="20"/>
                          </a:lnTo>
                          <a:lnTo>
                            <a:pt x="17" y="23"/>
                          </a:lnTo>
                          <a:lnTo>
                            <a:pt x="10" y="23"/>
                          </a:lnTo>
                          <a:lnTo>
                            <a:pt x="3" y="21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  <p:sp>
                  <p:nvSpPr>
                    <p:cNvPr id="23614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1" y="691"/>
                      <a:ext cx="9" cy="1"/>
                    </a:xfrm>
                    <a:custGeom>
                      <a:avLst/>
                      <a:gdLst>
                        <a:gd name="T0" fmla="*/ 0 w 44"/>
                        <a:gd name="T1" fmla="*/ 0 h 28"/>
                        <a:gd name="T2" fmla="*/ 0 w 44"/>
                        <a:gd name="T3" fmla="*/ 0 h 28"/>
                        <a:gd name="T4" fmla="*/ 0 w 44"/>
                        <a:gd name="T5" fmla="*/ 0 h 28"/>
                        <a:gd name="T6" fmla="*/ 0 w 44"/>
                        <a:gd name="T7" fmla="*/ 0 h 28"/>
                        <a:gd name="T8" fmla="*/ 0 w 44"/>
                        <a:gd name="T9" fmla="*/ 0 h 28"/>
                        <a:gd name="T10" fmla="*/ 0 w 44"/>
                        <a:gd name="T11" fmla="*/ 0 h 28"/>
                        <a:gd name="T12" fmla="*/ 0 w 44"/>
                        <a:gd name="T13" fmla="*/ 0 h 28"/>
                        <a:gd name="T14" fmla="*/ 0 w 44"/>
                        <a:gd name="T15" fmla="*/ 0 h 28"/>
                        <a:gd name="T16" fmla="*/ 0 w 44"/>
                        <a:gd name="T17" fmla="*/ 0 h 28"/>
                        <a:gd name="T18" fmla="*/ 0 w 44"/>
                        <a:gd name="T19" fmla="*/ 0 h 28"/>
                        <a:gd name="T20" fmla="*/ 0 w 44"/>
                        <a:gd name="T21" fmla="*/ 0 h 28"/>
                        <a:gd name="T22" fmla="*/ 0 w 44"/>
                        <a:gd name="T23" fmla="*/ 0 h 28"/>
                        <a:gd name="T24" fmla="*/ 0 w 44"/>
                        <a:gd name="T25" fmla="*/ 0 h 28"/>
                        <a:gd name="T26" fmla="*/ 0 w 44"/>
                        <a:gd name="T27" fmla="*/ 0 h 2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4"/>
                        <a:gd name="T43" fmla="*/ 0 h 28"/>
                        <a:gd name="T44" fmla="*/ 44 w 44"/>
                        <a:gd name="T45" fmla="*/ 28 h 2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4" h="28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10" y="6"/>
                          </a:lnTo>
                          <a:lnTo>
                            <a:pt x="18" y="13"/>
                          </a:lnTo>
                          <a:lnTo>
                            <a:pt x="23" y="19"/>
                          </a:lnTo>
                          <a:lnTo>
                            <a:pt x="28" y="25"/>
                          </a:lnTo>
                          <a:lnTo>
                            <a:pt x="35" y="28"/>
                          </a:lnTo>
                          <a:lnTo>
                            <a:pt x="42" y="27"/>
                          </a:lnTo>
                          <a:lnTo>
                            <a:pt x="44" y="20"/>
                          </a:lnTo>
                          <a:lnTo>
                            <a:pt x="41" y="15"/>
                          </a:lnTo>
                          <a:lnTo>
                            <a:pt x="32" y="10"/>
                          </a:lnTo>
                          <a:lnTo>
                            <a:pt x="27" y="6"/>
                          </a:lnTo>
                          <a:lnTo>
                            <a:pt x="18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</p:grpSp>
              <p:sp>
                <p:nvSpPr>
                  <p:cNvPr id="23601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722"/>
                    <a:ext cx="26" cy="1"/>
                  </a:xfrm>
                  <a:custGeom>
                    <a:avLst/>
                    <a:gdLst>
                      <a:gd name="T0" fmla="*/ 0 w 63"/>
                      <a:gd name="T1" fmla="*/ 0 h 21"/>
                      <a:gd name="T2" fmla="*/ 0 w 63"/>
                      <a:gd name="T3" fmla="*/ 0 h 21"/>
                      <a:gd name="T4" fmla="*/ 0 w 63"/>
                      <a:gd name="T5" fmla="*/ 0 h 21"/>
                      <a:gd name="T6" fmla="*/ 0 w 63"/>
                      <a:gd name="T7" fmla="*/ 0 h 21"/>
                      <a:gd name="T8" fmla="*/ 0 w 63"/>
                      <a:gd name="T9" fmla="*/ 0 h 21"/>
                      <a:gd name="T10" fmla="*/ 0 w 63"/>
                      <a:gd name="T11" fmla="*/ 0 h 21"/>
                      <a:gd name="T12" fmla="*/ 0 w 63"/>
                      <a:gd name="T13" fmla="*/ 0 h 21"/>
                      <a:gd name="T14" fmla="*/ 0 w 63"/>
                      <a:gd name="T15" fmla="*/ 0 h 21"/>
                      <a:gd name="T16" fmla="*/ 0 w 63"/>
                      <a:gd name="T17" fmla="*/ 0 h 21"/>
                      <a:gd name="T18" fmla="*/ 0 w 63"/>
                      <a:gd name="T19" fmla="*/ 0 h 21"/>
                      <a:gd name="T20" fmla="*/ 0 w 63"/>
                      <a:gd name="T21" fmla="*/ 0 h 21"/>
                      <a:gd name="T22" fmla="*/ 0 w 63"/>
                      <a:gd name="T23" fmla="*/ 0 h 21"/>
                      <a:gd name="T24" fmla="*/ 0 w 63"/>
                      <a:gd name="T25" fmla="*/ 0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21"/>
                      <a:gd name="T41" fmla="*/ 63 w 63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21">
                        <a:moveTo>
                          <a:pt x="0" y="6"/>
                        </a:moveTo>
                        <a:lnTo>
                          <a:pt x="3" y="14"/>
                        </a:lnTo>
                        <a:lnTo>
                          <a:pt x="4" y="17"/>
                        </a:lnTo>
                        <a:lnTo>
                          <a:pt x="7" y="19"/>
                        </a:lnTo>
                        <a:lnTo>
                          <a:pt x="17" y="21"/>
                        </a:lnTo>
                        <a:lnTo>
                          <a:pt x="29" y="21"/>
                        </a:lnTo>
                        <a:lnTo>
                          <a:pt x="38" y="19"/>
                        </a:lnTo>
                        <a:lnTo>
                          <a:pt x="48" y="15"/>
                        </a:lnTo>
                        <a:lnTo>
                          <a:pt x="63" y="6"/>
                        </a:lnTo>
                        <a:lnTo>
                          <a:pt x="40" y="4"/>
                        </a:lnTo>
                        <a:lnTo>
                          <a:pt x="21" y="1"/>
                        </a:lnTo>
                        <a:lnTo>
                          <a:pt x="10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02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5577" y="725"/>
                    <a:ext cx="1" cy="1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20"/>
                      <a:gd name="T23" fmla="*/ 19 w 19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20">
                        <a:moveTo>
                          <a:pt x="1" y="0"/>
                        </a:moveTo>
                        <a:lnTo>
                          <a:pt x="15" y="2"/>
                        </a:lnTo>
                        <a:lnTo>
                          <a:pt x="18" y="10"/>
                        </a:lnTo>
                        <a:lnTo>
                          <a:pt x="19" y="20"/>
                        </a:lnTo>
                        <a:lnTo>
                          <a:pt x="7" y="18"/>
                        </a:lnTo>
                        <a:lnTo>
                          <a:pt x="0" y="17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grpSp>
                <p:nvGrpSpPr>
                  <p:cNvPr id="2360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5643" y="720"/>
                    <a:ext cx="7" cy="0"/>
                    <a:chOff x="5643" y="720"/>
                    <a:chExt cx="7" cy="0"/>
                  </a:xfrm>
                </p:grpSpPr>
                <p:sp>
                  <p:nvSpPr>
                    <p:cNvPr id="2361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3" y="720"/>
                      <a:ext cx="8" cy="1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  <p:sp>
                  <p:nvSpPr>
                    <p:cNvPr id="23612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7" y="720"/>
                      <a:ext cx="1" cy="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</p:grpSp>
              <p:sp>
                <p:nvSpPr>
                  <p:cNvPr id="23604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5646" y="725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  <p:grpSp>
                <p:nvGrpSpPr>
                  <p:cNvPr id="2360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5569" y="724"/>
                    <a:ext cx="0" cy="0"/>
                    <a:chOff x="5569" y="724"/>
                    <a:chExt cx="0" cy="0"/>
                  </a:xfrm>
                </p:grpSpPr>
                <p:sp>
                  <p:nvSpPr>
                    <p:cNvPr id="23609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9" y="724"/>
                      <a:ext cx="1" cy="1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  <p:sp>
                  <p:nvSpPr>
                    <p:cNvPr id="23610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9" y="724"/>
                      <a:ext cx="1" cy="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</p:grpSp>
              <p:sp>
                <p:nvSpPr>
                  <p:cNvPr id="2360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5572" y="727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  <p:sp>
                <p:nvSpPr>
                  <p:cNvPr id="23607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5629" y="718"/>
                    <a:ext cx="47" cy="1"/>
                  </a:xfrm>
                  <a:custGeom>
                    <a:avLst/>
                    <a:gdLst>
                      <a:gd name="T0" fmla="*/ 0 w 89"/>
                      <a:gd name="T1" fmla="*/ 0 h 20"/>
                      <a:gd name="T2" fmla="*/ 1 w 89"/>
                      <a:gd name="T3" fmla="*/ 0 h 20"/>
                      <a:gd name="T4" fmla="*/ 1 w 89"/>
                      <a:gd name="T5" fmla="*/ 0 h 20"/>
                      <a:gd name="T6" fmla="*/ 1 w 89"/>
                      <a:gd name="T7" fmla="*/ 0 h 20"/>
                      <a:gd name="T8" fmla="*/ 1 w 89"/>
                      <a:gd name="T9" fmla="*/ 0 h 20"/>
                      <a:gd name="T10" fmla="*/ 1 w 89"/>
                      <a:gd name="T11" fmla="*/ 0 h 20"/>
                      <a:gd name="T12" fmla="*/ 1 w 89"/>
                      <a:gd name="T13" fmla="*/ 0 h 20"/>
                      <a:gd name="T14" fmla="*/ 1 w 89"/>
                      <a:gd name="T15" fmla="*/ 0 h 20"/>
                      <a:gd name="T16" fmla="*/ 1 w 89"/>
                      <a:gd name="T17" fmla="*/ 0 h 20"/>
                      <a:gd name="T18" fmla="*/ 1 w 89"/>
                      <a:gd name="T19" fmla="*/ 0 h 20"/>
                      <a:gd name="T20" fmla="*/ 1 w 89"/>
                      <a:gd name="T21" fmla="*/ 0 h 20"/>
                      <a:gd name="T22" fmla="*/ 1 w 89"/>
                      <a:gd name="T23" fmla="*/ 0 h 20"/>
                      <a:gd name="T24" fmla="*/ 1 w 89"/>
                      <a:gd name="T25" fmla="*/ 0 h 20"/>
                      <a:gd name="T26" fmla="*/ 1 w 89"/>
                      <a:gd name="T27" fmla="*/ 0 h 20"/>
                      <a:gd name="T28" fmla="*/ 1 w 89"/>
                      <a:gd name="T29" fmla="*/ 0 h 20"/>
                      <a:gd name="T30" fmla="*/ 1 w 89"/>
                      <a:gd name="T31" fmla="*/ 0 h 20"/>
                      <a:gd name="T32" fmla="*/ 1 w 89"/>
                      <a:gd name="T33" fmla="*/ 0 h 20"/>
                      <a:gd name="T34" fmla="*/ 1 w 89"/>
                      <a:gd name="T35" fmla="*/ 0 h 20"/>
                      <a:gd name="T36" fmla="*/ 1 w 89"/>
                      <a:gd name="T37" fmla="*/ 0 h 20"/>
                      <a:gd name="T38" fmla="*/ 1 w 89"/>
                      <a:gd name="T39" fmla="*/ 0 h 20"/>
                      <a:gd name="T40" fmla="*/ 1 w 89"/>
                      <a:gd name="T41" fmla="*/ 0 h 20"/>
                      <a:gd name="T42" fmla="*/ 0 w 89"/>
                      <a:gd name="T43" fmla="*/ 0 h 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9"/>
                      <a:gd name="T67" fmla="*/ 0 h 20"/>
                      <a:gd name="T68" fmla="*/ 89 w 89"/>
                      <a:gd name="T69" fmla="*/ 20 h 2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9" h="20">
                        <a:moveTo>
                          <a:pt x="0" y="1"/>
                        </a:moveTo>
                        <a:lnTo>
                          <a:pt x="12" y="7"/>
                        </a:lnTo>
                        <a:lnTo>
                          <a:pt x="19" y="3"/>
                        </a:lnTo>
                        <a:lnTo>
                          <a:pt x="26" y="0"/>
                        </a:lnTo>
                        <a:lnTo>
                          <a:pt x="33" y="0"/>
                        </a:lnTo>
                        <a:lnTo>
                          <a:pt x="43" y="3"/>
                        </a:lnTo>
                        <a:lnTo>
                          <a:pt x="57" y="7"/>
                        </a:lnTo>
                        <a:lnTo>
                          <a:pt x="71" y="7"/>
                        </a:lnTo>
                        <a:lnTo>
                          <a:pt x="89" y="4"/>
                        </a:lnTo>
                        <a:lnTo>
                          <a:pt x="77" y="13"/>
                        </a:lnTo>
                        <a:lnTo>
                          <a:pt x="62" y="20"/>
                        </a:lnTo>
                        <a:lnTo>
                          <a:pt x="73" y="12"/>
                        </a:lnTo>
                        <a:lnTo>
                          <a:pt x="61" y="11"/>
                        </a:lnTo>
                        <a:lnTo>
                          <a:pt x="52" y="10"/>
                        </a:lnTo>
                        <a:lnTo>
                          <a:pt x="42" y="8"/>
                        </a:lnTo>
                        <a:lnTo>
                          <a:pt x="34" y="8"/>
                        </a:lnTo>
                        <a:lnTo>
                          <a:pt x="25" y="7"/>
                        </a:lnTo>
                        <a:lnTo>
                          <a:pt x="21" y="7"/>
                        </a:lnTo>
                        <a:lnTo>
                          <a:pt x="16" y="10"/>
                        </a:lnTo>
                        <a:lnTo>
                          <a:pt x="12" y="11"/>
                        </a:lnTo>
                        <a:lnTo>
                          <a:pt x="9" y="1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08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5555" y="720"/>
                    <a:ext cx="6" cy="1"/>
                  </a:xfrm>
                  <a:custGeom>
                    <a:avLst/>
                    <a:gdLst>
                      <a:gd name="T0" fmla="*/ 0 w 40"/>
                      <a:gd name="T1" fmla="*/ 0 h 17"/>
                      <a:gd name="T2" fmla="*/ 0 w 40"/>
                      <a:gd name="T3" fmla="*/ 0 h 17"/>
                      <a:gd name="T4" fmla="*/ 0 w 40"/>
                      <a:gd name="T5" fmla="*/ 0 h 17"/>
                      <a:gd name="T6" fmla="*/ 0 w 40"/>
                      <a:gd name="T7" fmla="*/ 0 h 17"/>
                      <a:gd name="T8" fmla="*/ 0 w 40"/>
                      <a:gd name="T9" fmla="*/ 0 h 17"/>
                      <a:gd name="T10" fmla="*/ 0 w 40"/>
                      <a:gd name="T11" fmla="*/ 0 h 17"/>
                      <a:gd name="T12" fmla="*/ 0 w 40"/>
                      <a:gd name="T13" fmla="*/ 0 h 17"/>
                      <a:gd name="T14" fmla="*/ 0 w 40"/>
                      <a:gd name="T15" fmla="*/ 0 h 17"/>
                      <a:gd name="T16" fmla="*/ 0 w 40"/>
                      <a:gd name="T17" fmla="*/ 0 h 17"/>
                      <a:gd name="T18" fmla="*/ 0 w 40"/>
                      <a:gd name="T19" fmla="*/ 0 h 17"/>
                      <a:gd name="T20" fmla="*/ 0 w 40"/>
                      <a:gd name="T21" fmla="*/ 0 h 17"/>
                      <a:gd name="T22" fmla="*/ 0 w 40"/>
                      <a:gd name="T23" fmla="*/ 0 h 17"/>
                      <a:gd name="T24" fmla="*/ 0 w 40"/>
                      <a:gd name="T25" fmla="*/ 0 h 17"/>
                      <a:gd name="T26" fmla="*/ 0 w 40"/>
                      <a:gd name="T27" fmla="*/ 0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0"/>
                      <a:gd name="T43" fmla="*/ 0 h 17"/>
                      <a:gd name="T44" fmla="*/ 40 w 40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0" h="17">
                        <a:moveTo>
                          <a:pt x="0" y="0"/>
                        </a:moveTo>
                        <a:lnTo>
                          <a:pt x="5" y="6"/>
                        </a:lnTo>
                        <a:lnTo>
                          <a:pt x="13" y="5"/>
                        </a:lnTo>
                        <a:lnTo>
                          <a:pt x="20" y="5"/>
                        </a:lnTo>
                        <a:lnTo>
                          <a:pt x="24" y="5"/>
                        </a:lnTo>
                        <a:lnTo>
                          <a:pt x="31" y="5"/>
                        </a:lnTo>
                        <a:lnTo>
                          <a:pt x="36" y="8"/>
                        </a:lnTo>
                        <a:lnTo>
                          <a:pt x="39" y="10"/>
                        </a:lnTo>
                        <a:lnTo>
                          <a:pt x="40" y="17"/>
                        </a:lnTo>
                        <a:lnTo>
                          <a:pt x="38" y="11"/>
                        </a:lnTo>
                        <a:lnTo>
                          <a:pt x="34" y="9"/>
                        </a:lnTo>
                        <a:lnTo>
                          <a:pt x="23" y="8"/>
                        </a:lnTo>
                        <a:lnTo>
                          <a:pt x="12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grpSp>
              <p:nvGrpSpPr>
                <p:cNvPr id="23590" name="Group 41"/>
                <p:cNvGrpSpPr>
                  <a:grpSpLocks/>
                </p:cNvGrpSpPr>
                <p:nvPr/>
              </p:nvGrpSpPr>
              <p:grpSpPr bwMode="auto">
                <a:xfrm>
                  <a:off x="5597" y="857"/>
                  <a:ext cx="48" cy="16"/>
                  <a:chOff x="5597" y="857"/>
                  <a:chExt cx="48" cy="16"/>
                </a:xfrm>
              </p:grpSpPr>
              <p:grpSp>
                <p:nvGrpSpPr>
                  <p:cNvPr id="23591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5597" y="857"/>
                    <a:ext cx="48" cy="8"/>
                    <a:chOff x="5597" y="857"/>
                    <a:chExt cx="48" cy="8"/>
                  </a:xfrm>
                </p:grpSpPr>
                <p:sp>
                  <p:nvSpPr>
                    <p:cNvPr id="23593" name="AutoShap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99" y="857"/>
                      <a:ext cx="47" cy="5"/>
                    </a:xfrm>
                    <a:custGeom>
                      <a:avLst/>
                      <a:gdLst>
                        <a:gd name="T0" fmla="*/ 1 w 90"/>
                        <a:gd name="T1" fmla="*/ 0 h 47"/>
                        <a:gd name="T2" fmla="*/ 1 w 90"/>
                        <a:gd name="T3" fmla="*/ 0 h 47"/>
                        <a:gd name="T4" fmla="*/ 1 w 90"/>
                        <a:gd name="T5" fmla="*/ 0 h 47"/>
                        <a:gd name="T6" fmla="*/ 0 w 90"/>
                        <a:gd name="T7" fmla="*/ 0 h 47"/>
                        <a:gd name="T8" fmla="*/ 1 w 90"/>
                        <a:gd name="T9" fmla="*/ 0 h 47"/>
                        <a:gd name="T10" fmla="*/ 1 w 90"/>
                        <a:gd name="T11" fmla="*/ 0 h 47"/>
                        <a:gd name="T12" fmla="*/ 1 w 90"/>
                        <a:gd name="T13" fmla="*/ 0 h 47"/>
                        <a:gd name="T14" fmla="*/ 1 w 90"/>
                        <a:gd name="T15" fmla="*/ 0 h 47"/>
                        <a:gd name="T16" fmla="*/ 1 w 90"/>
                        <a:gd name="T17" fmla="*/ 0 h 47"/>
                        <a:gd name="T18" fmla="*/ 1 w 90"/>
                        <a:gd name="T19" fmla="*/ 0 h 47"/>
                        <a:gd name="T20" fmla="*/ 1 w 90"/>
                        <a:gd name="T21" fmla="*/ 0 h 47"/>
                        <a:gd name="T22" fmla="*/ 1 w 90"/>
                        <a:gd name="T23" fmla="*/ 0 h 47"/>
                        <a:gd name="T24" fmla="*/ 1 w 90"/>
                        <a:gd name="T25" fmla="*/ 0 h 47"/>
                        <a:gd name="T26" fmla="*/ 1 w 90"/>
                        <a:gd name="T27" fmla="*/ 0 h 47"/>
                        <a:gd name="T28" fmla="*/ 1 w 90"/>
                        <a:gd name="T29" fmla="*/ 0 h 47"/>
                        <a:gd name="T30" fmla="*/ 1 w 90"/>
                        <a:gd name="T31" fmla="*/ 0 h 47"/>
                        <a:gd name="T32" fmla="*/ 1 w 90"/>
                        <a:gd name="T33" fmla="*/ 0 h 47"/>
                        <a:gd name="T34" fmla="*/ 1 w 90"/>
                        <a:gd name="T35" fmla="*/ 0 h 47"/>
                        <a:gd name="T36" fmla="*/ 1 w 90"/>
                        <a:gd name="T37" fmla="*/ 0 h 47"/>
                        <a:gd name="T38" fmla="*/ 1 w 90"/>
                        <a:gd name="T39" fmla="*/ 0 h 47"/>
                        <a:gd name="T40" fmla="*/ 1 w 90"/>
                        <a:gd name="T41" fmla="*/ 0 h 4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90"/>
                        <a:gd name="T64" fmla="*/ 0 h 47"/>
                        <a:gd name="T65" fmla="*/ 90 w 90"/>
                        <a:gd name="T66" fmla="*/ 47 h 4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90" h="47">
                          <a:moveTo>
                            <a:pt x="9" y="19"/>
                          </a:moveTo>
                          <a:lnTo>
                            <a:pt x="4" y="13"/>
                          </a:lnTo>
                          <a:lnTo>
                            <a:pt x="1" y="8"/>
                          </a:lnTo>
                          <a:lnTo>
                            <a:pt x="0" y="4"/>
                          </a:lnTo>
                          <a:lnTo>
                            <a:pt x="4" y="1"/>
                          </a:lnTo>
                          <a:lnTo>
                            <a:pt x="11" y="0"/>
                          </a:lnTo>
                          <a:lnTo>
                            <a:pt x="21" y="5"/>
                          </a:lnTo>
                          <a:lnTo>
                            <a:pt x="30" y="0"/>
                          </a:lnTo>
                          <a:lnTo>
                            <a:pt x="40" y="3"/>
                          </a:lnTo>
                          <a:lnTo>
                            <a:pt x="51" y="5"/>
                          </a:lnTo>
                          <a:lnTo>
                            <a:pt x="63" y="6"/>
                          </a:lnTo>
                          <a:lnTo>
                            <a:pt x="90" y="8"/>
                          </a:lnTo>
                          <a:lnTo>
                            <a:pt x="74" y="22"/>
                          </a:lnTo>
                          <a:lnTo>
                            <a:pt x="65" y="29"/>
                          </a:lnTo>
                          <a:lnTo>
                            <a:pt x="57" y="36"/>
                          </a:lnTo>
                          <a:lnTo>
                            <a:pt x="49" y="42"/>
                          </a:lnTo>
                          <a:lnTo>
                            <a:pt x="36" y="47"/>
                          </a:lnTo>
                          <a:lnTo>
                            <a:pt x="25" y="47"/>
                          </a:lnTo>
                          <a:lnTo>
                            <a:pt x="15" y="43"/>
                          </a:lnTo>
                          <a:lnTo>
                            <a:pt x="11" y="36"/>
                          </a:lnTo>
                          <a:lnTo>
                            <a:pt x="9" y="19"/>
                          </a:lnTo>
                          <a:close/>
                        </a:path>
                      </a:pathLst>
                    </a:custGeom>
                    <a:solidFill>
                      <a:srgbClr val="7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  <p:grpSp>
                  <p:nvGrpSpPr>
                    <p:cNvPr id="23594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97" y="857"/>
                      <a:ext cx="44" cy="2"/>
                      <a:chOff x="5597" y="857"/>
                      <a:chExt cx="44" cy="2"/>
                    </a:xfrm>
                  </p:grpSpPr>
                  <p:grpSp>
                    <p:nvGrpSpPr>
                      <p:cNvPr id="23596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597" y="857"/>
                        <a:ext cx="40" cy="0"/>
                        <a:chOff x="5597" y="857"/>
                        <a:chExt cx="40" cy="0"/>
                      </a:xfrm>
                    </p:grpSpPr>
                    <p:sp>
                      <p:nvSpPr>
                        <p:cNvPr id="23598" name="AutoShap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03" y="857"/>
                          <a:ext cx="22" cy="1"/>
                        </a:xfrm>
                        <a:custGeom>
                          <a:avLst/>
                          <a:gdLst>
                            <a:gd name="T0" fmla="*/ 0 w 64"/>
                            <a:gd name="T1" fmla="*/ 0 h 14"/>
                            <a:gd name="T2" fmla="*/ 0 w 64"/>
                            <a:gd name="T3" fmla="*/ 0 h 14"/>
                            <a:gd name="T4" fmla="*/ 0 w 64"/>
                            <a:gd name="T5" fmla="*/ 0 h 14"/>
                            <a:gd name="T6" fmla="*/ 0 w 64"/>
                            <a:gd name="T7" fmla="*/ 0 h 14"/>
                            <a:gd name="T8" fmla="*/ 0 w 64"/>
                            <a:gd name="T9" fmla="*/ 0 h 14"/>
                            <a:gd name="T10" fmla="*/ 0 w 64"/>
                            <a:gd name="T11" fmla="*/ 0 h 14"/>
                            <a:gd name="T12" fmla="*/ 0 w 64"/>
                            <a:gd name="T13" fmla="*/ 0 h 14"/>
                            <a:gd name="T14" fmla="*/ 0 w 64"/>
                            <a:gd name="T15" fmla="*/ 0 h 14"/>
                            <a:gd name="T16" fmla="*/ 0 w 64"/>
                            <a:gd name="T17" fmla="*/ 0 h 14"/>
                            <a:gd name="T18" fmla="*/ 0 w 64"/>
                            <a:gd name="T19" fmla="*/ 0 h 14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64"/>
                            <a:gd name="T31" fmla="*/ 0 h 14"/>
                            <a:gd name="T32" fmla="*/ 64 w 64"/>
                            <a:gd name="T33" fmla="*/ 0 h 14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64" h="14">
                              <a:moveTo>
                                <a:pt x="0" y="1"/>
                              </a:moveTo>
                              <a:lnTo>
                                <a:pt x="6" y="8"/>
                              </a:lnTo>
                              <a:lnTo>
                                <a:pt x="12" y="12"/>
                              </a:lnTo>
                              <a:lnTo>
                                <a:pt x="21" y="14"/>
                              </a:lnTo>
                              <a:lnTo>
                                <a:pt x="30" y="14"/>
                              </a:lnTo>
                              <a:lnTo>
                                <a:pt x="37" y="14"/>
                              </a:lnTo>
                              <a:lnTo>
                                <a:pt x="53" y="11"/>
                              </a:lnTo>
                              <a:lnTo>
                                <a:pt x="64" y="6"/>
                              </a:lnTo>
                              <a:lnTo>
                                <a:pt x="38" y="0"/>
                              </a:lnTo>
                              <a:lnTo>
                                <a:pt x="0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endParaRPr lang="en-PH" altLang="en-US"/>
                        </a:p>
                      </p:txBody>
                    </p:sp>
                    <p:sp>
                      <p:nvSpPr>
                        <p:cNvPr id="23599" name="AutoShap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97" y="857"/>
                          <a:ext cx="41" cy="1"/>
                        </a:xfrm>
                        <a:custGeom>
                          <a:avLst/>
                          <a:gdLst>
                            <a:gd name="T0" fmla="*/ 0 w 90"/>
                            <a:gd name="T1" fmla="*/ 0 h 20"/>
                            <a:gd name="T2" fmla="*/ 0 w 90"/>
                            <a:gd name="T3" fmla="*/ 0 h 20"/>
                            <a:gd name="T4" fmla="*/ 0 w 90"/>
                            <a:gd name="T5" fmla="*/ 0 h 20"/>
                            <a:gd name="T6" fmla="*/ 0 w 90"/>
                            <a:gd name="T7" fmla="*/ 0 h 20"/>
                            <a:gd name="T8" fmla="*/ 0 w 90"/>
                            <a:gd name="T9" fmla="*/ 0 h 20"/>
                            <a:gd name="T10" fmla="*/ 0 w 90"/>
                            <a:gd name="T11" fmla="*/ 0 h 20"/>
                            <a:gd name="T12" fmla="*/ 0 w 90"/>
                            <a:gd name="T13" fmla="*/ 0 h 20"/>
                            <a:gd name="T14" fmla="*/ 0 w 90"/>
                            <a:gd name="T15" fmla="*/ 0 h 20"/>
                            <a:gd name="T16" fmla="*/ 0 w 90"/>
                            <a:gd name="T17" fmla="*/ 0 h 20"/>
                            <a:gd name="T18" fmla="*/ 0 w 90"/>
                            <a:gd name="T19" fmla="*/ 0 h 20"/>
                            <a:gd name="T20" fmla="*/ 0 w 90"/>
                            <a:gd name="T21" fmla="*/ 0 h 20"/>
                            <a:gd name="T22" fmla="*/ 0 w 90"/>
                            <a:gd name="T23" fmla="*/ 0 h 20"/>
                            <a:gd name="T24" fmla="*/ 0 w 90"/>
                            <a:gd name="T25" fmla="*/ 0 h 20"/>
                            <a:gd name="T26" fmla="*/ 0 w 90"/>
                            <a:gd name="T27" fmla="*/ 0 h 20"/>
                            <a:gd name="T28" fmla="*/ 0 w 90"/>
                            <a:gd name="T29" fmla="*/ 0 h 20"/>
                            <a:gd name="T30" fmla="*/ 0 w 90"/>
                            <a:gd name="T31" fmla="*/ 0 h 20"/>
                            <a:gd name="T32" fmla="*/ 0 w 90"/>
                            <a:gd name="T33" fmla="*/ 0 h 20"/>
                            <a:gd name="T34" fmla="*/ 0 w 90"/>
                            <a:gd name="T35" fmla="*/ 0 h 20"/>
                            <a:gd name="T36" fmla="*/ 0 w 90"/>
                            <a:gd name="T37" fmla="*/ 0 h 20"/>
                            <a:gd name="T38" fmla="*/ 0 w 90"/>
                            <a:gd name="T39" fmla="*/ 0 h 20"/>
                            <a:gd name="T40" fmla="*/ 0 w 90"/>
                            <a:gd name="T41" fmla="*/ 0 h 20"/>
                            <a:gd name="T42" fmla="*/ 0 w 90"/>
                            <a:gd name="T43" fmla="*/ 0 h 20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90"/>
                            <a:gd name="T67" fmla="*/ 0 h 20"/>
                            <a:gd name="T68" fmla="*/ 90 w 90"/>
                            <a:gd name="T69" fmla="*/ 0 h 20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90" h="20">
                              <a:moveTo>
                                <a:pt x="9" y="20"/>
                              </a:moveTo>
                              <a:lnTo>
                                <a:pt x="4" y="13"/>
                              </a:lnTo>
                              <a:lnTo>
                                <a:pt x="1" y="9"/>
                              </a:lnTo>
                              <a:lnTo>
                                <a:pt x="0" y="4"/>
                              </a:lnTo>
                              <a:lnTo>
                                <a:pt x="4" y="1"/>
                              </a:lnTo>
                              <a:lnTo>
                                <a:pt x="11" y="0"/>
                              </a:lnTo>
                              <a:lnTo>
                                <a:pt x="21" y="6"/>
                              </a:lnTo>
                              <a:lnTo>
                                <a:pt x="30" y="0"/>
                              </a:lnTo>
                              <a:lnTo>
                                <a:pt x="40" y="3"/>
                              </a:lnTo>
                              <a:lnTo>
                                <a:pt x="51" y="6"/>
                              </a:lnTo>
                              <a:lnTo>
                                <a:pt x="63" y="7"/>
                              </a:lnTo>
                              <a:lnTo>
                                <a:pt x="90" y="9"/>
                              </a:lnTo>
                              <a:lnTo>
                                <a:pt x="82" y="13"/>
                              </a:lnTo>
                              <a:lnTo>
                                <a:pt x="74" y="17"/>
                              </a:lnTo>
                              <a:lnTo>
                                <a:pt x="65" y="17"/>
                              </a:lnTo>
                              <a:lnTo>
                                <a:pt x="57" y="18"/>
                              </a:lnTo>
                              <a:lnTo>
                                <a:pt x="46" y="16"/>
                              </a:lnTo>
                              <a:lnTo>
                                <a:pt x="35" y="13"/>
                              </a:lnTo>
                              <a:lnTo>
                                <a:pt x="28" y="17"/>
                              </a:lnTo>
                              <a:lnTo>
                                <a:pt x="19" y="13"/>
                              </a:lnTo>
                              <a:lnTo>
                                <a:pt x="10" y="11"/>
                              </a:lnTo>
                              <a:lnTo>
                                <a:pt x="9" y="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endParaRPr lang="en-PH" altLang="en-US"/>
                        </a:p>
                      </p:txBody>
                    </p:sp>
                  </p:grpSp>
                  <p:sp>
                    <p:nvSpPr>
                      <p:cNvPr id="23597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06" y="859"/>
                        <a:ext cx="36" cy="1"/>
                      </a:xfrm>
                      <a:custGeom>
                        <a:avLst/>
                        <a:gdLst>
                          <a:gd name="T0" fmla="*/ 0 w 81"/>
                          <a:gd name="T1" fmla="*/ 0 h 39"/>
                          <a:gd name="T2" fmla="*/ 0 w 81"/>
                          <a:gd name="T3" fmla="*/ 0 h 39"/>
                          <a:gd name="T4" fmla="*/ 0 w 81"/>
                          <a:gd name="T5" fmla="*/ 0 h 39"/>
                          <a:gd name="T6" fmla="*/ 0 w 81"/>
                          <a:gd name="T7" fmla="*/ 0 h 39"/>
                          <a:gd name="T8" fmla="*/ 0 w 81"/>
                          <a:gd name="T9" fmla="*/ 0 h 39"/>
                          <a:gd name="T10" fmla="*/ 0 w 81"/>
                          <a:gd name="T11" fmla="*/ 0 h 39"/>
                          <a:gd name="T12" fmla="*/ 0 w 81"/>
                          <a:gd name="T13" fmla="*/ 0 h 39"/>
                          <a:gd name="T14" fmla="*/ 0 w 81"/>
                          <a:gd name="T15" fmla="*/ 0 h 39"/>
                          <a:gd name="T16" fmla="*/ 0 w 81"/>
                          <a:gd name="T17" fmla="*/ 0 h 39"/>
                          <a:gd name="T18" fmla="*/ 0 w 81"/>
                          <a:gd name="T19" fmla="*/ 0 h 39"/>
                          <a:gd name="T20" fmla="*/ 0 w 81"/>
                          <a:gd name="T21" fmla="*/ 0 h 39"/>
                          <a:gd name="T22" fmla="*/ 0 w 81"/>
                          <a:gd name="T23" fmla="*/ 0 h 39"/>
                          <a:gd name="T24" fmla="*/ 0 w 81"/>
                          <a:gd name="T25" fmla="*/ 0 h 39"/>
                          <a:gd name="T26" fmla="*/ 0 w 81"/>
                          <a:gd name="T27" fmla="*/ 0 h 39"/>
                          <a:gd name="T28" fmla="*/ 0 w 81"/>
                          <a:gd name="T29" fmla="*/ 0 h 39"/>
                          <a:gd name="T30" fmla="*/ 0 w 81"/>
                          <a:gd name="T31" fmla="*/ 0 h 39"/>
                          <a:gd name="T32" fmla="*/ 0 w 81"/>
                          <a:gd name="T33" fmla="*/ 0 h 39"/>
                          <a:gd name="T34" fmla="*/ 0 w 81"/>
                          <a:gd name="T35" fmla="*/ 0 h 39"/>
                          <a:gd name="T36" fmla="*/ 0 w 81"/>
                          <a:gd name="T37" fmla="*/ 0 h 39"/>
                          <a:gd name="T38" fmla="*/ 0 w 81"/>
                          <a:gd name="T39" fmla="*/ 0 h 39"/>
                          <a:gd name="T40" fmla="*/ 0 w 81"/>
                          <a:gd name="T41" fmla="*/ 0 h 39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81"/>
                          <a:gd name="T64" fmla="*/ 0 h 39"/>
                          <a:gd name="T65" fmla="*/ 81 w 81"/>
                          <a:gd name="T66" fmla="*/ 39 h 39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81" h="39">
                            <a:moveTo>
                              <a:pt x="0" y="11"/>
                            </a:moveTo>
                            <a:lnTo>
                              <a:pt x="5" y="14"/>
                            </a:lnTo>
                            <a:lnTo>
                              <a:pt x="12" y="17"/>
                            </a:lnTo>
                            <a:lnTo>
                              <a:pt x="19" y="18"/>
                            </a:lnTo>
                            <a:lnTo>
                              <a:pt x="29" y="18"/>
                            </a:lnTo>
                            <a:lnTo>
                              <a:pt x="39" y="17"/>
                            </a:lnTo>
                            <a:lnTo>
                              <a:pt x="48" y="15"/>
                            </a:lnTo>
                            <a:lnTo>
                              <a:pt x="56" y="13"/>
                            </a:lnTo>
                            <a:lnTo>
                              <a:pt x="64" y="11"/>
                            </a:lnTo>
                            <a:lnTo>
                              <a:pt x="69" y="6"/>
                            </a:lnTo>
                            <a:lnTo>
                              <a:pt x="74" y="4"/>
                            </a:lnTo>
                            <a:lnTo>
                              <a:pt x="81" y="0"/>
                            </a:lnTo>
                            <a:lnTo>
                              <a:pt x="65" y="14"/>
                            </a:lnTo>
                            <a:lnTo>
                              <a:pt x="56" y="21"/>
                            </a:lnTo>
                            <a:lnTo>
                              <a:pt x="48" y="27"/>
                            </a:lnTo>
                            <a:lnTo>
                              <a:pt x="40" y="34"/>
                            </a:lnTo>
                            <a:lnTo>
                              <a:pt x="27" y="39"/>
                            </a:lnTo>
                            <a:lnTo>
                              <a:pt x="15" y="39"/>
                            </a:lnTo>
                            <a:lnTo>
                              <a:pt x="6" y="35"/>
                            </a:lnTo>
                            <a:lnTo>
                              <a:pt x="2" y="27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endParaRPr lang="en-PH" altLang="en-US"/>
                      </a:p>
                    </p:txBody>
                  </p:sp>
                </p:grpSp>
                <p:sp>
                  <p:nvSpPr>
                    <p:cNvPr id="23595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09" y="865"/>
                      <a:ext cx="15" cy="1"/>
                    </a:xfrm>
                    <a:custGeom>
                      <a:avLst/>
                      <a:gdLst>
                        <a:gd name="T0" fmla="*/ 0 w 52"/>
                        <a:gd name="T1" fmla="*/ 0 h 19"/>
                        <a:gd name="T2" fmla="*/ 0 w 52"/>
                        <a:gd name="T3" fmla="*/ 0 h 19"/>
                        <a:gd name="T4" fmla="*/ 0 w 52"/>
                        <a:gd name="T5" fmla="*/ 0 h 19"/>
                        <a:gd name="T6" fmla="*/ 0 w 52"/>
                        <a:gd name="T7" fmla="*/ 0 h 19"/>
                        <a:gd name="T8" fmla="*/ 0 w 52"/>
                        <a:gd name="T9" fmla="*/ 0 h 19"/>
                        <a:gd name="T10" fmla="*/ 0 w 52"/>
                        <a:gd name="T11" fmla="*/ 0 h 19"/>
                        <a:gd name="T12" fmla="*/ 0 w 52"/>
                        <a:gd name="T13" fmla="*/ 0 h 19"/>
                        <a:gd name="T14" fmla="*/ 0 w 52"/>
                        <a:gd name="T15" fmla="*/ 0 h 19"/>
                        <a:gd name="T16" fmla="*/ 0 w 52"/>
                        <a:gd name="T17" fmla="*/ 0 h 19"/>
                        <a:gd name="T18" fmla="*/ 0 w 52"/>
                        <a:gd name="T19" fmla="*/ 0 h 19"/>
                        <a:gd name="T20" fmla="*/ 0 w 52"/>
                        <a:gd name="T21" fmla="*/ 0 h 19"/>
                        <a:gd name="T22" fmla="*/ 0 w 52"/>
                        <a:gd name="T23" fmla="*/ 0 h 19"/>
                        <a:gd name="T24" fmla="*/ 0 w 52"/>
                        <a:gd name="T25" fmla="*/ 0 h 1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52"/>
                        <a:gd name="T40" fmla="*/ 0 h 19"/>
                        <a:gd name="T41" fmla="*/ 52 w 52"/>
                        <a:gd name="T42" fmla="*/ 19 h 1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52" h="19">
                          <a:moveTo>
                            <a:pt x="0" y="0"/>
                          </a:moveTo>
                          <a:lnTo>
                            <a:pt x="7" y="6"/>
                          </a:lnTo>
                          <a:lnTo>
                            <a:pt x="17" y="7"/>
                          </a:lnTo>
                          <a:lnTo>
                            <a:pt x="28" y="7"/>
                          </a:lnTo>
                          <a:lnTo>
                            <a:pt x="43" y="4"/>
                          </a:lnTo>
                          <a:lnTo>
                            <a:pt x="52" y="0"/>
                          </a:lnTo>
                          <a:lnTo>
                            <a:pt x="40" y="11"/>
                          </a:lnTo>
                          <a:lnTo>
                            <a:pt x="32" y="17"/>
                          </a:lnTo>
                          <a:lnTo>
                            <a:pt x="23" y="19"/>
                          </a:lnTo>
                          <a:lnTo>
                            <a:pt x="12" y="19"/>
                          </a:lnTo>
                          <a:lnTo>
                            <a:pt x="5" y="16"/>
                          </a:lnTo>
                          <a:lnTo>
                            <a:pt x="1" y="1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1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</p:grpSp>
              <p:sp>
                <p:nvSpPr>
                  <p:cNvPr id="23592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873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</p:grpSp>
          </p:grpSp>
          <p:grpSp>
            <p:nvGrpSpPr>
              <p:cNvPr id="23585" name="Group 51"/>
              <p:cNvGrpSpPr>
                <a:grpSpLocks/>
              </p:cNvGrpSpPr>
              <p:nvPr/>
            </p:nvGrpSpPr>
            <p:grpSpPr bwMode="auto">
              <a:xfrm>
                <a:off x="5763" y="784"/>
                <a:ext cx="20" cy="46"/>
                <a:chOff x="5763" y="784"/>
                <a:chExt cx="20" cy="46"/>
              </a:xfrm>
            </p:grpSpPr>
            <p:sp>
              <p:nvSpPr>
                <p:cNvPr id="23586" name="AutoShape 52"/>
                <p:cNvSpPr>
                  <a:spLocks noChangeArrowheads="1"/>
                </p:cNvSpPr>
                <p:nvPr/>
              </p:nvSpPr>
              <p:spPr bwMode="auto">
                <a:xfrm>
                  <a:off x="5763" y="784"/>
                  <a:ext cx="21" cy="47"/>
                </a:xfrm>
                <a:custGeom>
                  <a:avLst/>
                  <a:gdLst>
                    <a:gd name="T0" fmla="*/ 0 w 59"/>
                    <a:gd name="T1" fmla="*/ 0 h 79"/>
                    <a:gd name="T2" fmla="*/ 0 w 59"/>
                    <a:gd name="T3" fmla="*/ 1 h 79"/>
                    <a:gd name="T4" fmla="*/ 0 w 59"/>
                    <a:gd name="T5" fmla="*/ 1 h 79"/>
                    <a:gd name="T6" fmla="*/ 0 w 59"/>
                    <a:gd name="T7" fmla="*/ 1 h 79"/>
                    <a:gd name="T8" fmla="*/ 0 w 59"/>
                    <a:gd name="T9" fmla="*/ 1 h 79"/>
                    <a:gd name="T10" fmla="*/ 0 w 59"/>
                    <a:gd name="T11" fmla="*/ 1 h 79"/>
                    <a:gd name="T12" fmla="*/ 0 w 59"/>
                    <a:gd name="T13" fmla="*/ 1 h 79"/>
                    <a:gd name="T14" fmla="*/ 0 w 59"/>
                    <a:gd name="T15" fmla="*/ 1 h 79"/>
                    <a:gd name="T16" fmla="*/ 0 w 59"/>
                    <a:gd name="T17" fmla="*/ 1 h 79"/>
                    <a:gd name="T18" fmla="*/ 0 w 59"/>
                    <a:gd name="T19" fmla="*/ 1 h 79"/>
                    <a:gd name="T20" fmla="*/ 0 w 59"/>
                    <a:gd name="T21" fmla="*/ 1 h 79"/>
                    <a:gd name="T22" fmla="*/ 0 w 59"/>
                    <a:gd name="T23" fmla="*/ 1 h 79"/>
                    <a:gd name="T24" fmla="*/ 0 w 59"/>
                    <a:gd name="T25" fmla="*/ 1 h 79"/>
                    <a:gd name="T26" fmla="*/ 0 w 59"/>
                    <a:gd name="T27" fmla="*/ 1 h 79"/>
                    <a:gd name="T28" fmla="*/ 0 w 59"/>
                    <a:gd name="T29" fmla="*/ 1 h 79"/>
                    <a:gd name="T30" fmla="*/ 0 w 59"/>
                    <a:gd name="T31" fmla="*/ 0 h 79"/>
                    <a:gd name="T32" fmla="*/ 0 w 59"/>
                    <a:gd name="T33" fmla="*/ 0 h 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9"/>
                    <a:gd name="T52" fmla="*/ 0 h 79"/>
                    <a:gd name="T53" fmla="*/ 59 w 59"/>
                    <a:gd name="T54" fmla="*/ 79 h 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9" h="79">
                      <a:moveTo>
                        <a:pt x="38" y="0"/>
                      </a:moveTo>
                      <a:lnTo>
                        <a:pt x="56" y="6"/>
                      </a:lnTo>
                      <a:lnTo>
                        <a:pt x="59" y="9"/>
                      </a:lnTo>
                      <a:lnTo>
                        <a:pt x="58" y="40"/>
                      </a:lnTo>
                      <a:lnTo>
                        <a:pt x="54" y="57"/>
                      </a:lnTo>
                      <a:lnTo>
                        <a:pt x="48" y="71"/>
                      </a:lnTo>
                      <a:lnTo>
                        <a:pt x="40" y="77"/>
                      </a:lnTo>
                      <a:lnTo>
                        <a:pt x="30" y="79"/>
                      </a:lnTo>
                      <a:lnTo>
                        <a:pt x="10" y="73"/>
                      </a:lnTo>
                      <a:lnTo>
                        <a:pt x="2" y="65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13" y="30"/>
                      </a:lnTo>
                      <a:lnTo>
                        <a:pt x="20" y="9"/>
                      </a:lnTo>
                      <a:lnTo>
                        <a:pt x="22" y="3"/>
                      </a:lnTo>
                      <a:lnTo>
                        <a:pt x="27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B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87" name="AutoShape 53"/>
                <p:cNvSpPr>
                  <a:spLocks noChangeArrowheads="1"/>
                </p:cNvSpPr>
                <p:nvPr/>
              </p:nvSpPr>
              <p:spPr bwMode="auto">
                <a:xfrm>
                  <a:off x="5770" y="784"/>
                  <a:ext cx="8" cy="45"/>
                </a:xfrm>
                <a:custGeom>
                  <a:avLst/>
                  <a:gdLst>
                    <a:gd name="T0" fmla="*/ 0 w 42"/>
                    <a:gd name="T1" fmla="*/ 1 h 76"/>
                    <a:gd name="T2" fmla="*/ 0 w 42"/>
                    <a:gd name="T3" fmla="*/ 1 h 76"/>
                    <a:gd name="T4" fmla="*/ 0 w 42"/>
                    <a:gd name="T5" fmla="*/ 1 h 76"/>
                    <a:gd name="T6" fmla="*/ 0 w 42"/>
                    <a:gd name="T7" fmla="*/ 1 h 76"/>
                    <a:gd name="T8" fmla="*/ 0 w 42"/>
                    <a:gd name="T9" fmla="*/ 1 h 76"/>
                    <a:gd name="T10" fmla="*/ 0 w 42"/>
                    <a:gd name="T11" fmla="*/ 1 h 76"/>
                    <a:gd name="T12" fmla="*/ 0 w 42"/>
                    <a:gd name="T13" fmla="*/ 1 h 76"/>
                    <a:gd name="T14" fmla="*/ 0 w 42"/>
                    <a:gd name="T15" fmla="*/ 1 h 76"/>
                    <a:gd name="T16" fmla="*/ 0 w 42"/>
                    <a:gd name="T17" fmla="*/ 1 h 76"/>
                    <a:gd name="T18" fmla="*/ 0 w 42"/>
                    <a:gd name="T19" fmla="*/ 1 h 76"/>
                    <a:gd name="T20" fmla="*/ 0 w 42"/>
                    <a:gd name="T21" fmla="*/ 1 h 76"/>
                    <a:gd name="T22" fmla="*/ 0 w 42"/>
                    <a:gd name="T23" fmla="*/ 1 h 76"/>
                    <a:gd name="T24" fmla="*/ 0 w 42"/>
                    <a:gd name="T25" fmla="*/ 1 h 76"/>
                    <a:gd name="T26" fmla="*/ 0 w 42"/>
                    <a:gd name="T27" fmla="*/ 1 h 76"/>
                    <a:gd name="T28" fmla="*/ 0 w 42"/>
                    <a:gd name="T29" fmla="*/ 0 h 76"/>
                    <a:gd name="T30" fmla="*/ 0 w 42"/>
                    <a:gd name="T31" fmla="*/ 1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"/>
                    <a:gd name="T49" fmla="*/ 0 h 76"/>
                    <a:gd name="T50" fmla="*/ 42 w 42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" h="76">
                      <a:moveTo>
                        <a:pt x="40" y="4"/>
                      </a:moveTo>
                      <a:lnTo>
                        <a:pt x="42" y="10"/>
                      </a:lnTo>
                      <a:lnTo>
                        <a:pt x="41" y="28"/>
                      </a:lnTo>
                      <a:lnTo>
                        <a:pt x="36" y="46"/>
                      </a:lnTo>
                      <a:lnTo>
                        <a:pt x="29" y="60"/>
                      </a:lnTo>
                      <a:lnTo>
                        <a:pt x="21" y="70"/>
                      </a:lnTo>
                      <a:lnTo>
                        <a:pt x="13" y="76"/>
                      </a:lnTo>
                      <a:lnTo>
                        <a:pt x="0" y="73"/>
                      </a:lnTo>
                      <a:lnTo>
                        <a:pt x="8" y="62"/>
                      </a:lnTo>
                      <a:lnTo>
                        <a:pt x="13" y="53"/>
                      </a:lnTo>
                      <a:lnTo>
                        <a:pt x="17" y="42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3" y="14"/>
                      </a:lnTo>
                      <a:lnTo>
                        <a:pt x="23" y="0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</p:grpSp>
        <p:sp>
          <p:nvSpPr>
            <p:cNvPr id="23561" name="AutoShape 54"/>
            <p:cNvSpPr>
              <a:spLocks noChangeArrowheads="1"/>
            </p:cNvSpPr>
            <p:nvPr/>
          </p:nvSpPr>
          <p:spPr bwMode="auto">
            <a:xfrm>
              <a:off x="5281" y="1180"/>
              <a:ext cx="164" cy="190"/>
            </a:xfrm>
            <a:custGeom>
              <a:avLst/>
              <a:gdLst>
                <a:gd name="T0" fmla="*/ 1 w 221"/>
                <a:gd name="T1" fmla="*/ 3 h 220"/>
                <a:gd name="T2" fmla="*/ 1 w 221"/>
                <a:gd name="T3" fmla="*/ 3 h 220"/>
                <a:gd name="T4" fmla="*/ 1 w 221"/>
                <a:gd name="T5" fmla="*/ 0 h 220"/>
                <a:gd name="T6" fmla="*/ 1 w 221"/>
                <a:gd name="T7" fmla="*/ 3 h 220"/>
                <a:gd name="T8" fmla="*/ 1 w 221"/>
                <a:gd name="T9" fmla="*/ 3 h 220"/>
                <a:gd name="T10" fmla="*/ 1 w 221"/>
                <a:gd name="T11" fmla="*/ 3 h 220"/>
                <a:gd name="T12" fmla="*/ 1 w 221"/>
                <a:gd name="T13" fmla="*/ 3 h 220"/>
                <a:gd name="T14" fmla="*/ 0 w 221"/>
                <a:gd name="T15" fmla="*/ 3 h 220"/>
                <a:gd name="T16" fmla="*/ 1 w 221"/>
                <a:gd name="T17" fmla="*/ 3 h 220"/>
                <a:gd name="T18" fmla="*/ 1 w 221"/>
                <a:gd name="T19" fmla="*/ 3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220"/>
                <a:gd name="T32" fmla="*/ 221 w 221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220">
                  <a:moveTo>
                    <a:pt x="208" y="79"/>
                  </a:moveTo>
                  <a:lnTo>
                    <a:pt x="169" y="17"/>
                  </a:lnTo>
                  <a:lnTo>
                    <a:pt x="139" y="0"/>
                  </a:lnTo>
                  <a:lnTo>
                    <a:pt x="195" y="92"/>
                  </a:lnTo>
                  <a:lnTo>
                    <a:pt x="208" y="139"/>
                  </a:lnTo>
                  <a:lnTo>
                    <a:pt x="51" y="159"/>
                  </a:lnTo>
                  <a:lnTo>
                    <a:pt x="200" y="155"/>
                  </a:lnTo>
                  <a:lnTo>
                    <a:pt x="0" y="220"/>
                  </a:lnTo>
                  <a:lnTo>
                    <a:pt x="221" y="169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10A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PH" altLang="en-US"/>
            </a:p>
          </p:txBody>
        </p:sp>
        <p:grpSp>
          <p:nvGrpSpPr>
            <p:cNvPr id="23562" name="Group 55"/>
            <p:cNvGrpSpPr>
              <a:grpSpLocks/>
            </p:cNvGrpSpPr>
            <p:nvPr/>
          </p:nvGrpSpPr>
          <p:grpSpPr bwMode="auto">
            <a:xfrm>
              <a:off x="4999" y="1353"/>
              <a:ext cx="243" cy="228"/>
              <a:chOff x="4999" y="1353"/>
              <a:chExt cx="243" cy="228"/>
            </a:xfrm>
          </p:grpSpPr>
          <p:sp>
            <p:nvSpPr>
              <p:cNvPr id="23579" name="AutoShape 56"/>
              <p:cNvSpPr>
                <a:spLocks noChangeArrowheads="1"/>
              </p:cNvSpPr>
              <p:nvPr/>
            </p:nvSpPr>
            <p:spPr bwMode="auto">
              <a:xfrm>
                <a:off x="5242" y="1353"/>
                <a:ext cx="1" cy="63"/>
              </a:xfrm>
              <a:custGeom>
                <a:avLst/>
                <a:gdLst>
                  <a:gd name="T0" fmla="*/ 0 w 29"/>
                  <a:gd name="T1" fmla="*/ 1 h 92"/>
                  <a:gd name="T2" fmla="*/ 0 w 29"/>
                  <a:gd name="T3" fmla="*/ 1 h 92"/>
                  <a:gd name="T4" fmla="*/ 0 w 29"/>
                  <a:gd name="T5" fmla="*/ 1 h 92"/>
                  <a:gd name="T6" fmla="*/ 0 w 29"/>
                  <a:gd name="T7" fmla="*/ 1 h 92"/>
                  <a:gd name="T8" fmla="*/ 0 w 29"/>
                  <a:gd name="T9" fmla="*/ 1 h 92"/>
                  <a:gd name="T10" fmla="*/ 0 w 29"/>
                  <a:gd name="T11" fmla="*/ 1 h 92"/>
                  <a:gd name="T12" fmla="*/ 0 w 29"/>
                  <a:gd name="T13" fmla="*/ 1 h 92"/>
                  <a:gd name="T14" fmla="*/ 0 w 29"/>
                  <a:gd name="T15" fmla="*/ 1 h 92"/>
                  <a:gd name="T16" fmla="*/ 0 w 29"/>
                  <a:gd name="T17" fmla="*/ 0 h 92"/>
                  <a:gd name="T18" fmla="*/ 0 w 29"/>
                  <a:gd name="T19" fmla="*/ 1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92"/>
                  <a:gd name="T32" fmla="*/ 29 w 29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92">
                    <a:moveTo>
                      <a:pt x="14" y="12"/>
                    </a:moveTo>
                    <a:lnTo>
                      <a:pt x="29" y="48"/>
                    </a:lnTo>
                    <a:lnTo>
                      <a:pt x="24" y="74"/>
                    </a:lnTo>
                    <a:lnTo>
                      <a:pt x="14" y="92"/>
                    </a:lnTo>
                    <a:lnTo>
                      <a:pt x="10" y="92"/>
                    </a:lnTo>
                    <a:lnTo>
                      <a:pt x="10" y="43"/>
                    </a:lnTo>
                    <a:lnTo>
                      <a:pt x="0" y="31"/>
                    </a:lnTo>
                    <a:lnTo>
                      <a:pt x="5" y="21"/>
                    </a:lnTo>
                    <a:lnTo>
                      <a:pt x="14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10A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580" name="AutoShape 57"/>
              <p:cNvSpPr>
                <a:spLocks noChangeArrowheads="1"/>
              </p:cNvSpPr>
              <p:nvPr/>
            </p:nvSpPr>
            <p:spPr bwMode="auto">
              <a:xfrm>
                <a:off x="4999" y="1451"/>
                <a:ext cx="77" cy="131"/>
              </a:xfrm>
              <a:custGeom>
                <a:avLst/>
                <a:gdLst>
                  <a:gd name="T0" fmla="*/ 1 w 123"/>
                  <a:gd name="T1" fmla="*/ 0 h 165"/>
                  <a:gd name="T2" fmla="*/ 1 w 123"/>
                  <a:gd name="T3" fmla="*/ 2 h 165"/>
                  <a:gd name="T4" fmla="*/ 1 w 123"/>
                  <a:gd name="T5" fmla="*/ 2 h 165"/>
                  <a:gd name="T6" fmla="*/ 1 w 123"/>
                  <a:gd name="T7" fmla="*/ 2 h 165"/>
                  <a:gd name="T8" fmla="*/ 1 w 123"/>
                  <a:gd name="T9" fmla="*/ 2 h 165"/>
                  <a:gd name="T10" fmla="*/ 1 w 123"/>
                  <a:gd name="T11" fmla="*/ 2 h 165"/>
                  <a:gd name="T12" fmla="*/ 1 w 123"/>
                  <a:gd name="T13" fmla="*/ 2 h 165"/>
                  <a:gd name="T14" fmla="*/ 1 w 123"/>
                  <a:gd name="T15" fmla="*/ 2 h 165"/>
                  <a:gd name="T16" fmla="*/ 1 w 123"/>
                  <a:gd name="T17" fmla="*/ 2 h 165"/>
                  <a:gd name="T18" fmla="*/ 1 w 123"/>
                  <a:gd name="T19" fmla="*/ 2 h 165"/>
                  <a:gd name="T20" fmla="*/ 1 w 123"/>
                  <a:gd name="T21" fmla="*/ 2 h 165"/>
                  <a:gd name="T22" fmla="*/ 1 w 123"/>
                  <a:gd name="T23" fmla="*/ 2 h 165"/>
                  <a:gd name="T24" fmla="*/ 1 w 123"/>
                  <a:gd name="T25" fmla="*/ 2 h 165"/>
                  <a:gd name="T26" fmla="*/ 0 w 123"/>
                  <a:gd name="T27" fmla="*/ 2 h 165"/>
                  <a:gd name="T28" fmla="*/ 1 w 123"/>
                  <a:gd name="T29" fmla="*/ 0 h 1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3"/>
                  <a:gd name="T46" fmla="*/ 0 h 165"/>
                  <a:gd name="T47" fmla="*/ 123 w 123"/>
                  <a:gd name="T48" fmla="*/ 165 h 1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3" h="165">
                    <a:moveTo>
                      <a:pt x="30" y="0"/>
                    </a:moveTo>
                    <a:lnTo>
                      <a:pt x="74" y="26"/>
                    </a:lnTo>
                    <a:lnTo>
                      <a:pt x="101" y="61"/>
                    </a:lnTo>
                    <a:lnTo>
                      <a:pt x="114" y="87"/>
                    </a:lnTo>
                    <a:lnTo>
                      <a:pt x="118" y="108"/>
                    </a:lnTo>
                    <a:lnTo>
                      <a:pt x="123" y="132"/>
                    </a:lnTo>
                    <a:lnTo>
                      <a:pt x="123" y="152"/>
                    </a:lnTo>
                    <a:lnTo>
                      <a:pt x="78" y="165"/>
                    </a:lnTo>
                    <a:lnTo>
                      <a:pt x="70" y="127"/>
                    </a:lnTo>
                    <a:lnTo>
                      <a:pt x="66" y="104"/>
                    </a:lnTo>
                    <a:lnTo>
                      <a:pt x="44" y="74"/>
                    </a:lnTo>
                    <a:lnTo>
                      <a:pt x="30" y="57"/>
                    </a:lnTo>
                    <a:lnTo>
                      <a:pt x="17" y="40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7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23563" name="Group 58"/>
            <p:cNvGrpSpPr>
              <a:grpSpLocks/>
            </p:cNvGrpSpPr>
            <p:nvPr/>
          </p:nvGrpSpPr>
          <p:grpSpPr bwMode="auto">
            <a:xfrm>
              <a:off x="4997" y="1010"/>
              <a:ext cx="1094" cy="1222"/>
              <a:chOff x="4997" y="1010"/>
              <a:chExt cx="1094" cy="1222"/>
            </a:xfrm>
          </p:grpSpPr>
          <p:sp>
            <p:nvSpPr>
              <p:cNvPr id="23565" name="AutoShape 59"/>
              <p:cNvSpPr>
                <a:spLocks noChangeArrowheads="1"/>
              </p:cNvSpPr>
              <p:nvPr/>
            </p:nvSpPr>
            <p:spPr bwMode="auto">
              <a:xfrm>
                <a:off x="5738" y="1010"/>
                <a:ext cx="354" cy="1223"/>
              </a:xfrm>
              <a:custGeom>
                <a:avLst/>
                <a:gdLst>
                  <a:gd name="T0" fmla="*/ 2 w 441"/>
                  <a:gd name="T1" fmla="*/ 0 h 1278"/>
                  <a:gd name="T2" fmla="*/ 2 w 441"/>
                  <a:gd name="T3" fmla="*/ 11 h 1278"/>
                  <a:gd name="T4" fmla="*/ 2 w 441"/>
                  <a:gd name="T5" fmla="*/ 11 h 1278"/>
                  <a:gd name="T6" fmla="*/ 2 w 441"/>
                  <a:gd name="T7" fmla="*/ 11 h 1278"/>
                  <a:gd name="T8" fmla="*/ 2 w 441"/>
                  <a:gd name="T9" fmla="*/ 11 h 1278"/>
                  <a:gd name="T10" fmla="*/ 2 w 441"/>
                  <a:gd name="T11" fmla="*/ 11 h 1278"/>
                  <a:gd name="T12" fmla="*/ 2 w 441"/>
                  <a:gd name="T13" fmla="*/ 11 h 1278"/>
                  <a:gd name="T14" fmla="*/ 2 w 441"/>
                  <a:gd name="T15" fmla="*/ 11 h 1278"/>
                  <a:gd name="T16" fmla="*/ 2 w 441"/>
                  <a:gd name="T17" fmla="*/ 11 h 1278"/>
                  <a:gd name="T18" fmla="*/ 2 w 441"/>
                  <a:gd name="T19" fmla="*/ 11 h 1278"/>
                  <a:gd name="T20" fmla="*/ 2 w 441"/>
                  <a:gd name="T21" fmla="*/ 11 h 1278"/>
                  <a:gd name="T22" fmla="*/ 2 w 441"/>
                  <a:gd name="T23" fmla="*/ 11 h 1278"/>
                  <a:gd name="T24" fmla="*/ 2 w 441"/>
                  <a:gd name="T25" fmla="*/ 11 h 1278"/>
                  <a:gd name="T26" fmla="*/ 2 w 441"/>
                  <a:gd name="T27" fmla="*/ 11 h 1278"/>
                  <a:gd name="T28" fmla="*/ 2 w 441"/>
                  <a:gd name="T29" fmla="*/ 11 h 1278"/>
                  <a:gd name="T30" fmla="*/ 2 w 441"/>
                  <a:gd name="T31" fmla="*/ 11 h 1278"/>
                  <a:gd name="T32" fmla="*/ 2 w 441"/>
                  <a:gd name="T33" fmla="*/ 11 h 1278"/>
                  <a:gd name="T34" fmla="*/ 2 w 441"/>
                  <a:gd name="T35" fmla="*/ 11 h 1278"/>
                  <a:gd name="T36" fmla="*/ 2 w 441"/>
                  <a:gd name="T37" fmla="*/ 11 h 1278"/>
                  <a:gd name="T38" fmla="*/ 2 w 441"/>
                  <a:gd name="T39" fmla="*/ 11 h 1278"/>
                  <a:gd name="T40" fmla="*/ 2 w 441"/>
                  <a:gd name="T41" fmla="*/ 11 h 1278"/>
                  <a:gd name="T42" fmla="*/ 2 w 441"/>
                  <a:gd name="T43" fmla="*/ 11 h 1278"/>
                  <a:gd name="T44" fmla="*/ 2 w 441"/>
                  <a:gd name="T45" fmla="*/ 11 h 1278"/>
                  <a:gd name="T46" fmla="*/ 2 w 441"/>
                  <a:gd name="T47" fmla="*/ 11 h 1278"/>
                  <a:gd name="T48" fmla="*/ 2 w 441"/>
                  <a:gd name="T49" fmla="*/ 11 h 1278"/>
                  <a:gd name="T50" fmla="*/ 2 w 441"/>
                  <a:gd name="T51" fmla="*/ 11 h 1278"/>
                  <a:gd name="T52" fmla="*/ 2 w 441"/>
                  <a:gd name="T53" fmla="*/ 11 h 1278"/>
                  <a:gd name="T54" fmla="*/ 2 w 441"/>
                  <a:gd name="T55" fmla="*/ 11 h 1278"/>
                  <a:gd name="T56" fmla="*/ 2 w 441"/>
                  <a:gd name="T57" fmla="*/ 11 h 1278"/>
                  <a:gd name="T58" fmla="*/ 2 w 441"/>
                  <a:gd name="T59" fmla="*/ 11 h 1278"/>
                  <a:gd name="T60" fmla="*/ 2 w 441"/>
                  <a:gd name="T61" fmla="*/ 11 h 1278"/>
                  <a:gd name="T62" fmla="*/ 2 w 441"/>
                  <a:gd name="T63" fmla="*/ 11 h 1278"/>
                  <a:gd name="T64" fmla="*/ 2 w 441"/>
                  <a:gd name="T65" fmla="*/ 11 h 1278"/>
                  <a:gd name="T66" fmla="*/ 2 w 441"/>
                  <a:gd name="T67" fmla="*/ 11 h 1278"/>
                  <a:gd name="T68" fmla="*/ 2 w 441"/>
                  <a:gd name="T69" fmla="*/ 11 h 1278"/>
                  <a:gd name="T70" fmla="*/ 2 w 441"/>
                  <a:gd name="T71" fmla="*/ 11 h 1278"/>
                  <a:gd name="T72" fmla="*/ 2 w 441"/>
                  <a:gd name="T73" fmla="*/ 11 h 1278"/>
                  <a:gd name="T74" fmla="*/ 2 w 441"/>
                  <a:gd name="T75" fmla="*/ 11 h 1278"/>
                  <a:gd name="T76" fmla="*/ 2 w 441"/>
                  <a:gd name="T77" fmla="*/ 11 h 1278"/>
                  <a:gd name="T78" fmla="*/ 2 w 441"/>
                  <a:gd name="T79" fmla="*/ 11 h 1278"/>
                  <a:gd name="T80" fmla="*/ 2 w 441"/>
                  <a:gd name="T81" fmla="*/ 11 h 1278"/>
                  <a:gd name="T82" fmla="*/ 2 w 441"/>
                  <a:gd name="T83" fmla="*/ 11 h 1278"/>
                  <a:gd name="T84" fmla="*/ 2 w 441"/>
                  <a:gd name="T85" fmla="*/ 11 h 1278"/>
                  <a:gd name="T86" fmla="*/ 2 w 441"/>
                  <a:gd name="T87" fmla="*/ 11 h 1278"/>
                  <a:gd name="T88" fmla="*/ 2 w 441"/>
                  <a:gd name="T89" fmla="*/ 11 h 1278"/>
                  <a:gd name="T90" fmla="*/ 2 w 441"/>
                  <a:gd name="T91" fmla="*/ 11 h 1278"/>
                  <a:gd name="T92" fmla="*/ 2 w 441"/>
                  <a:gd name="T93" fmla="*/ 11 h 1278"/>
                  <a:gd name="T94" fmla="*/ 2 w 441"/>
                  <a:gd name="T95" fmla="*/ 11 h 1278"/>
                  <a:gd name="T96" fmla="*/ 2 w 441"/>
                  <a:gd name="T97" fmla="*/ 11 h 1278"/>
                  <a:gd name="T98" fmla="*/ 0 w 441"/>
                  <a:gd name="T99" fmla="*/ 11 h 1278"/>
                  <a:gd name="T100" fmla="*/ 1 w 441"/>
                  <a:gd name="T101" fmla="*/ 11 h 1278"/>
                  <a:gd name="T102" fmla="*/ 2 w 441"/>
                  <a:gd name="T103" fmla="*/ 11 h 1278"/>
                  <a:gd name="T104" fmla="*/ 2 w 441"/>
                  <a:gd name="T105" fmla="*/ 11 h 1278"/>
                  <a:gd name="T106" fmla="*/ 2 w 441"/>
                  <a:gd name="T107" fmla="*/ 11 h 1278"/>
                  <a:gd name="T108" fmla="*/ 2 w 441"/>
                  <a:gd name="T109" fmla="*/ 11 h 1278"/>
                  <a:gd name="T110" fmla="*/ 2 w 441"/>
                  <a:gd name="T111" fmla="*/ 11 h 1278"/>
                  <a:gd name="T112" fmla="*/ 2 w 441"/>
                  <a:gd name="T113" fmla="*/ 11 h 1278"/>
                  <a:gd name="T114" fmla="*/ 2 w 441"/>
                  <a:gd name="T115" fmla="*/ 11 h 1278"/>
                  <a:gd name="T116" fmla="*/ 2 w 441"/>
                  <a:gd name="T117" fmla="*/ 0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1"/>
                  <a:gd name="T178" fmla="*/ 0 h 1278"/>
                  <a:gd name="T179" fmla="*/ 441 w 441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1" h="1278">
                    <a:moveTo>
                      <a:pt x="65" y="0"/>
                    </a:moveTo>
                    <a:lnTo>
                      <a:pt x="86" y="13"/>
                    </a:lnTo>
                    <a:lnTo>
                      <a:pt x="111" y="30"/>
                    </a:lnTo>
                    <a:lnTo>
                      <a:pt x="137" y="47"/>
                    </a:lnTo>
                    <a:lnTo>
                      <a:pt x="177" y="68"/>
                    </a:lnTo>
                    <a:lnTo>
                      <a:pt x="264" y="122"/>
                    </a:lnTo>
                    <a:lnTo>
                      <a:pt x="301" y="138"/>
                    </a:lnTo>
                    <a:lnTo>
                      <a:pt x="321" y="146"/>
                    </a:lnTo>
                    <a:lnTo>
                      <a:pt x="340" y="163"/>
                    </a:lnTo>
                    <a:lnTo>
                      <a:pt x="388" y="375"/>
                    </a:lnTo>
                    <a:lnTo>
                      <a:pt x="394" y="459"/>
                    </a:lnTo>
                    <a:lnTo>
                      <a:pt x="386" y="482"/>
                    </a:lnTo>
                    <a:lnTo>
                      <a:pt x="407" y="573"/>
                    </a:lnTo>
                    <a:lnTo>
                      <a:pt x="412" y="722"/>
                    </a:lnTo>
                    <a:lnTo>
                      <a:pt x="422" y="790"/>
                    </a:lnTo>
                    <a:lnTo>
                      <a:pt x="428" y="836"/>
                    </a:lnTo>
                    <a:lnTo>
                      <a:pt x="437" y="830"/>
                    </a:lnTo>
                    <a:lnTo>
                      <a:pt x="441" y="874"/>
                    </a:lnTo>
                    <a:lnTo>
                      <a:pt x="420" y="889"/>
                    </a:lnTo>
                    <a:lnTo>
                      <a:pt x="391" y="902"/>
                    </a:lnTo>
                    <a:lnTo>
                      <a:pt x="365" y="912"/>
                    </a:lnTo>
                    <a:lnTo>
                      <a:pt x="337" y="922"/>
                    </a:lnTo>
                    <a:lnTo>
                      <a:pt x="315" y="929"/>
                    </a:lnTo>
                    <a:lnTo>
                      <a:pt x="290" y="929"/>
                    </a:lnTo>
                    <a:lnTo>
                      <a:pt x="272" y="925"/>
                    </a:lnTo>
                    <a:lnTo>
                      <a:pt x="261" y="914"/>
                    </a:lnTo>
                    <a:lnTo>
                      <a:pt x="258" y="878"/>
                    </a:lnTo>
                    <a:lnTo>
                      <a:pt x="287" y="883"/>
                    </a:lnTo>
                    <a:lnTo>
                      <a:pt x="277" y="856"/>
                    </a:lnTo>
                    <a:lnTo>
                      <a:pt x="279" y="805"/>
                    </a:lnTo>
                    <a:lnTo>
                      <a:pt x="272" y="775"/>
                    </a:lnTo>
                    <a:lnTo>
                      <a:pt x="266" y="740"/>
                    </a:lnTo>
                    <a:lnTo>
                      <a:pt x="257" y="691"/>
                    </a:lnTo>
                    <a:lnTo>
                      <a:pt x="240" y="638"/>
                    </a:lnTo>
                    <a:lnTo>
                      <a:pt x="226" y="506"/>
                    </a:lnTo>
                    <a:lnTo>
                      <a:pt x="201" y="696"/>
                    </a:lnTo>
                    <a:lnTo>
                      <a:pt x="211" y="812"/>
                    </a:lnTo>
                    <a:lnTo>
                      <a:pt x="246" y="934"/>
                    </a:lnTo>
                    <a:lnTo>
                      <a:pt x="323" y="1162"/>
                    </a:lnTo>
                    <a:lnTo>
                      <a:pt x="262" y="1206"/>
                    </a:lnTo>
                    <a:lnTo>
                      <a:pt x="221" y="1230"/>
                    </a:lnTo>
                    <a:lnTo>
                      <a:pt x="190" y="1245"/>
                    </a:lnTo>
                    <a:lnTo>
                      <a:pt x="170" y="1250"/>
                    </a:lnTo>
                    <a:lnTo>
                      <a:pt x="145" y="1258"/>
                    </a:lnTo>
                    <a:lnTo>
                      <a:pt x="119" y="1267"/>
                    </a:lnTo>
                    <a:lnTo>
                      <a:pt x="86" y="1278"/>
                    </a:lnTo>
                    <a:lnTo>
                      <a:pt x="47" y="1038"/>
                    </a:lnTo>
                    <a:lnTo>
                      <a:pt x="22" y="874"/>
                    </a:lnTo>
                    <a:lnTo>
                      <a:pt x="8" y="718"/>
                    </a:lnTo>
                    <a:lnTo>
                      <a:pt x="0" y="506"/>
                    </a:lnTo>
                    <a:lnTo>
                      <a:pt x="1" y="420"/>
                    </a:lnTo>
                    <a:lnTo>
                      <a:pt x="7" y="335"/>
                    </a:lnTo>
                    <a:lnTo>
                      <a:pt x="24" y="212"/>
                    </a:lnTo>
                    <a:lnTo>
                      <a:pt x="34" y="183"/>
                    </a:lnTo>
                    <a:lnTo>
                      <a:pt x="47" y="148"/>
                    </a:lnTo>
                    <a:lnTo>
                      <a:pt x="56" y="112"/>
                    </a:lnTo>
                    <a:lnTo>
                      <a:pt x="61" y="86"/>
                    </a:lnTo>
                    <a:lnTo>
                      <a:pt x="67" y="5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566" name="AutoShape 60"/>
              <p:cNvSpPr>
                <a:spLocks noChangeArrowheads="1"/>
              </p:cNvSpPr>
              <p:nvPr/>
            </p:nvSpPr>
            <p:spPr bwMode="auto">
              <a:xfrm>
                <a:off x="4997" y="1010"/>
                <a:ext cx="618" cy="1132"/>
              </a:xfrm>
              <a:custGeom>
                <a:avLst/>
                <a:gdLst>
                  <a:gd name="T0" fmla="*/ 2 w 750"/>
                  <a:gd name="T1" fmla="*/ 11 h 1185"/>
                  <a:gd name="T2" fmla="*/ 2 w 750"/>
                  <a:gd name="T3" fmla="*/ 11 h 1185"/>
                  <a:gd name="T4" fmla="*/ 2 w 750"/>
                  <a:gd name="T5" fmla="*/ 11 h 1185"/>
                  <a:gd name="T6" fmla="*/ 2 w 750"/>
                  <a:gd name="T7" fmla="*/ 11 h 1185"/>
                  <a:gd name="T8" fmla="*/ 2 w 750"/>
                  <a:gd name="T9" fmla="*/ 11 h 1185"/>
                  <a:gd name="T10" fmla="*/ 2 w 750"/>
                  <a:gd name="T11" fmla="*/ 11 h 1185"/>
                  <a:gd name="T12" fmla="*/ 2 w 750"/>
                  <a:gd name="T13" fmla="*/ 11 h 1185"/>
                  <a:gd name="T14" fmla="*/ 2 w 750"/>
                  <a:gd name="T15" fmla="*/ 11 h 1185"/>
                  <a:gd name="T16" fmla="*/ 2 w 750"/>
                  <a:gd name="T17" fmla="*/ 11 h 1185"/>
                  <a:gd name="T18" fmla="*/ 2 w 750"/>
                  <a:gd name="T19" fmla="*/ 11 h 1185"/>
                  <a:gd name="T20" fmla="*/ 2 w 750"/>
                  <a:gd name="T21" fmla="*/ 11 h 1185"/>
                  <a:gd name="T22" fmla="*/ 2 w 750"/>
                  <a:gd name="T23" fmla="*/ 11 h 1185"/>
                  <a:gd name="T24" fmla="*/ 2 w 750"/>
                  <a:gd name="T25" fmla="*/ 11 h 1185"/>
                  <a:gd name="T26" fmla="*/ 0 w 750"/>
                  <a:gd name="T27" fmla="*/ 11 h 1185"/>
                  <a:gd name="T28" fmla="*/ 2 w 750"/>
                  <a:gd name="T29" fmla="*/ 11 h 1185"/>
                  <a:gd name="T30" fmla="*/ 2 w 750"/>
                  <a:gd name="T31" fmla="*/ 11 h 1185"/>
                  <a:gd name="T32" fmla="*/ 2 w 750"/>
                  <a:gd name="T33" fmla="*/ 11 h 1185"/>
                  <a:gd name="T34" fmla="*/ 2 w 750"/>
                  <a:gd name="T35" fmla="*/ 11 h 1185"/>
                  <a:gd name="T36" fmla="*/ 2 w 750"/>
                  <a:gd name="T37" fmla="*/ 11 h 1185"/>
                  <a:gd name="T38" fmla="*/ 2 w 750"/>
                  <a:gd name="T39" fmla="*/ 11 h 1185"/>
                  <a:gd name="T40" fmla="*/ 2 w 750"/>
                  <a:gd name="T41" fmla="*/ 11 h 1185"/>
                  <a:gd name="T42" fmla="*/ 2 w 750"/>
                  <a:gd name="T43" fmla="*/ 11 h 1185"/>
                  <a:gd name="T44" fmla="*/ 2 w 750"/>
                  <a:gd name="T45" fmla="*/ 11 h 1185"/>
                  <a:gd name="T46" fmla="*/ 2 w 750"/>
                  <a:gd name="T47" fmla="*/ 11 h 1185"/>
                  <a:gd name="T48" fmla="*/ 2 w 750"/>
                  <a:gd name="T49" fmla="*/ 11 h 1185"/>
                  <a:gd name="T50" fmla="*/ 2 w 750"/>
                  <a:gd name="T51" fmla="*/ 11 h 1185"/>
                  <a:gd name="T52" fmla="*/ 2 w 750"/>
                  <a:gd name="T53" fmla="*/ 11 h 1185"/>
                  <a:gd name="T54" fmla="*/ 2 w 750"/>
                  <a:gd name="T55" fmla="*/ 11 h 1185"/>
                  <a:gd name="T56" fmla="*/ 2 w 750"/>
                  <a:gd name="T57" fmla="*/ 11 h 1185"/>
                  <a:gd name="T58" fmla="*/ 2 w 750"/>
                  <a:gd name="T59" fmla="*/ 11 h 1185"/>
                  <a:gd name="T60" fmla="*/ 2 w 750"/>
                  <a:gd name="T61" fmla="*/ 11 h 1185"/>
                  <a:gd name="T62" fmla="*/ 2 w 750"/>
                  <a:gd name="T63" fmla="*/ 11 h 1185"/>
                  <a:gd name="T64" fmla="*/ 2 w 750"/>
                  <a:gd name="T65" fmla="*/ 11 h 1185"/>
                  <a:gd name="T66" fmla="*/ 2 w 750"/>
                  <a:gd name="T67" fmla="*/ 11 h 1185"/>
                  <a:gd name="T68" fmla="*/ 2 w 750"/>
                  <a:gd name="T69" fmla="*/ 0 h 11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0"/>
                  <a:gd name="T106" fmla="*/ 0 h 1185"/>
                  <a:gd name="T107" fmla="*/ 750 w 750"/>
                  <a:gd name="T108" fmla="*/ 1185 h 11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0" h="1185">
                    <a:moveTo>
                      <a:pt x="750" y="0"/>
                    </a:moveTo>
                    <a:lnTo>
                      <a:pt x="732" y="14"/>
                    </a:lnTo>
                    <a:lnTo>
                      <a:pt x="694" y="14"/>
                    </a:lnTo>
                    <a:lnTo>
                      <a:pt x="665" y="16"/>
                    </a:lnTo>
                    <a:lnTo>
                      <a:pt x="636" y="19"/>
                    </a:lnTo>
                    <a:lnTo>
                      <a:pt x="599" y="25"/>
                    </a:lnTo>
                    <a:lnTo>
                      <a:pt x="588" y="23"/>
                    </a:lnTo>
                    <a:lnTo>
                      <a:pt x="577" y="24"/>
                    </a:lnTo>
                    <a:lnTo>
                      <a:pt x="566" y="28"/>
                    </a:lnTo>
                    <a:lnTo>
                      <a:pt x="553" y="36"/>
                    </a:lnTo>
                    <a:lnTo>
                      <a:pt x="548" y="44"/>
                    </a:lnTo>
                    <a:lnTo>
                      <a:pt x="540" y="50"/>
                    </a:lnTo>
                    <a:lnTo>
                      <a:pt x="529" y="62"/>
                    </a:lnTo>
                    <a:lnTo>
                      <a:pt x="521" y="80"/>
                    </a:lnTo>
                    <a:lnTo>
                      <a:pt x="512" y="93"/>
                    </a:lnTo>
                    <a:lnTo>
                      <a:pt x="458" y="152"/>
                    </a:lnTo>
                    <a:lnTo>
                      <a:pt x="445" y="155"/>
                    </a:lnTo>
                    <a:lnTo>
                      <a:pt x="429" y="181"/>
                    </a:lnTo>
                    <a:lnTo>
                      <a:pt x="299" y="328"/>
                    </a:lnTo>
                    <a:lnTo>
                      <a:pt x="301" y="335"/>
                    </a:lnTo>
                    <a:lnTo>
                      <a:pt x="287" y="341"/>
                    </a:lnTo>
                    <a:lnTo>
                      <a:pt x="292" y="350"/>
                    </a:lnTo>
                    <a:lnTo>
                      <a:pt x="244" y="368"/>
                    </a:lnTo>
                    <a:lnTo>
                      <a:pt x="183" y="389"/>
                    </a:lnTo>
                    <a:lnTo>
                      <a:pt x="150" y="409"/>
                    </a:lnTo>
                    <a:lnTo>
                      <a:pt x="47" y="458"/>
                    </a:lnTo>
                    <a:lnTo>
                      <a:pt x="31" y="454"/>
                    </a:lnTo>
                    <a:lnTo>
                      <a:pt x="0" y="477"/>
                    </a:lnTo>
                    <a:lnTo>
                      <a:pt x="19" y="491"/>
                    </a:lnTo>
                    <a:lnTo>
                      <a:pt x="40" y="514"/>
                    </a:lnTo>
                    <a:lnTo>
                      <a:pt x="55" y="535"/>
                    </a:lnTo>
                    <a:lnTo>
                      <a:pt x="68" y="557"/>
                    </a:lnTo>
                    <a:lnTo>
                      <a:pt x="78" y="593"/>
                    </a:lnTo>
                    <a:lnTo>
                      <a:pt x="82" y="613"/>
                    </a:lnTo>
                    <a:lnTo>
                      <a:pt x="122" y="603"/>
                    </a:lnTo>
                    <a:lnTo>
                      <a:pt x="122" y="579"/>
                    </a:lnTo>
                    <a:lnTo>
                      <a:pt x="250" y="537"/>
                    </a:lnTo>
                    <a:lnTo>
                      <a:pt x="312" y="506"/>
                    </a:lnTo>
                    <a:lnTo>
                      <a:pt x="392" y="465"/>
                    </a:lnTo>
                    <a:lnTo>
                      <a:pt x="531" y="345"/>
                    </a:lnTo>
                    <a:lnTo>
                      <a:pt x="550" y="430"/>
                    </a:lnTo>
                    <a:lnTo>
                      <a:pt x="558" y="477"/>
                    </a:lnTo>
                    <a:lnTo>
                      <a:pt x="572" y="524"/>
                    </a:lnTo>
                    <a:lnTo>
                      <a:pt x="609" y="625"/>
                    </a:lnTo>
                    <a:lnTo>
                      <a:pt x="591" y="686"/>
                    </a:lnTo>
                    <a:lnTo>
                      <a:pt x="568" y="750"/>
                    </a:lnTo>
                    <a:lnTo>
                      <a:pt x="534" y="825"/>
                    </a:lnTo>
                    <a:lnTo>
                      <a:pt x="502" y="887"/>
                    </a:lnTo>
                    <a:lnTo>
                      <a:pt x="445" y="1003"/>
                    </a:lnTo>
                    <a:lnTo>
                      <a:pt x="442" y="1028"/>
                    </a:lnTo>
                    <a:lnTo>
                      <a:pt x="443" y="1050"/>
                    </a:lnTo>
                    <a:lnTo>
                      <a:pt x="444" y="1072"/>
                    </a:lnTo>
                    <a:lnTo>
                      <a:pt x="503" y="1155"/>
                    </a:lnTo>
                    <a:lnTo>
                      <a:pt x="535" y="1185"/>
                    </a:lnTo>
                    <a:lnTo>
                      <a:pt x="586" y="1103"/>
                    </a:lnTo>
                    <a:lnTo>
                      <a:pt x="598" y="1046"/>
                    </a:lnTo>
                    <a:lnTo>
                      <a:pt x="611" y="998"/>
                    </a:lnTo>
                    <a:lnTo>
                      <a:pt x="617" y="957"/>
                    </a:lnTo>
                    <a:lnTo>
                      <a:pt x="628" y="886"/>
                    </a:lnTo>
                    <a:lnTo>
                      <a:pt x="636" y="783"/>
                    </a:lnTo>
                    <a:lnTo>
                      <a:pt x="647" y="608"/>
                    </a:lnTo>
                    <a:lnTo>
                      <a:pt x="653" y="393"/>
                    </a:lnTo>
                    <a:lnTo>
                      <a:pt x="698" y="141"/>
                    </a:lnTo>
                    <a:lnTo>
                      <a:pt x="706" y="115"/>
                    </a:lnTo>
                    <a:lnTo>
                      <a:pt x="712" y="100"/>
                    </a:lnTo>
                    <a:lnTo>
                      <a:pt x="720" y="75"/>
                    </a:lnTo>
                    <a:lnTo>
                      <a:pt x="728" y="53"/>
                    </a:lnTo>
                    <a:lnTo>
                      <a:pt x="739" y="30"/>
                    </a:lnTo>
                    <a:lnTo>
                      <a:pt x="748" y="1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grpSp>
            <p:nvGrpSpPr>
              <p:cNvPr id="23567" name="Group 61"/>
              <p:cNvGrpSpPr>
                <a:grpSpLocks/>
              </p:cNvGrpSpPr>
              <p:nvPr/>
            </p:nvGrpSpPr>
            <p:grpSpPr bwMode="auto">
              <a:xfrm>
                <a:off x="5738" y="1011"/>
                <a:ext cx="103" cy="996"/>
                <a:chOff x="5738" y="1011"/>
                <a:chExt cx="103" cy="996"/>
              </a:xfrm>
            </p:grpSpPr>
            <p:sp>
              <p:nvSpPr>
                <p:cNvPr id="23577" name="AutoShape 62"/>
                <p:cNvSpPr>
                  <a:spLocks noChangeArrowheads="1"/>
                </p:cNvSpPr>
                <p:nvPr/>
              </p:nvSpPr>
              <p:spPr bwMode="auto">
                <a:xfrm>
                  <a:off x="5743" y="1023"/>
                  <a:ext cx="99" cy="985"/>
                </a:xfrm>
                <a:custGeom>
                  <a:avLst/>
                  <a:gdLst>
                    <a:gd name="T0" fmla="*/ 1 w 150"/>
                    <a:gd name="T1" fmla="*/ 0 h 1038"/>
                    <a:gd name="T2" fmla="*/ 1 w 150"/>
                    <a:gd name="T3" fmla="*/ 9 h 1038"/>
                    <a:gd name="T4" fmla="*/ 1 w 150"/>
                    <a:gd name="T5" fmla="*/ 9 h 1038"/>
                    <a:gd name="T6" fmla="*/ 1 w 150"/>
                    <a:gd name="T7" fmla="*/ 9 h 1038"/>
                    <a:gd name="T8" fmla="*/ 1 w 150"/>
                    <a:gd name="T9" fmla="*/ 9 h 1038"/>
                    <a:gd name="T10" fmla="*/ 1 w 150"/>
                    <a:gd name="T11" fmla="*/ 9 h 1038"/>
                    <a:gd name="T12" fmla="*/ 1 w 150"/>
                    <a:gd name="T13" fmla="*/ 9 h 1038"/>
                    <a:gd name="T14" fmla="*/ 1 w 150"/>
                    <a:gd name="T15" fmla="*/ 9 h 1038"/>
                    <a:gd name="T16" fmla="*/ 1 w 150"/>
                    <a:gd name="T17" fmla="*/ 9 h 1038"/>
                    <a:gd name="T18" fmla="*/ 1 w 150"/>
                    <a:gd name="T19" fmla="*/ 9 h 1038"/>
                    <a:gd name="T20" fmla="*/ 1 w 150"/>
                    <a:gd name="T21" fmla="*/ 9 h 1038"/>
                    <a:gd name="T22" fmla="*/ 1 w 150"/>
                    <a:gd name="T23" fmla="*/ 9 h 1038"/>
                    <a:gd name="T24" fmla="*/ 1 w 150"/>
                    <a:gd name="T25" fmla="*/ 9 h 1038"/>
                    <a:gd name="T26" fmla="*/ 1 w 150"/>
                    <a:gd name="T27" fmla="*/ 9 h 1038"/>
                    <a:gd name="T28" fmla="*/ 1 w 150"/>
                    <a:gd name="T29" fmla="*/ 9 h 1038"/>
                    <a:gd name="T30" fmla="*/ 1 w 150"/>
                    <a:gd name="T31" fmla="*/ 9 h 1038"/>
                    <a:gd name="T32" fmla="*/ 1 w 150"/>
                    <a:gd name="T33" fmla="*/ 9 h 1038"/>
                    <a:gd name="T34" fmla="*/ 1 w 150"/>
                    <a:gd name="T35" fmla="*/ 9 h 1038"/>
                    <a:gd name="T36" fmla="*/ 1 w 150"/>
                    <a:gd name="T37" fmla="*/ 9 h 1038"/>
                    <a:gd name="T38" fmla="*/ 1 w 150"/>
                    <a:gd name="T39" fmla="*/ 9 h 1038"/>
                    <a:gd name="T40" fmla="*/ 1 w 150"/>
                    <a:gd name="T41" fmla="*/ 9 h 1038"/>
                    <a:gd name="T42" fmla="*/ 1 w 150"/>
                    <a:gd name="T43" fmla="*/ 9 h 1038"/>
                    <a:gd name="T44" fmla="*/ 1 w 150"/>
                    <a:gd name="T45" fmla="*/ 9 h 1038"/>
                    <a:gd name="T46" fmla="*/ 1 w 150"/>
                    <a:gd name="T47" fmla="*/ 9 h 1038"/>
                    <a:gd name="T48" fmla="*/ 1 w 150"/>
                    <a:gd name="T49" fmla="*/ 9 h 1038"/>
                    <a:gd name="T50" fmla="*/ 1 w 150"/>
                    <a:gd name="T51" fmla="*/ 9 h 1038"/>
                    <a:gd name="T52" fmla="*/ 1 w 150"/>
                    <a:gd name="T53" fmla="*/ 9 h 1038"/>
                    <a:gd name="T54" fmla="*/ 1 w 150"/>
                    <a:gd name="T55" fmla="*/ 9 h 1038"/>
                    <a:gd name="T56" fmla="*/ 1 w 150"/>
                    <a:gd name="T57" fmla="*/ 9 h 1038"/>
                    <a:gd name="T58" fmla="*/ 1 w 150"/>
                    <a:gd name="T59" fmla="*/ 9 h 1038"/>
                    <a:gd name="T60" fmla="*/ 1 w 150"/>
                    <a:gd name="T61" fmla="*/ 9 h 1038"/>
                    <a:gd name="T62" fmla="*/ 1 w 150"/>
                    <a:gd name="T63" fmla="*/ 9 h 1038"/>
                    <a:gd name="T64" fmla="*/ 0 w 150"/>
                    <a:gd name="T65" fmla="*/ 9 h 1038"/>
                    <a:gd name="T66" fmla="*/ 1 w 150"/>
                    <a:gd name="T67" fmla="*/ 9 h 1038"/>
                    <a:gd name="T68" fmla="*/ 1 w 150"/>
                    <a:gd name="T69" fmla="*/ 9 h 1038"/>
                    <a:gd name="T70" fmla="*/ 1 w 150"/>
                    <a:gd name="T71" fmla="*/ 9 h 1038"/>
                    <a:gd name="T72" fmla="*/ 1 w 150"/>
                    <a:gd name="T73" fmla="*/ 9 h 1038"/>
                    <a:gd name="T74" fmla="*/ 1 w 150"/>
                    <a:gd name="T75" fmla="*/ 9 h 1038"/>
                    <a:gd name="T76" fmla="*/ 1 w 150"/>
                    <a:gd name="T77" fmla="*/ 9 h 1038"/>
                    <a:gd name="T78" fmla="*/ 1 w 150"/>
                    <a:gd name="T79" fmla="*/ 9 h 1038"/>
                    <a:gd name="T80" fmla="*/ 1 w 150"/>
                    <a:gd name="T81" fmla="*/ 9 h 1038"/>
                    <a:gd name="T82" fmla="*/ 1 w 150"/>
                    <a:gd name="T83" fmla="*/ 0 h 10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0"/>
                    <a:gd name="T127" fmla="*/ 0 h 1038"/>
                    <a:gd name="T128" fmla="*/ 150 w 150"/>
                    <a:gd name="T129" fmla="*/ 1038 h 10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0" h="1038">
                      <a:moveTo>
                        <a:pt x="66" y="0"/>
                      </a:moveTo>
                      <a:lnTo>
                        <a:pt x="87" y="13"/>
                      </a:lnTo>
                      <a:lnTo>
                        <a:pt x="111" y="30"/>
                      </a:lnTo>
                      <a:lnTo>
                        <a:pt x="119" y="39"/>
                      </a:lnTo>
                      <a:lnTo>
                        <a:pt x="130" y="66"/>
                      </a:lnTo>
                      <a:lnTo>
                        <a:pt x="133" y="91"/>
                      </a:lnTo>
                      <a:lnTo>
                        <a:pt x="136" y="116"/>
                      </a:lnTo>
                      <a:lnTo>
                        <a:pt x="138" y="141"/>
                      </a:lnTo>
                      <a:lnTo>
                        <a:pt x="142" y="165"/>
                      </a:lnTo>
                      <a:lnTo>
                        <a:pt x="145" y="186"/>
                      </a:lnTo>
                      <a:lnTo>
                        <a:pt x="147" y="207"/>
                      </a:lnTo>
                      <a:lnTo>
                        <a:pt x="150" y="221"/>
                      </a:lnTo>
                      <a:lnTo>
                        <a:pt x="149" y="232"/>
                      </a:lnTo>
                      <a:lnTo>
                        <a:pt x="148" y="241"/>
                      </a:lnTo>
                      <a:lnTo>
                        <a:pt x="145" y="249"/>
                      </a:lnTo>
                      <a:lnTo>
                        <a:pt x="138" y="256"/>
                      </a:lnTo>
                      <a:lnTo>
                        <a:pt x="120" y="265"/>
                      </a:lnTo>
                      <a:lnTo>
                        <a:pt x="50" y="298"/>
                      </a:lnTo>
                      <a:lnTo>
                        <a:pt x="109" y="366"/>
                      </a:lnTo>
                      <a:lnTo>
                        <a:pt x="134" y="393"/>
                      </a:lnTo>
                      <a:lnTo>
                        <a:pt x="143" y="411"/>
                      </a:lnTo>
                      <a:lnTo>
                        <a:pt x="132" y="437"/>
                      </a:lnTo>
                      <a:lnTo>
                        <a:pt x="102" y="501"/>
                      </a:lnTo>
                      <a:lnTo>
                        <a:pt x="74" y="548"/>
                      </a:lnTo>
                      <a:lnTo>
                        <a:pt x="51" y="600"/>
                      </a:lnTo>
                      <a:lnTo>
                        <a:pt x="39" y="639"/>
                      </a:lnTo>
                      <a:lnTo>
                        <a:pt x="23" y="678"/>
                      </a:lnTo>
                      <a:lnTo>
                        <a:pt x="17" y="708"/>
                      </a:lnTo>
                      <a:lnTo>
                        <a:pt x="17" y="747"/>
                      </a:lnTo>
                      <a:lnTo>
                        <a:pt x="48" y="1038"/>
                      </a:lnTo>
                      <a:lnTo>
                        <a:pt x="22" y="875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8" y="148"/>
                      </a:lnTo>
                      <a:lnTo>
                        <a:pt x="57" y="112"/>
                      </a:lnTo>
                      <a:lnTo>
                        <a:pt x="62" y="86"/>
                      </a:lnTo>
                      <a:lnTo>
                        <a:pt x="68" y="5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8" name="AutoShape 63"/>
                <p:cNvSpPr>
                  <a:spLocks noChangeArrowheads="1"/>
                </p:cNvSpPr>
                <p:nvPr/>
              </p:nvSpPr>
              <p:spPr bwMode="auto">
                <a:xfrm>
                  <a:off x="5738" y="1011"/>
                  <a:ext cx="99" cy="985"/>
                </a:xfrm>
                <a:custGeom>
                  <a:avLst/>
                  <a:gdLst>
                    <a:gd name="T0" fmla="*/ 1 w 150"/>
                    <a:gd name="T1" fmla="*/ 0 h 1038"/>
                    <a:gd name="T2" fmla="*/ 1 w 150"/>
                    <a:gd name="T3" fmla="*/ 9 h 1038"/>
                    <a:gd name="T4" fmla="*/ 1 w 150"/>
                    <a:gd name="T5" fmla="*/ 9 h 1038"/>
                    <a:gd name="T6" fmla="*/ 1 w 150"/>
                    <a:gd name="T7" fmla="*/ 9 h 1038"/>
                    <a:gd name="T8" fmla="*/ 1 w 150"/>
                    <a:gd name="T9" fmla="*/ 9 h 1038"/>
                    <a:gd name="T10" fmla="*/ 1 w 150"/>
                    <a:gd name="T11" fmla="*/ 9 h 1038"/>
                    <a:gd name="T12" fmla="*/ 1 w 150"/>
                    <a:gd name="T13" fmla="*/ 9 h 1038"/>
                    <a:gd name="T14" fmla="*/ 1 w 150"/>
                    <a:gd name="T15" fmla="*/ 9 h 1038"/>
                    <a:gd name="T16" fmla="*/ 1 w 150"/>
                    <a:gd name="T17" fmla="*/ 9 h 1038"/>
                    <a:gd name="T18" fmla="*/ 1 w 150"/>
                    <a:gd name="T19" fmla="*/ 9 h 1038"/>
                    <a:gd name="T20" fmla="*/ 1 w 150"/>
                    <a:gd name="T21" fmla="*/ 9 h 1038"/>
                    <a:gd name="T22" fmla="*/ 1 w 150"/>
                    <a:gd name="T23" fmla="*/ 9 h 1038"/>
                    <a:gd name="T24" fmla="*/ 1 w 150"/>
                    <a:gd name="T25" fmla="*/ 9 h 1038"/>
                    <a:gd name="T26" fmla="*/ 1 w 150"/>
                    <a:gd name="T27" fmla="*/ 9 h 1038"/>
                    <a:gd name="T28" fmla="*/ 1 w 150"/>
                    <a:gd name="T29" fmla="*/ 9 h 1038"/>
                    <a:gd name="T30" fmla="*/ 1 w 150"/>
                    <a:gd name="T31" fmla="*/ 9 h 1038"/>
                    <a:gd name="T32" fmla="*/ 1 w 150"/>
                    <a:gd name="T33" fmla="*/ 9 h 1038"/>
                    <a:gd name="T34" fmla="*/ 1 w 150"/>
                    <a:gd name="T35" fmla="*/ 9 h 1038"/>
                    <a:gd name="T36" fmla="*/ 1 w 150"/>
                    <a:gd name="T37" fmla="*/ 9 h 1038"/>
                    <a:gd name="T38" fmla="*/ 1 w 150"/>
                    <a:gd name="T39" fmla="*/ 9 h 1038"/>
                    <a:gd name="T40" fmla="*/ 1 w 150"/>
                    <a:gd name="T41" fmla="*/ 9 h 1038"/>
                    <a:gd name="T42" fmla="*/ 1 w 150"/>
                    <a:gd name="T43" fmla="*/ 9 h 1038"/>
                    <a:gd name="T44" fmla="*/ 1 w 150"/>
                    <a:gd name="T45" fmla="*/ 9 h 1038"/>
                    <a:gd name="T46" fmla="*/ 1 w 150"/>
                    <a:gd name="T47" fmla="*/ 9 h 1038"/>
                    <a:gd name="T48" fmla="*/ 1 w 150"/>
                    <a:gd name="T49" fmla="*/ 9 h 1038"/>
                    <a:gd name="T50" fmla="*/ 1 w 150"/>
                    <a:gd name="T51" fmla="*/ 9 h 1038"/>
                    <a:gd name="T52" fmla="*/ 1 w 150"/>
                    <a:gd name="T53" fmla="*/ 9 h 1038"/>
                    <a:gd name="T54" fmla="*/ 1 w 150"/>
                    <a:gd name="T55" fmla="*/ 9 h 1038"/>
                    <a:gd name="T56" fmla="*/ 1 w 150"/>
                    <a:gd name="T57" fmla="*/ 9 h 1038"/>
                    <a:gd name="T58" fmla="*/ 1 w 150"/>
                    <a:gd name="T59" fmla="*/ 9 h 1038"/>
                    <a:gd name="T60" fmla="*/ 1 w 150"/>
                    <a:gd name="T61" fmla="*/ 9 h 1038"/>
                    <a:gd name="T62" fmla="*/ 1 w 150"/>
                    <a:gd name="T63" fmla="*/ 9 h 1038"/>
                    <a:gd name="T64" fmla="*/ 0 w 150"/>
                    <a:gd name="T65" fmla="*/ 9 h 1038"/>
                    <a:gd name="T66" fmla="*/ 1 w 150"/>
                    <a:gd name="T67" fmla="*/ 9 h 1038"/>
                    <a:gd name="T68" fmla="*/ 1 w 150"/>
                    <a:gd name="T69" fmla="*/ 9 h 1038"/>
                    <a:gd name="T70" fmla="*/ 1 w 150"/>
                    <a:gd name="T71" fmla="*/ 9 h 1038"/>
                    <a:gd name="T72" fmla="*/ 1 w 150"/>
                    <a:gd name="T73" fmla="*/ 9 h 1038"/>
                    <a:gd name="T74" fmla="*/ 1 w 150"/>
                    <a:gd name="T75" fmla="*/ 9 h 1038"/>
                    <a:gd name="T76" fmla="*/ 1 w 150"/>
                    <a:gd name="T77" fmla="*/ 9 h 1038"/>
                    <a:gd name="T78" fmla="*/ 1 w 150"/>
                    <a:gd name="T79" fmla="*/ 9 h 1038"/>
                    <a:gd name="T80" fmla="*/ 1 w 150"/>
                    <a:gd name="T81" fmla="*/ 9 h 1038"/>
                    <a:gd name="T82" fmla="*/ 1 w 150"/>
                    <a:gd name="T83" fmla="*/ 0 h 10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0"/>
                    <a:gd name="T127" fmla="*/ 0 h 1038"/>
                    <a:gd name="T128" fmla="*/ 150 w 150"/>
                    <a:gd name="T129" fmla="*/ 1038 h 10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0" h="1038">
                      <a:moveTo>
                        <a:pt x="66" y="0"/>
                      </a:moveTo>
                      <a:lnTo>
                        <a:pt x="87" y="13"/>
                      </a:lnTo>
                      <a:lnTo>
                        <a:pt x="111" y="30"/>
                      </a:lnTo>
                      <a:lnTo>
                        <a:pt x="119" y="39"/>
                      </a:lnTo>
                      <a:lnTo>
                        <a:pt x="130" y="66"/>
                      </a:lnTo>
                      <a:lnTo>
                        <a:pt x="133" y="91"/>
                      </a:lnTo>
                      <a:lnTo>
                        <a:pt x="136" y="116"/>
                      </a:lnTo>
                      <a:lnTo>
                        <a:pt x="138" y="141"/>
                      </a:lnTo>
                      <a:lnTo>
                        <a:pt x="142" y="165"/>
                      </a:lnTo>
                      <a:lnTo>
                        <a:pt x="145" y="186"/>
                      </a:lnTo>
                      <a:lnTo>
                        <a:pt x="147" y="207"/>
                      </a:lnTo>
                      <a:lnTo>
                        <a:pt x="150" y="221"/>
                      </a:lnTo>
                      <a:lnTo>
                        <a:pt x="149" y="232"/>
                      </a:lnTo>
                      <a:lnTo>
                        <a:pt x="148" y="241"/>
                      </a:lnTo>
                      <a:lnTo>
                        <a:pt x="145" y="249"/>
                      </a:lnTo>
                      <a:lnTo>
                        <a:pt x="138" y="256"/>
                      </a:lnTo>
                      <a:lnTo>
                        <a:pt x="120" y="265"/>
                      </a:lnTo>
                      <a:lnTo>
                        <a:pt x="50" y="298"/>
                      </a:lnTo>
                      <a:lnTo>
                        <a:pt x="109" y="366"/>
                      </a:lnTo>
                      <a:lnTo>
                        <a:pt x="134" y="393"/>
                      </a:lnTo>
                      <a:lnTo>
                        <a:pt x="143" y="411"/>
                      </a:lnTo>
                      <a:lnTo>
                        <a:pt x="132" y="437"/>
                      </a:lnTo>
                      <a:lnTo>
                        <a:pt x="102" y="502"/>
                      </a:lnTo>
                      <a:lnTo>
                        <a:pt x="74" y="548"/>
                      </a:lnTo>
                      <a:lnTo>
                        <a:pt x="51" y="600"/>
                      </a:lnTo>
                      <a:lnTo>
                        <a:pt x="39" y="639"/>
                      </a:lnTo>
                      <a:lnTo>
                        <a:pt x="23" y="678"/>
                      </a:lnTo>
                      <a:lnTo>
                        <a:pt x="17" y="708"/>
                      </a:lnTo>
                      <a:lnTo>
                        <a:pt x="17" y="747"/>
                      </a:lnTo>
                      <a:lnTo>
                        <a:pt x="48" y="1038"/>
                      </a:lnTo>
                      <a:lnTo>
                        <a:pt x="22" y="875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8" y="148"/>
                      </a:lnTo>
                      <a:lnTo>
                        <a:pt x="57" y="112"/>
                      </a:lnTo>
                      <a:lnTo>
                        <a:pt x="62" y="86"/>
                      </a:lnTo>
                      <a:lnTo>
                        <a:pt x="68" y="5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23568" name="Group 64"/>
              <p:cNvGrpSpPr>
                <a:grpSpLocks/>
              </p:cNvGrpSpPr>
              <p:nvPr/>
            </p:nvGrpSpPr>
            <p:grpSpPr bwMode="auto">
              <a:xfrm>
                <a:off x="5469" y="1010"/>
                <a:ext cx="144" cy="958"/>
                <a:chOff x="5469" y="1010"/>
                <a:chExt cx="144" cy="958"/>
              </a:xfrm>
            </p:grpSpPr>
            <p:sp>
              <p:nvSpPr>
                <p:cNvPr id="23575" name="AutoShape 65"/>
                <p:cNvSpPr>
                  <a:spLocks noChangeArrowheads="1"/>
                </p:cNvSpPr>
                <p:nvPr/>
              </p:nvSpPr>
              <p:spPr bwMode="auto">
                <a:xfrm>
                  <a:off x="5469" y="1024"/>
                  <a:ext cx="145" cy="945"/>
                </a:xfrm>
                <a:custGeom>
                  <a:avLst/>
                  <a:gdLst>
                    <a:gd name="T0" fmla="*/ 1 w 202"/>
                    <a:gd name="T1" fmla="*/ 0 h 998"/>
                    <a:gd name="T2" fmla="*/ 1 w 202"/>
                    <a:gd name="T3" fmla="*/ 9 h 998"/>
                    <a:gd name="T4" fmla="*/ 1 w 202"/>
                    <a:gd name="T5" fmla="*/ 9 h 998"/>
                    <a:gd name="T6" fmla="*/ 1 w 202"/>
                    <a:gd name="T7" fmla="*/ 9 h 998"/>
                    <a:gd name="T8" fmla="*/ 1 w 202"/>
                    <a:gd name="T9" fmla="*/ 9 h 998"/>
                    <a:gd name="T10" fmla="*/ 1 w 202"/>
                    <a:gd name="T11" fmla="*/ 9 h 998"/>
                    <a:gd name="T12" fmla="*/ 1 w 202"/>
                    <a:gd name="T13" fmla="*/ 9 h 998"/>
                    <a:gd name="T14" fmla="*/ 1 w 202"/>
                    <a:gd name="T15" fmla="*/ 9 h 998"/>
                    <a:gd name="T16" fmla="*/ 1 w 202"/>
                    <a:gd name="T17" fmla="*/ 9 h 998"/>
                    <a:gd name="T18" fmla="*/ 1 w 202"/>
                    <a:gd name="T19" fmla="*/ 9 h 998"/>
                    <a:gd name="T20" fmla="*/ 1 w 202"/>
                    <a:gd name="T21" fmla="*/ 9 h 998"/>
                    <a:gd name="T22" fmla="*/ 1 w 202"/>
                    <a:gd name="T23" fmla="*/ 9 h 998"/>
                    <a:gd name="T24" fmla="*/ 1 w 202"/>
                    <a:gd name="T25" fmla="*/ 9 h 998"/>
                    <a:gd name="T26" fmla="*/ 1 w 202"/>
                    <a:gd name="T27" fmla="*/ 9 h 998"/>
                    <a:gd name="T28" fmla="*/ 1 w 202"/>
                    <a:gd name="T29" fmla="*/ 9 h 998"/>
                    <a:gd name="T30" fmla="*/ 1 w 202"/>
                    <a:gd name="T31" fmla="*/ 9 h 998"/>
                    <a:gd name="T32" fmla="*/ 1 w 202"/>
                    <a:gd name="T33" fmla="*/ 9 h 998"/>
                    <a:gd name="T34" fmla="*/ 1 w 202"/>
                    <a:gd name="T35" fmla="*/ 9 h 998"/>
                    <a:gd name="T36" fmla="*/ 1 w 202"/>
                    <a:gd name="T37" fmla="*/ 9 h 998"/>
                    <a:gd name="T38" fmla="*/ 1 w 202"/>
                    <a:gd name="T39" fmla="*/ 9 h 998"/>
                    <a:gd name="T40" fmla="*/ 0 w 202"/>
                    <a:gd name="T41" fmla="*/ 9 h 998"/>
                    <a:gd name="T42" fmla="*/ 1 w 202"/>
                    <a:gd name="T43" fmla="*/ 9 h 998"/>
                    <a:gd name="T44" fmla="*/ 1 w 202"/>
                    <a:gd name="T45" fmla="*/ 9 h 998"/>
                    <a:gd name="T46" fmla="*/ 1 w 202"/>
                    <a:gd name="T47" fmla="*/ 9 h 998"/>
                    <a:gd name="T48" fmla="*/ 1 w 202"/>
                    <a:gd name="T49" fmla="*/ 9 h 998"/>
                    <a:gd name="T50" fmla="*/ 1 w 202"/>
                    <a:gd name="T51" fmla="*/ 9 h 998"/>
                    <a:gd name="T52" fmla="*/ 1 w 202"/>
                    <a:gd name="T53" fmla="*/ 9 h 998"/>
                    <a:gd name="T54" fmla="*/ 1 w 202"/>
                    <a:gd name="T55" fmla="*/ 9 h 998"/>
                    <a:gd name="T56" fmla="*/ 1 w 202"/>
                    <a:gd name="T57" fmla="*/ 9 h 998"/>
                    <a:gd name="T58" fmla="*/ 1 w 202"/>
                    <a:gd name="T59" fmla="*/ 9 h 998"/>
                    <a:gd name="T60" fmla="*/ 1 w 202"/>
                    <a:gd name="T61" fmla="*/ 9 h 998"/>
                    <a:gd name="T62" fmla="*/ 1 w 202"/>
                    <a:gd name="T63" fmla="*/ 9 h 998"/>
                    <a:gd name="T64" fmla="*/ 1 w 202"/>
                    <a:gd name="T65" fmla="*/ 9 h 998"/>
                    <a:gd name="T66" fmla="*/ 1 w 202"/>
                    <a:gd name="T67" fmla="*/ 9 h 998"/>
                    <a:gd name="T68" fmla="*/ 1 w 202"/>
                    <a:gd name="T69" fmla="*/ 9 h 998"/>
                    <a:gd name="T70" fmla="*/ 1 w 202"/>
                    <a:gd name="T71" fmla="*/ 9 h 998"/>
                    <a:gd name="T72" fmla="*/ 1 w 202"/>
                    <a:gd name="T73" fmla="*/ 9 h 998"/>
                    <a:gd name="T74" fmla="*/ 1 w 202"/>
                    <a:gd name="T75" fmla="*/ 9 h 998"/>
                    <a:gd name="T76" fmla="*/ 1 w 202"/>
                    <a:gd name="T77" fmla="*/ 9 h 998"/>
                    <a:gd name="T78" fmla="*/ 1 w 202"/>
                    <a:gd name="T79" fmla="*/ 9 h 998"/>
                    <a:gd name="T80" fmla="*/ 1 w 202"/>
                    <a:gd name="T81" fmla="*/ 9 h 998"/>
                    <a:gd name="T82" fmla="*/ 1 w 202"/>
                    <a:gd name="T83" fmla="*/ 0 h 99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2"/>
                    <a:gd name="T127" fmla="*/ 0 h 998"/>
                    <a:gd name="T128" fmla="*/ 202 w 202"/>
                    <a:gd name="T129" fmla="*/ 998 h 99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2" h="998">
                      <a:moveTo>
                        <a:pt x="202" y="0"/>
                      </a:moveTo>
                      <a:lnTo>
                        <a:pt x="184" y="14"/>
                      </a:lnTo>
                      <a:lnTo>
                        <a:pt x="172" y="24"/>
                      </a:lnTo>
                      <a:lnTo>
                        <a:pt x="160" y="35"/>
                      </a:lnTo>
                      <a:lnTo>
                        <a:pt x="147" y="45"/>
                      </a:lnTo>
                      <a:lnTo>
                        <a:pt x="136" y="56"/>
                      </a:lnTo>
                      <a:lnTo>
                        <a:pt x="123" y="64"/>
                      </a:lnTo>
                      <a:lnTo>
                        <a:pt x="111" y="78"/>
                      </a:lnTo>
                      <a:lnTo>
                        <a:pt x="99" y="94"/>
                      </a:lnTo>
                      <a:lnTo>
                        <a:pt x="90" y="106"/>
                      </a:lnTo>
                      <a:lnTo>
                        <a:pt x="79" y="121"/>
                      </a:lnTo>
                      <a:lnTo>
                        <a:pt x="72" y="134"/>
                      </a:lnTo>
                      <a:lnTo>
                        <a:pt x="58" y="161"/>
                      </a:lnTo>
                      <a:lnTo>
                        <a:pt x="47" y="188"/>
                      </a:lnTo>
                      <a:lnTo>
                        <a:pt x="55" y="203"/>
                      </a:lnTo>
                      <a:lnTo>
                        <a:pt x="72" y="214"/>
                      </a:lnTo>
                      <a:lnTo>
                        <a:pt x="105" y="257"/>
                      </a:lnTo>
                      <a:lnTo>
                        <a:pt x="27" y="285"/>
                      </a:lnTo>
                      <a:lnTo>
                        <a:pt x="12" y="289"/>
                      </a:lnTo>
                      <a:lnTo>
                        <a:pt x="4" y="298"/>
                      </a:lnTo>
                      <a:lnTo>
                        <a:pt x="0" y="318"/>
                      </a:lnTo>
                      <a:lnTo>
                        <a:pt x="10" y="385"/>
                      </a:lnTo>
                      <a:lnTo>
                        <a:pt x="27" y="465"/>
                      </a:lnTo>
                      <a:lnTo>
                        <a:pt x="40" y="518"/>
                      </a:lnTo>
                      <a:lnTo>
                        <a:pt x="66" y="631"/>
                      </a:lnTo>
                      <a:lnTo>
                        <a:pt x="71" y="671"/>
                      </a:lnTo>
                      <a:lnTo>
                        <a:pt x="75" y="705"/>
                      </a:lnTo>
                      <a:lnTo>
                        <a:pt x="78" y="751"/>
                      </a:lnTo>
                      <a:lnTo>
                        <a:pt x="62" y="998"/>
                      </a:lnTo>
                      <a:lnTo>
                        <a:pt x="68" y="957"/>
                      </a:lnTo>
                      <a:lnTo>
                        <a:pt x="79" y="887"/>
                      </a:lnTo>
                      <a:lnTo>
                        <a:pt x="87" y="784"/>
                      </a:lnTo>
                      <a:lnTo>
                        <a:pt x="98" y="608"/>
                      </a:lnTo>
                      <a:lnTo>
                        <a:pt x="104" y="393"/>
                      </a:lnTo>
                      <a:lnTo>
                        <a:pt x="149" y="141"/>
                      </a:lnTo>
                      <a:lnTo>
                        <a:pt x="158" y="115"/>
                      </a:lnTo>
                      <a:lnTo>
                        <a:pt x="164" y="100"/>
                      </a:lnTo>
                      <a:lnTo>
                        <a:pt x="172" y="75"/>
                      </a:lnTo>
                      <a:lnTo>
                        <a:pt x="180" y="53"/>
                      </a:lnTo>
                      <a:lnTo>
                        <a:pt x="191" y="30"/>
                      </a:lnTo>
                      <a:lnTo>
                        <a:pt x="200" y="1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6" name="AutoShape 66"/>
                <p:cNvSpPr>
                  <a:spLocks noChangeArrowheads="1"/>
                </p:cNvSpPr>
                <p:nvPr/>
              </p:nvSpPr>
              <p:spPr bwMode="auto">
                <a:xfrm>
                  <a:off x="5469" y="1010"/>
                  <a:ext cx="144" cy="945"/>
                </a:xfrm>
                <a:custGeom>
                  <a:avLst/>
                  <a:gdLst>
                    <a:gd name="T0" fmla="*/ 1 w 202"/>
                    <a:gd name="T1" fmla="*/ 0 h 998"/>
                    <a:gd name="T2" fmla="*/ 1 w 202"/>
                    <a:gd name="T3" fmla="*/ 9 h 998"/>
                    <a:gd name="T4" fmla="*/ 1 w 202"/>
                    <a:gd name="T5" fmla="*/ 9 h 998"/>
                    <a:gd name="T6" fmla="*/ 1 w 202"/>
                    <a:gd name="T7" fmla="*/ 9 h 998"/>
                    <a:gd name="T8" fmla="*/ 1 w 202"/>
                    <a:gd name="T9" fmla="*/ 9 h 998"/>
                    <a:gd name="T10" fmla="*/ 1 w 202"/>
                    <a:gd name="T11" fmla="*/ 9 h 998"/>
                    <a:gd name="T12" fmla="*/ 1 w 202"/>
                    <a:gd name="T13" fmla="*/ 9 h 998"/>
                    <a:gd name="T14" fmla="*/ 1 w 202"/>
                    <a:gd name="T15" fmla="*/ 9 h 998"/>
                    <a:gd name="T16" fmla="*/ 1 w 202"/>
                    <a:gd name="T17" fmla="*/ 9 h 998"/>
                    <a:gd name="T18" fmla="*/ 1 w 202"/>
                    <a:gd name="T19" fmla="*/ 9 h 998"/>
                    <a:gd name="T20" fmla="*/ 1 w 202"/>
                    <a:gd name="T21" fmla="*/ 9 h 998"/>
                    <a:gd name="T22" fmla="*/ 1 w 202"/>
                    <a:gd name="T23" fmla="*/ 9 h 998"/>
                    <a:gd name="T24" fmla="*/ 1 w 202"/>
                    <a:gd name="T25" fmla="*/ 9 h 998"/>
                    <a:gd name="T26" fmla="*/ 1 w 202"/>
                    <a:gd name="T27" fmla="*/ 9 h 998"/>
                    <a:gd name="T28" fmla="*/ 1 w 202"/>
                    <a:gd name="T29" fmla="*/ 9 h 998"/>
                    <a:gd name="T30" fmla="*/ 1 w 202"/>
                    <a:gd name="T31" fmla="*/ 9 h 998"/>
                    <a:gd name="T32" fmla="*/ 1 w 202"/>
                    <a:gd name="T33" fmla="*/ 9 h 998"/>
                    <a:gd name="T34" fmla="*/ 1 w 202"/>
                    <a:gd name="T35" fmla="*/ 9 h 998"/>
                    <a:gd name="T36" fmla="*/ 1 w 202"/>
                    <a:gd name="T37" fmla="*/ 9 h 998"/>
                    <a:gd name="T38" fmla="*/ 1 w 202"/>
                    <a:gd name="T39" fmla="*/ 9 h 998"/>
                    <a:gd name="T40" fmla="*/ 0 w 202"/>
                    <a:gd name="T41" fmla="*/ 9 h 998"/>
                    <a:gd name="T42" fmla="*/ 1 w 202"/>
                    <a:gd name="T43" fmla="*/ 9 h 998"/>
                    <a:gd name="T44" fmla="*/ 1 w 202"/>
                    <a:gd name="T45" fmla="*/ 9 h 998"/>
                    <a:gd name="T46" fmla="*/ 1 w 202"/>
                    <a:gd name="T47" fmla="*/ 9 h 998"/>
                    <a:gd name="T48" fmla="*/ 1 w 202"/>
                    <a:gd name="T49" fmla="*/ 9 h 998"/>
                    <a:gd name="T50" fmla="*/ 1 w 202"/>
                    <a:gd name="T51" fmla="*/ 9 h 998"/>
                    <a:gd name="T52" fmla="*/ 1 w 202"/>
                    <a:gd name="T53" fmla="*/ 9 h 998"/>
                    <a:gd name="T54" fmla="*/ 1 w 202"/>
                    <a:gd name="T55" fmla="*/ 9 h 998"/>
                    <a:gd name="T56" fmla="*/ 1 w 202"/>
                    <a:gd name="T57" fmla="*/ 9 h 998"/>
                    <a:gd name="T58" fmla="*/ 1 w 202"/>
                    <a:gd name="T59" fmla="*/ 9 h 998"/>
                    <a:gd name="T60" fmla="*/ 1 w 202"/>
                    <a:gd name="T61" fmla="*/ 9 h 998"/>
                    <a:gd name="T62" fmla="*/ 1 w 202"/>
                    <a:gd name="T63" fmla="*/ 9 h 998"/>
                    <a:gd name="T64" fmla="*/ 1 w 202"/>
                    <a:gd name="T65" fmla="*/ 9 h 998"/>
                    <a:gd name="T66" fmla="*/ 1 w 202"/>
                    <a:gd name="T67" fmla="*/ 9 h 998"/>
                    <a:gd name="T68" fmla="*/ 1 w 202"/>
                    <a:gd name="T69" fmla="*/ 9 h 998"/>
                    <a:gd name="T70" fmla="*/ 1 w 202"/>
                    <a:gd name="T71" fmla="*/ 9 h 998"/>
                    <a:gd name="T72" fmla="*/ 1 w 202"/>
                    <a:gd name="T73" fmla="*/ 9 h 998"/>
                    <a:gd name="T74" fmla="*/ 1 w 202"/>
                    <a:gd name="T75" fmla="*/ 9 h 998"/>
                    <a:gd name="T76" fmla="*/ 1 w 202"/>
                    <a:gd name="T77" fmla="*/ 9 h 998"/>
                    <a:gd name="T78" fmla="*/ 1 w 202"/>
                    <a:gd name="T79" fmla="*/ 9 h 998"/>
                    <a:gd name="T80" fmla="*/ 1 w 202"/>
                    <a:gd name="T81" fmla="*/ 9 h 998"/>
                    <a:gd name="T82" fmla="*/ 1 w 202"/>
                    <a:gd name="T83" fmla="*/ 0 h 99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2"/>
                    <a:gd name="T127" fmla="*/ 0 h 998"/>
                    <a:gd name="T128" fmla="*/ 202 w 202"/>
                    <a:gd name="T129" fmla="*/ 998 h 99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2" h="998">
                      <a:moveTo>
                        <a:pt x="202" y="0"/>
                      </a:moveTo>
                      <a:lnTo>
                        <a:pt x="184" y="14"/>
                      </a:lnTo>
                      <a:lnTo>
                        <a:pt x="172" y="24"/>
                      </a:lnTo>
                      <a:lnTo>
                        <a:pt x="160" y="35"/>
                      </a:lnTo>
                      <a:lnTo>
                        <a:pt x="147" y="45"/>
                      </a:lnTo>
                      <a:lnTo>
                        <a:pt x="136" y="56"/>
                      </a:lnTo>
                      <a:lnTo>
                        <a:pt x="123" y="64"/>
                      </a:lnTo>
                      <a:lnTo>
                        <a:pt x="111" y="78"/>
                      </a:lnTo>
                      <a:lnTo>
                        <a:pt x="99" y="94"/>
                      </a:lnTo>
                      <a:lnTo>
                        <a:pt x="90" y="106"/>
                      </a:lnTo>
                      <a:lnTo>
                        <a:pt x="79" y="121"/>
                      </a:lnTo>
                      <a:lnTo>
                        <a:pt x="72" y="135"/>
                      </a:lnTo>
                      <a:lnTo>
                        <a:pt x="58" y="161"/>
                      </a:lnTo>
                      <a:lnTo>
                        <a:pt x="47" y="188"/>
                      </a:lnTo>
                      <a:lnTo>
                        <a:pt x="52" y="203"/>
                      </a:lnTo>
                      <a:lnTo>
                        <a:pt x="72" y="214"/>
                      </a:lnTo>
                      <a:lnTo>
                        <a:pt x="105" y="257"/>
                      </a:lnTo>
                      <a:lnTo>
                        <a:pt x="27" y="285"/>
                      </a:lnTo>
                      <a:lnTo>
                        <a:pt x="12" y="289"/>
                      </a:lnTo>
                      <a:lnTo>
                        <a:pt x="4" y="298"/>
                      </a:lnTo>
                      <a:lnTo>
                        <a:pt x="0" y="311"/>
                      </a:lnTo>
                      <a:lnTo>
                        <a:pt x="10" y="385"/>
                      </a:lnTo>
                      <a:lnTo>
                        <a:pt x="27" y="465"/>
                      </a:lnTo>
                      <a:lnTo>
                        <a:pt x="40" y="518"/>
                      </a:lnTo>
                      <a:lnTo>
                        <a:pt x="66" y="631"/>
                      </a:lnTo>
                      <a:lnTo>
                        <a:pt x="71" y="671"/>
                      </a:lnTo>
                      <a:lnTo>
                        <a:pt x="75" y="705"/>
                      </a:lnTo>
                      <a:lnTo>
                        <a:pt x="78" y="751"/>
                      </a:lnTo>
                      <a:lnTo>
                        <a:pt x="62" y="998"/>
                      </a:lnTo>
                      <a:lnTo>
                        <a:pt x="68" y="957"/>
                      </a:lnTo>
                      <a:lnTo>
                        <a:pt x="79" y="887"/>
                      </a:lnTo>
                      <a:lnTo>
                        <a:pt x="87" y="784"/>
                      </a:lnTo>
                      <a:lnTo>
                        <a:pt x="98" y="608"/>
                      </a:lnTo>
                      <a:lnTo>
                        <a:pt x="104" y="393"/>
                      </a:lnTo>
                      <a:lnTo>
                        <a:pt x="149" y="141"/>
                      </a:lnTo>
                      <a:lnTo>
                        <a:pt x="158" y="115"/>
                      </a:lnTo>
                      <a:lnTo>
                        <a:pt x="164" y="100"/>
                      </a:lnTo>
                      <a:lnTo>
                        <a:pt x="172" y="75"/>
                      </a:lnTo>
                      <a:lnTo>
                        <a:pt x="180" y="53"/>
                      </a:lnTo>
                      <a:lnTo>
                        <a:pt x="191" y="30"/>
                      </a:lnTo>
                      <a:lnTo>
                        <a:pt x="200" y="1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23569" name="Group 67"/>
              <p:cNvGrpSpPr>
                <a:grpSpLocks/>
              </p:cNvGrpSpPr>
              <p:nvPr/>
            </p:nvGrpSpPr>
            <p:grpSpPr bwMode="auto">
              <a:xfrm>
                <a:off x="5247" y="1187"/>
                <a:ext cx="755" cy="278"/>
                <a:chOff x="5247" y="1187"/>
                <a:chExt cx="755" cy="278"/>
              </a:xfrm>
            </p:grpSpPr>
            <p:sp>
              <p:nvSpPr>
                <p:cNvPr id="23570" name="AutoShape 68"/>
                <p:cNvSpPr>
                  <a:spLocks noChangeArrowheads="1"/>
                </p:cNvSpPr>
                <p:nvPr/>
              </p:nvSpPr>
              <p:spPr bwMode="auto">
                <a:xfrm>
                  <a:off x="5286" y="1187"/>
                  <a:ext cx="161" cy="176"/>
                </a:xfrm>
                <a:custGeom>
                  <a:avLst/>
                  <a:gdLst>
                    <a:gd name="T0" fmla="*/ 1 w 220"/>
                    <a:gd name="T1" fmla="*/ 3 h 210"/>
                    <a:gd name="T2" fmla="*/ 0 w 220"/>
                    <a:gd name="T3" fmla="*/ 3 h 210"/>
                    <a:gd name="T4" fmla="*/ 1 w 220"/>
                    <a:gd name="T5" fmla="*/ 3 h 210"/>
                    <a:gd name="T6" fmla="*/ 1 w 220"/>
                    <a:gd name="T7" fmla="*/ 3 h 210"/>
                    <a:gd name="T8" fmla="*/ 1 w 220"/>
                    <a:gd name="T9" fmla="*/ 3 h 210"/>
                    <a:gd name="T10" fmla="*/ 1 w 220"/>
                    <a:gd name="T11" fmla="*/ 3 h 210"/>
                    <a:gd name="T12" fmla="*/ 1 w 220"/>
                    <a:gd name="T13" fmla="*/ 3 h 210"/>
                    <a:gd name="T14" fmla="*/ 1 w 220"/>
                    <a:gd name="T15" fmla="*/ 3 h 210"/>
                    <a:gd name="T16" fmla="*/ 1 w 220"/>
                    <a:gd name="T17" fmla="*/ 3 h 210"/>
                    <a:gd name="T18" fmla="*/ 1 w 220"/>
                    <a:gd name="T19" fmla="*/ 0 h 210"/>
                    <a:gd name="T20" fmla="*/ 1 w 220"/>
                    <a:gd name="T21" fmla="*/ 3 h 210"/>
                    <a:gd name="T22" fmla="*/ 1 w 220"/>
                    <a:gd name="T23" fmla="*/ 3 h 210"/>
                    <a:gd name="T24" fmla="*/ 1 w 220"/>
                    <a:gd name="T25" fmla="*/ 3 h 210"/>
                    <a:gd name="T26" fmla="*/ 1 w 220"/>
                    <a:gd name="T27" fmla="*/ 3 h 210"/>
                    <a:gd name="T28" fmla="*/ 1 w 220"/>
                    <a:gd name="T29" fmla="*/ 3 h 210"/>
                    <a:gd name="T30" fmla="*/ 1 w 220"/>
                    <a:gd name="T31" fmla="*/ 3 h 210"/>
                    <a:gd name="T32" fmla="*/ 1 w 220"/>
                    <a:gd name="T33" fmla="*/ 3 h 210"/>
                    <a:gd name="T34" fmla="*/ 1 w 220"/>
                    <a:gd name="T35" fmla="*/ 3 h 2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0"/>
                    <a:gd name="T55" fmla="*/ 0 h 210"/>
                    <a:gd name="T56" fmla="*/ 220 w 220"/>
                    <a:gd name="T57" fmla="*/ 210 h 2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0" h="210">
                      <a:moveTo>
                        <a:pt x="196" y="166"/>
                      </a:moveTo>
                      <a:lnTo>
                        <a:pt x="0" y="210"/>
                      </a:lnTo>
                      <a:lnTo>
                        <a:pt x="194" y="153"/>
                      </a:lnTo>
                      <a:lnTo>
                        <a:pt x="66" y="152"/>
                      </a:lnTo>
                      <a:lnTo>
                        <a:pt x="196" y="135"/>
                      </a:lnTo>
                      <a:lnTo>
                        <a:pt x="196" y="110"/>
                      </a:lnTo>
                      <a:lnTo>
                        <a:pt x="190" y="85"/>
                      </a:lnTo>
                      <a:lnTo>
                        <a:pt x="175" y="55"/>
                      </a:lnTo>
                      <a:lnTo>
                        <a:pt x="151" y="22"/>
                      </a:lnTo>
                      <a:lnTo>
                        <a:pt x="138" y="0"/>
                      </a:lnTo>
                      <a:lnTo>
                        <a:pt x="156" y="9"/>
                      </a:lnTo>
                      <a:lnTo>
                        <a:pt x="175" y="34"/>
                      </a:lnTo>
                      <a:lnTo>
                        <a:pt x="190" y="62"/>
                      </a:lnTo>
                      <a:lnTo>
                        <a:pt x="199" y="82"/>
                      </a:lnTo>
                      <a:lnTo>
                        <a:pt x="200" y="112"/>
                      </a:lnTo>
                      <a:lnTo>
                        <a:pt x="220" y="68"/>
                      </a:lnTo>
                      <a:lnTo>
                        <a:pt x="200" y="135"/>
                      </a:lnTo>
                      <a:lnTo>
                        <a:pt x="196" y="166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1" name="AutoShape 69"/>
                <p:cNvSpPr>
                  <a:spLocks noChangeArrowheads="1"/>
                </p:cNvSpPr>
                <p:nvPr/>
              </p:nvSpPr>
              <p:spPr bwMode="auto">
                <a:xfrm>
                  <a:off x="5247" y="1353"/>
                  <a:ext cx="1" cy="61"/>
                </a:xfrm>
                <a:custGeom>
                  <a:avLst/>
                  <a:gdLst>
                    <a:gd name="T0" fmla="*/ 0 w 27"/>
                    <a:gd name="T1" fmla="*/ 0 h 92"/>
                    <a:gd name="T2" fmla="*/ 0 w 27"/>
                    <a:gd name="T3" fmla="*/ 1 h 92"/>
                    <a:gd name="T4" fmla="*/ 0 w 27"/>
                    <a:gd name="T5" fmla="*/ 1 h 92"/>
                    <a:gd name="T6" fmla="*/ 0 w 27"/>
                    <a:gd name="T7" fmla="*/ 1 h 92"/>
                    <a:gd name="T8" fmla="*/ 0 w 27"/>
                    <a:gd name="T9" fmla="*/ 1 h 92"/>
                    <a:gd name="T10" fmla="*/ 0 w 27"/>
                    <a:gd name="T11" fmla="*/ 1 h 92"/>
                    <a:gd name="T12" fmla="*/ 0 w 27"/>
                    <a:gd name="T13" fmla="*/ 1 h 92"/>
                    <a:gd name="T14" fmla="*/ 0 w 27"/>
                    <a:gd name="T15" fmla="*/ 1 h 92"/>
                    <a:gd name="T16" fmla="*/ 0 w 27"/>
                    <a:gd name="T17" fmla="*/ 1 h 92"/>
                    <a:gd name="T18" fmla="*/ 0 w 27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92"/>
                    <a:gd name="T32" fmla="*/ 27 w 27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92">
                      <a:moveTo>
                        <a:pt x="13" y="0"/>
                      </a:moveTo>
                      <a:lnTo>
                        <a:pt x="16" y="20"/>
                      </a:lnTo>
                      <a:lnTo>
                        <a:pt x="27" y="40"/>
                      </a:lnTo>
                      <a:lnTo>
                        <a:pt x="27" y="60"/>
                      </a:lnTo>
                      <a:lnTo>
                        <a:pt x="23" y="77"/>
                      </a:lnTo>
                      <a:lnTo>
                        <a:pt x="8" y="92"/>
                      </a:lnTo>
                      <a:lnTo>
                        <a:pt x="6" y="36"/>
                      </a:lnTo>
                      <a:lnTo>
                        <a:pt x="0" y="30"/>
                      </a:lnTo>
                      <a:lnTo>
                        <a:pt x="1" y="1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2" name="AutoShape 70"/>
                <p:cNvSpPr>
                  <a:spLocks noChangeArrowheads="1"/>
                </p:cNvSpPr>
                <p:nvPr/>
              </p:nvSpPr>
              <p:spPr bwMode="auto">
                <a:xfrm>
                  <a:off x="5926" y="1391"/>
                  <a:ext cx="73" cy="75"/>
                </a:xfrm>
                <a:custGeom>
                  <a:avLst/>
                  <a:gdLst>
                    <a:gd name="T0" fmla="*/ 0 w 116"/>
                    <a:gd name="T1" fmla="*/ 1 h 104"/>
                    <a:gd name="T2" fmla="*/ 1 w 116"/>
                    <a:gd name="T3" fmla="*/ 1 h 104"/>
                    <a:gd name="T4" fmla="*/ 1 w 116"/>
                    <a:gd name="T5" fmla="*/ 1 h 104"/>
                    <a:gd name="T6" fmla="*/ 1 w 116"/>
                    <a:gd name="T7" fmla="*/ 1 h 104"/>
                    <a:gd name="T8" fmla="*/ 1 w 116"/>
                    <a:gd name="T9" fmla="*/ 0 h 104"/>
                    <a:gd name="T10" fmla="*/ 1 w 116"/>
                    <a:gd name="T11" fmla="*/ 1 h 104"/>
                    <a:gd name="T12" fmla="*/ 1 w 116"/>
                    <a:gd name="T13" fmla="*/ 1 h 104"/>
                    <a:gd name="T14" fmla="*/ 1 w 116"/>
                    <a:gd name="T15" fmla="*/ 1 h 104"/>
                    <a:gd name="T16" fmla="*/ 1 w 116"/>
                    <a:gd name="T17" fmla="*/ 1 h 104"/>
                    <a:gd name="T18" fmla="*/ 0 w 116"/>
                    <a:gd name="T19" fmla="*/ 1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6"/>
                    <a:gd name="T31" fmla="*/ 0 h 104"/>
                    <a:gd name="T32" fmla="*/ 116 w 116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6" h="104">
                      <a:moveTo>
                        <a:pt x="0" y="104"/>
                      </a:moveTo>
                      <a:lnTo>
                        <a:pt x="43" y="73"/>
                      </a:lnTo>
                      <a:lnTo>
                        <a:pt x="82" y="46"/>
                      </a:lnTo>
                      <a:lnTo>
                        <a:pt x="104" y="15"/>
                      </a:lnTo>
                      <a:lnTo>
                        <a:pt x="116" y="0"/>
                      </a:lnTo>
                      <a:lnTo>
                        <a:pt x="82" y="21"/>
                      </a:lnTo>
                      <a:lnTo>
                        <a:pt x="61" y="37"/>
                      </a:lnTo>
                      <a:lnTo>
                        <a:pt x="43" y="49"/>
                      </a:lnTo>
                      <a:lnTo>
                        <a:pt x="27" y="67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3" name="AutoShape 71"/>
                <p:cNvSpPr>
                  <a:spLocks noChangeArrowheads="1"/>
                </p:cNvSpPr>
                <p:nvPr/>
              </p:nvSpPr>
              <p:spPr bwMode="auto">
                <a:xfrm>
                  <a:off x="5976" y="1427"/>
                  <a:ext cx="27" cy="34"/>
                </a:xfrm>
                <a:custGeom>
                  <a:avLst/>
                  <a:gdLst>
                    <a:gd name="T0" fmla="*/ 0 w 62"/>
                    <a:gd name="T1" fmla="*/ 1 h 62"/>
                    <a:gd name="T2" fmla="*/ 0 w 62"/>
                    <a:gd name="T3" fmla="*/ 0 h 62"/>
                    <a:gd name="T4" fmla="*/ 0 w 62"/>
                    <a:gd name="T5" fmla="*/ 1 h 62"/>
                    <a:gd name="T6" fmla="*/ 0 w 62"/>
                    <a:gd name="T7" fmla="*/ 1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62"/>
                    <a:gd name="T14" fmla="*/ 62 w 62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62">
                      <a:moveTo>
                        <a:pt x="0" y="62"/>
                      </a:moveTo>
                      <a:lnTo>
                        <a:pt x="62" y="0"/>
                      </a:lnTo>
                      <a:lnTo>
                        <a:pt x="43" y="4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4" name="AutoShape 72"/>
                <p:cNvSpPr>
                  <a:spLocks noChangeArrowheads="1"/>
                </p:cNvSpPr>
                <p:nvPr/>
              </p:nvSpPr>
              <p:spPr bwMode="auto">
                <a:xfrm>
                  <a:off x="5934" y="1275"/>
                  <a:ext cx="22" cy="149"/>
                </a:xfrm>
                <a:custGeom>
                  <a:avLst/>
                  <a:gdLst>
                    <a:gd name="T0" fmla="*/ 0 w 56"/>
                    <a:gd name="T1" fmla="*/ 2 h 183"/>
                    <a:gd name="T2" fmla="*/ 0 w 56"/>
                    <a:gd name="T3" fmla="*/ 2 h 183"/>
                    <a:gd name="T4" fmla="*/ 0 w 56"/>
                    <a:gd name="T5" fmla="*/ 2 h 183"/>
                    <a:gd name="T6" fmla="*/ 0 w 56"/>
                    <a:gd name="T7" fmla="*/ 0 h 183"/>
                    <a:gd name="T8" fmla="*/ 0 w 56"/>
                    <a:gd name="T9" fmla="*/ 2 h 183"/>
                    <a:gd name="T10" fmla="*/ 0 w 56"/>
                    <a:gd name="T11" fmla="*/ 2 h 183"/>
                    <a:gd name="T12" fmla="*/ 0 w 56"/>
                    <a:gd name="T13" fmla="*/ 2 h 183"/>
                    <a:gd name="T14" fmla="*/ 0 w 56"/>
                    <a:gd name="T15" fmla="*/ 2 h 1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"/>
                    <a:gd name="T25" fmla="*/ 0 h 183"/>
                    <a:gd name="T26" fmla="*/ 56 w 56"/>
                    <a:gd name="T27" fmla="*/ 183 h 1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" h="183">
                      <a:moveTo>
                        <a:pt x="0" y="183"/>
                      </a:moveTo>
                      <a:lnTo>
                        <a:pt x="3" y="107"/>
                      </a:lnTo>
                      <a:lnTo>
                        <a:pt x="19" y="30"/>
                      </a:lnTo>
                      <a:lnTo>
                        <a:pt x="31" y="0"/>
                      </a:lnTo>
                      <a:lnTo>
                        <a:pt x="12" y="98"/>
                      </a:lnTo>
                      <a:lnTo>
                        <a:pt x="9" y="150"/>
                      </a:lnTo>
                      <a:lnTo>
                        <a:pt x="56" y="104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</p:grpSp>
        <p:sp>
          <p:nvSpPr>
            <p:cNvPr id="23564" name="AutoShape 73"/>
            <p:cNvSpPr>
              <a:spLocks noChangeArrowheads="1"/>
            </p:cNvSpPr>
            <p:nvPr/>
          </p:nvSpPr>
          <p:spPr bwMode="auto">
            <a:xfrm>
              <a:off x="4916" y="1422"/>
              <a:ext cx="135" cy="158"/>
            </a:xfrm>
            <a:custGeom>
              <a:avLst/>
              <a:gdLst>
                <a:gd name="T0" fmla="*/ 0 w 351"/>
                <a:gd name="T1" fmla="*/ 0 h 242"/>
                <a:gd name="T2" fmla="*/ 0 w 351"/>
                <a:gd name="T3" fmla="*/ 1 h 242"/>
                <a:gd name="T4" fmla="*/ 0 w 351"/>
                <a:gd name="T5" fmla="*/ 1 h 242"/>
                <a:gd name="T6" fmla="*/ 0 w 351"/>
                <a:gd name="T7" fmla="*/ 1 h 242"/>
                <a:gd name="T8" fmla="*/ 0 w 351"/>
                <a:gd name="T9" fmla="*/ 1 h 242"/>
                <a:gd name="T10" fmla="*/ 0 w 351"/>
                <a:gd name="T11" fmla="*/ 1 h 242"/>
                <a:gd name="T12" fmla="*/ 0 w 351"/>
                <a:gd name="T13" fmla="*/ 1 h 242"/>
                <a:gd name="T14" fmla="*/ 0 w 351"/>
                <a:gd name="T15" fmla="*/ 1 h 242"/>
                <a:gd name="T16" fmla="*/ 0 w 351"/>
                <a:gd name="T17" fmla="*/ 1 h 242"/>
                <a:gd name="T18" fmla="*/ 0 w 351"/>
                <a:gd name="T19" fmla="*/ 1 h 242"/>
                <a:gd name="T20" fmla="*/ 0 w 351"/>
                <a:gd name="T21" fmla="*/ 1 h 242"/>
                <a:gd name="T22" fmla="*/ 0 w 351"/>
                <a:gd name="T23" fmla="*/ 1 h 242"/>
                <a:gd name="T24" fmla="*/ 0 w 351"/>
                <a:gd name="T25" fmla="*/ 1 h 242"/>
                <a:gd name="T26" fmla="*/ 0 w 351"/>
                <a:gd name="T27" fmla="*/ 1 h 242"/>
                <a:gd name="T28" fmla="*/ 0 w 351"/>
                <a:gd name="T29" fmla="*/ 1 h 242"/>
                <a:gd name="T30" fmla="*/ 0 w 351"/>
                <a:gd name="T31" fmla="*/ 0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242"/>
                <a:gd name="T50" fmla="*/ 351 w 351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242">
                  <a:moveTo>
                    <a:pt x="297" y="0"/>
                  </a:moveTo>
                  <a:lnTo>
                    <a:pt x="124" y="81"/>
                  </a:lnTo>
                  <a:lnTo>
                    <a:pt x="94" y="94"/>
                  </a:lnTo>
                  <a:lnTo>
                    <a:pt x="43" y="103"/>
                  </a:lnTo>
                  <a:lnTo>
                    <a:pt x="21" y="105"/>
                  </a:lnTo>
                  <a:lnTo>
                    <a:pt x="0" y="126"/>
                  </a:lnTo>
                  <a:lnTo>
                    <a:pt x="0" y="242"/>
                  </a:lnTo>
                  <a:lnTo>
                    <a:pt x="28" y="236"/>
                  </a:lnTo>
                  <a:lnTo>
                    <a:pt x="46" y="236"/>
                  </a:lnTo>
                  <a:lnTo>
                    <a:pt x="95" y="200"/>
                  </a:lnTo>
                  <a:lnTo>
                    <a:pt x="128" y="150"/>
                  </a:lnTo>
                  <a:lnTo>
                    <a:pt x="197" y="139"/>
                  </a:lnTo>
                  <a:lnTo>
                    <a:pt x="351" y="103"/>
                  </a:lnTo>
                  <a:lnTo>
                    <a:pt x="344" y="53"/>
                  </a:lnTo>
                  <a:lnTo>
                    <a:pt x="320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9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PH" altLang="en-US"/>
            </a:p>
          </p:txBody>
        </p:sp>
      </p:grpSp>
      <p:sp>
        <p:nvSpPr>
          <p:cNvPr id="22532" name="Rectangle 74"/>
          <p:cNvSpPr>
            <a:spLocks noChangeArrowheads="1"/>
          </p:cNvSpPr>
          <p:nvPr/>
        </p:nvSpPr>
        <p:spPr bwMode="auto">
          <a:xfrm>
            <a:off x="1998664" y="1489076"/>
            <a:ext cx="6218237" cy="3211513"/>
          </a:xfrm>
          <a:prstGeom prst="rect">
            <a:avLst/>
          </a:prstGeom>
          <a:noFill/>
          <a:ln>
            <a:noFill/>
          </a:ln>
          <a:extLst/>
        </p:spPr>
        <p:txBody>
          <a:bodyPr lIns="81638" tIns="42452" rIns="81638" bIns="4245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38"/>
              </a:spcBef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Enables SSS members to obtain membership information (contribution record, loan application status and loan balance) and to receive answers to text queries through mobile phone units.</a:t>
            </a:r>
          </a:p>
          <a:p>
            <a:pPr algn="just">
              <a:lnSpc>
                <a:spcPct val="120000"/>
              </a:lnSpc>
              <a:spcBef>
                <a:spcPts val="638"/>
              </a:spcBef>
              <a:buNone/>
              <a:defRPr/>
            </a:pPr>
            <a:endParaRPr lang="en-US" altLang="en-US" sz="2800" dirty="0">
              <a:solidFill>
                <a:srgbClr val="000000"/>
              </a:solidFill>
              <a:latin typeface="+mj-lt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lnSpc>
                <a:spcPct val="120000"/>
              </a:lnSpc>
              <a:spcBef>
                <a:spcPts val="638"/>
              </a:spcBef>
              <a:buNone/>
              <a:defRPr/>
            </a:pPr>
            <a:r>
              <a:rPr lang="en-US" altLang="en-US" sz="2400" b="1" i="1" dirty="0">
                <a:solidFill>
                  <a:srgbClr val="000000"/>
                </a:solidFill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(SERVICE WAS LAUNCHED IN FEB. 2010) </a:t>
            </a:r>
          </a:p>
        </p:txBody>
      </p:sp>
      <p:sp>
        <p:nvSpPr>
          <p:cNvPr id="23557" name="AutoShape 75"/>
          <p:cNvSpPr>
            <a:spLocks noChangeArrowheads="1"/>
          </p:cNvSpPr>
          <p:nvPr/>
        </p:nvSpPr>
        <p:spPr bwMode="auto">
          <a:xfrm>
            <a:off x="1579564" y="365126"/>
            <a:ext cx="7851775" cy="1243013"/>
          </a:xfrm>
          <a:prstGeom prst="roundRect">
            <a:avLst>
              <a:gd name="adj" fmla="val 116"/>
            </a:avLst>
          </a:prstGeom>
          <a:solidFill>
            <a:srgbClr val="99C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US" altLang="en-US" sz="3200" b="1">
                <a:latin typeface="Calibri" panose="020F0502020204030204" pitchFamily="34" charset="0"/>
              </a:rPr>
              <a:t>ENHANCED TEXT-SSS</a:t>
            </a:r>
          </a:p>
        </p:txBody>
      </p:sp>
    </p:spTree>
    <p:extLst>
      <p:ext uri="{BB962C8B-B14F-4D97-AF65-F5344CB8AC3E}">
        <p14:creationId xmlns:p14="http://schemas.microsoft.com/office/powerpoint/2010/main" val="22141380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133600" y="381000"/>
            <a:ext cx="8382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002" rIns="0" bIns="0" anchor="ctr"/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311045" algn="l"/>
                <a:tab pos="622089" algn="l"/>
                <a:tab pos="933134" algn="l"/>
                <a:tab pos="1244178" algn="l"/>
                <a:tab pos="1555223" algn="l"/>
                <a:tab pos="1866268" algn="l"/>
                <a:tab pos="2177312" algn="l"/>
                <a:tab pos="2488357" algn="l"/>
                <a:tab pos="2799401" algn="l"/>
                <a:tab pos="3110446" algn="l"/>
                <a:tab pos="3421490" algn="l"/>
                <a:tab pos="3732535" algn="l"/>
                <a:tab pos="4043580" algn="l"/>
                <a:tab pos="4354625" algn="l"/>
                <a:tab pos="4665669" algn="l"/>
                <a:tab pos="4976714" algn="l"/>
                <a:tab pos="5287758" algn="l"/>
                <a:tab pos="5598803" algn="l"/>
                <a:tab pos="5909847" algn="l"/>
                <a:tab pos="6220892" algn="l"/>
              </a:tabLst>
              <a:defRPr/>
            </a:pPr>
            <a:r>
              <a:rPr lang="en-US" sz="3200" b="1" cap="all" dirty="0">
                <a:latin typeface="Calibri" panose="020F0502020204030204" pitchFamily="34" charset="0"/>
              </a:rPr>
              <a:t>Text blast facility (TBF)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 Unicode MS" pitchFamily="32" charset="0"/>
            </a:endParaRPr>
          </a:p>
        </p:txBody>
      </p:sp>
      <p:pic>
        <p:nvPicPr>
          <p:cNvPr id="149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2462214"/>
            <a:ext cx="26606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2667000" y="1752600"/>
            <a:ext cx="4876800" cy="3157538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 algn="just">
              <a:lnSpc>
                <a:spcPct val="120000"/>
              </a:lnSpc>
              <a:spcBef>
                <a:spcPts val="638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TBF is A Short-Message Service (SMS) to provide SSS   information to members and employers on their record and SSS announcements on new programs and projects. </a:t>
            </a:r>
            <a:endParaRPr lang="en-PH" altLang="en-US" sz="2800" dirty="0">
              <a:solidFill>
                <a:srgbClr val="00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04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BF3DE9-49E8-4E6B-A17C-865E463A868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Self-service Facilities - Text-SSS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83820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</a:rPr>
              <a:t>Available inquires :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</a:rPr>
              <a:t>Contributions*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</a:rPr>
              <a:t>Salary loans*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</a:rPr>
              <a:t>Claim status*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</a:rPr>
              <a:t>Submission of concerns or feedback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</a:rPr>
              <a:t>Location of SSS branch offices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</a:rPr>
              <a:t>Required documents</a:t>
            </a:r>
          </a:p>
          <a:p>
            <a:pPr lvl="1">
              <a:spcBef>
                <a:spcPts val="600"/>
              </a:spcBef>
              <a:buSzPct val="115000"/>
              <a:defRPr/>
            </a:pPr>
            <a:endParaRPr lang="en-US" sz="32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2379664" y="5029200"/>
            <a:ext cx="5838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en-PH" altLang="en-US" sz="2400" b="1" i="1"/>
              <a:t>*</a:t>
            </a:r>
            <a:r>
              <a:rPr lang="en-PH" altLang="en-US" sz="2400" b="1"/>
              <a:t>Requires registration and PIN</a:t>
            </a:r>
          </a:p>
          <a:p>
            <a:pPr marL="0" lvl="1"/>
            <a:endParaRPr lang="en-PH" altLang="en-US" sz="2400" b="1"/>
          </a:p>
          <a:p>
            <a:pPr marL="0" lvl="1"/>
            <a:r>
              <a:rPr lang="en-PH" altLang="en-US" sz="2400" b="1"/>
              <a:t>Text fees 2.50 Globe &amp; Smart, 2.00 Sun</a:t>
            </a:r>
          </a:p>
          <a:p>
            <a:pPr eaLnBrk="1" hangingPunct="1"/>
            <a:endParaRPr lang="en-PH" altLang="en-US" sz="1200" b="1"/>
          </a:p>
        </p:txBody>
      </p:sp>
    </p:spTree>
    <p:extLst>
      <p:ext uri="{BB962C8B-B14F-4D97-AF65-F5344CB8AC3E}">
        <p14:creationId xmlns:p14="http://schemas.microsoft.com/office/powerpoint/2010/main" val="573818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DOING BUSINESS WITH WHOM</a:t>
            </a:r>
            <a:endParaRPr lang="en-PH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96272"/>
            <a:ext cx="10515600" cy="2948081"/>
          </a:xfrm>
        </p:spPr>
        <p:txBody>
          <a:bodyPr>
            <a:normAutofit/>
          </a:bodyPr>
          <a:lstStyle/>
          <a:p>
            <a:pPr marL="228600" lvl="1"/>
            <a:r>
              <a:rPr lang="en-PH" sz="4000" dirty="0" smtClean="0">
                <a:solidFill>
                  <a:srgbClr val="0070C0"/>
                </a:solidFill>
              </a:rPr>
              <a:t>Individual Members 		-	34,246,510</a:t>
            </a:r>
          </a:p>
          <a:p>
            <a:pPr marL="228600" lvl="1"/>
            <a:r>
              <a:rPr lang="en-PH" sz="4000" dirty="0" smtClean="0">
                <a:solidFill>
                  <a:srgbClr val="0070C0"/>
                </a:solidFill>
              </a:rPr>
              <a:t>Pensioners				-	2,035,009</a:t>
            </a:r>
          </a:p>
          <a:p>
            <a:pPr marL="228600" lvl="1"/>
            <a:r>
              <a:rPr lang="en-PH" sz="4000" dirty="0" smtClean="0">
                <a:solidFill>
                  <a:srgbClr val="0070C0"/>
                </a:solidFill>
              </a:rPr>
              <a:t>Employers				-	920,498</a:t>
            </a:r>
          </a:p>
          <a:p>
            <a:pPr marL="228600" lvl="1"/>
            <a:r>
              <a:rPr lang="en-PH" sz="4000" dirty="0" smtClean="0">
                <a:solidFill>
                  <a:srgbClr val="0070C0"/>
                </a:solidFill>
              </a:rPr>
              <a:t>Partners </a:t>
            </a:r>
          </a:p>
        </p:txBody>
      </p:sp>
    </p:spTree>
    <p:extLst>
      <p:ext uri="{BB962C8B-B14F-4D97-AF65-F5344CB8AC3E}">
        <p14:creationId xmlns:p14="http://schemas.microsoft.com/office/powerpoint/2010/main" val="36186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2590800" y="76201"/>
            <a:ext cx="6980238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266" b="1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2" charset="0"/>
              </a:rPr>
              <a:t>Text-SSS Registration &amp; PIN Reset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209800" y="1185864"/>
            <a:ext cx="7848600" cy="4757737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xtLst/>
        </p:spPr>
        <p:txBody>
          <a:bodyPr lIns="0" tIns="0" rIns="0" bIns="0"/>
          <a:lstStyle>
            <a:lvl1pPr marL="342900" indent="-3000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293"/>
              </a:spcAft>
              <a:defRPr/>
            </a:pPr>
            <a:r>
              <a:rPr lang="en-US" altLang="en-US" sz="2177" b="1" dirty="0">
                <a:solidFill>
                  <a:srgbClr val="FF0000"/>
                </a:solidFill>
              </a:rPr>
              <a:t>1. To Register key-in:</a:t>
            </a:r>
          </a:p>
          <a:p>
            <a:pPr>
              <a:spcAft>
                <a:spcPts val="1032"/>
              </a:spcAft>
              <a:defRPr/>
            </a:pPr>
            <a:r>
              <a:rPr lang="en-US" altLang="en-US" sz="2177" b="1" dirty="0">
                <a:solidFill>
                  <a:srgbClr val="000000"/>
                </a:solidFill>
              </a:rPr>
              <a:t>    SSS REG &lt;SS No&gt; &lt;DATE OF BIRTH mm/</a:t>
            </a:r>
            <a:r>
              <a:rPr lang="en-US" altLang="en-US" sz="2177" b="1" dirty="0" err="1">
                <a:solidFill>
                  <a:srgbClr val="000000"/>
                </a:solidFill>
              </a:rPr>
              <a:t>dd</a:t>
            </a:r>
            <a:r>
              <a:rPr lang="en-US" altLang="en-US" sz="2177" b="1" dirty="0">
                <a:solidFill>
                  <a:srgbClr val="000000"/>
                </a:solidFill>
              </a:rPr>
              <a:t>/</a:t>
            </a:r>
            <a:r>
              <a:rPr lang="en-US" altLang="en-US" sz="2177" b="1" dirty="0" err="1">
                <a:solidFill>
                  <a:srgbClr val="000000"/>
                </a:solidFill>
              </a:rPr>
              <a:t>yy</a:t>
            </a:r>
            <a:r>
              <a:rPr lang="en-US" altLang="en-US" sz="2177" b="1" dirty="0">
                <a:solidFill>
                  <a:srgbClr val="000000"/>
                </a:solidFill>
              </a:rPr>
              <a:t>&gt;</a:t>
            </a:r>
          </a:p>
          <a:p>
            <a:pPr>
              <a:spcAft>
                <a:spcPts val="1032"/>
              </a:spcAft>
              <a:defRPr/>
            </a:pPr>
            <a:r>
              <a:rPr lang="en-US" altLang="en-US" sz="2177" b="1" dirty="0">
                <a:solidFill>
                  <a:srgbClr val="000000"/>
                </a:solidFill>
              </a:rPr>
              <a:t>    Send to 2600</a:t>
            </a:r>
          </a:p>
          <a:p>
            <a:pPr>
              <a:spcAft>
                <a:spcPts val="1032"/>
              </a:spcAft>
              <a:defRPr/>
            </a:pPr>
            <a:r>
              <a:rPr lang="en-US" altLang="en-US" sz="2177" b="1" dirty="0">
                <a:solidFill>
                  <a:srgbClr val="000000"/>
                </a:solidFill>
              </a:rPr>
              <a:t>    Example :  </a:t>
            </a:r>
          </a:p>
          <a:p>
            <a:pPr>
              <a:spcAft>
                <a:spcPts val="1032"/>
              </a:spcAft>
              <a:defRPr/>
            </a:pPr>
            <a:r>
              <a:rPr lang="en-US" altLang="en-US" sz="2177" b="1" dirty="0">
                <a:solidFill>
                  <a:srgbClr val="000000"/>
                </a:solidFill>
              </a:rPr>
              <a:t>    SSS REG 0712345689 10/18/77 - Send to 2600</a:t>
            </a:r>
          </a:p>
          <a:p>
            <a:pPr>
              <a:spcAft>
                <a:spcPts val="1032"/>
              </a:spcAft>
              <a:defRPr/>
            </a:pPr>
            <a:r>
              <a:rPr lang="en-PH" altLang="en-US" sz="2177" b="1" dirty="0">
                <a:solidFill>
                  <a:srgbClr val="FF0000"/>
                </a:solidFill>
              </a:rPr>
              <a:t>2. To Reset PIN key-in</a:t>
            </a:r>
          </a:p>
          <a:p>
            <a:pPr>
              <a:spcAft>
                <a:spcPts val="1032"/>
              </a:spcAft>
              <a:defRPr/>
            </a:pPr>
            <a:r>
              <a:rPr lang="en-PH" altLang="en-US" sz="2177" b="1" dirty="0">
                <a:solidFill>
                  <a:srgbClr val="000000"/>
                </a:solidFill>
              </a:rPr>
              <a:t>    SSS RESET &lt;SSNO&gt;  &lt;DATE OF BIRTH&gt; </a:t>
            </a:r>
          </a:p>
          <a:p>
            <a:pPr>
              <a:spcAft>
                <a:spcPts val="1032"/>
              </a:spcAft>
              <a:defRPr/>
            </a:pPr>
            <a:r>
              <a:rPr lang="en-PH" altLang="en-US" sz="2177" b="1" dirty="0">
                <a:solidFill>
                  <a:srgbClr val="000000"/>
                </a:solidFill>
              </a:rPr>
              <a:t>        send to 2600 </a:t>
            </a:r>
          </a:p>
          <a:p>
            <a:pPr>
              <a:spcAft>
                <a:spcPts val="1032"/>
              </a:spcAft>
              <a:defRPr/>
            </a:pPr>
            <a:r>
              <a:rPr lang="en-US" altLang="en-US" sz="2177" b="1" dirty="0">
                <a:solidFill>
                  <a:srgbClr val="000000"/>
                </a:solidFill>
              </a:rPr>
              <a:t>    Example : </a:t>
            </a:r>
          </a:p>
          <a:p>
            <a:pPr>
              <a:spcAft>
                <a:spcPts val="1032"/>
              </a:spcAft>
              <a:defRPr/>
            </a:pPr>
            <a:r>
              <a:rPr lang="en-US" altLang="en-US" sz="2177" b="1" dirty="0">
                <a:solidFill>
                  <a:srgbClr val="000000"/>
                </a:solidFill>
              </a:rPr>
              <a:t>    SSS RESET 0712345689 10/18/77 - Send to 2600</a:t>
            </a:r>
          </a:p>
          <a:p>
            <a:pPr>
              <a:spcAft>
                <a:spcPts val="1032"/>
              </a:spcAft>
              <a:defRPr/>
            </a:pPr>
            <a:r>
              <a:rPr lang="en-US" altLang="en-US" sz="2177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21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276601" y="336550"/>
            <a:ext cx="5554663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270" b="1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2" charset="0"/>
              </a:rPr>
              <a:t>Text-SSS - Inquiry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1" y="1752601"/>
            <a:ext cx="7840663" cy="3235325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xtLst/>
        </p:spPr>
        <p:txBody>
          <a:bodyPr lIns="0" tIns="0" rIns="0" bIns="0"/>
          <a:lstStyle>
            <a:lvl1pPr marL="342900" indent="-3000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293"/>
              </a:spcAft>
              <a:defRPr/>
            </a:pPr>
            <a:r>
              <a:rPr lang="en-US" altLang="en-US" sz="2180" b="1" dirty="0">
                <a:solidFill>
                  <a:srgbClr val="FF0000"/>
                </a:solidFill>
              </a:rPr>
              <a:t>3. Contributions key In:</a:t>
            </a:r>
          </a:p>
          <a:p>
            <a:pPr>
              <a:spcAft>
                <a:spcPts val="1032"/>
              </a:spcAft>
              <a:defRPr/>
            </a:pPr>
            <a:r>
              <a:rPr lang="en-PH" altLang="en-US" sz="2180" b="1" dirty="0">
                <a:solidFill>
                  <a:srgbClr val="0000FF"/>
                </a:solidFill>
              </a:rPr>
              <a:t>     </a:t>
            </a:r>
            <a:r>
              <a:rPr lang="en-PH" altLang="en-US" sz="2180" b="1" dirty="0">
                <a:solidFill>
                  <a:schemeClr val="tx1"/>
                </a:solidFill>
              </a:rPr>
              <a:t>SSS CONTRIB &lt;SSNO&gt; &lt;PIN&gt; send to 2600 </a:t>
            </a:r>
          </a:p>
          <a:p>
            <a:pPr>
              <a:spcAft>
                <a:spcPts val="1032"/>
              </a:spcAft>
              <a:defRPr/>
            </a:pPr>
            <a:r>
              <a:rPr lang="en-PH" altLang="en-US" sz="2180" b="1" dirty="0">
                <a:solidFill>
                  <a:srgbClr val="FF0000"/>
                </a:solidFill>
              </a:rPr>
              <a:t>4. Loan Status key-in:</a:t>
            </a:r>
          </a:p>
          <a:p>
            <a:pPr>
              <a:spcAft>
                <a:spcPts val="1032"/>
              </a:spcAft>
              <a:defRPr/>
            </a:pPr>
            <a:r>
              <a:rPr lang="en-PH" altLang="en-US" sz="2180" b="1" dirty="0">
                <a:solidFill>
                  <a:srgbClr val="0000FF"/>
                </a:solidFill>
              </a:rPr>
              <a:t>     </a:t>
            </a:r>
            <a:r>
              <a:rPr lang="en-PH" altLang="en-US" sz="2180" b="1" dirty="0">
                <a:solidFill>
                  <a:schemeClr val="tx1"/>
                </a:solidFill>
              </a:rPr>
              <a:t>SSS LOANSTAT &lt;SSNO&gt; &lt;PIN&gt; send to 2600 </a:t>
            </a:r>
          </a:p>
          <a:p>
            <a:pPr>
              <a:spcAft>
                <a:spcPts val="1032"/>
              </a:spcAft>
              <a:defRPr/>
            </a:pPr>
            <a:r>
              <a:rPr lang="en-PH" altLang="en-US" sz="2180" b="1" dirty="0">
                <a:solidFill>
                  <a:srgbClr val="FF0000"/>
                </a:solidFill>
              </a:rPr>
              <a:t>5. Loan Balance key-in:</a:t>
            </a:r>
          </a:p>
          <a:p>
            <a:pPr>
              <a:spcAft>
                <a:spcPts val="1032"/>
              </a:spcAft>
              <a:defRPr/>
            </a:pPr>
            <a:r>
              <a:rPr lang="en-PH" altLang="en-US" sz="2180" b="1" dirty="0">
                <a:solidFill>
                  <a:srgbClr val="0000FF"/>
                </a:solidFill>
              </a:rPr>
              <a:t>     </a:t>
            </a:r>
            <a:r>
              <a:rPr lang="en-PH" altLang="en-US" sz="2180" b="1" dirty="0">
                <a:solidFill>
                  <a:schemeClr val="tx1"/>
                </a:solidFill>
              </a:rPr>
              <a:t>SSS LOANBAL &lt;SSNO&gt; &lt;PIN&gt; send to 2600</a:t>
            </a:r>
          </a:p>
          <a:p>
            <a:pPr>
              <a:spcAft>
                <a:spcPts val="1032"/>
              </a:spcAft>
              <a:defRPr/>
            </a:pPr>
            <a:endParaRPr lang="en-PH" altLang="en-US" sz="2903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16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46301" y="990600"/>
            <a:ext cx="7878763" cy="5029200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xtLst/>
        </p:spPr>
        <p:txBody>
          <a:bodyPr lIns="0" tIns="0" rIns="0" bIns="0"/>
          <a:lstStyle>
            <a:lvl1pPr marL="403225" indent="-360363">
              <a:tabLst>
                <a:tab pos="403225" algn="l"/>
                <a:tab pos="860425" algn="l"/>
                <a:tab pos="1317625" algn="l"/>
                <a:tab pos="1774825" algn="l"/>
                <a:tab pos="2232025" algn="l"/>
                <a:tab pos="2689225" algn="l"/>
                <a:tab pos="3146425" algn="l"/>
                <a:tab pos="3603625" algn="l"/>
                <a:tab pos="4060825" algn="l"/>
                <a:tab pos="4518025" algn="l"/>
                <a:tab pos="4975225" algn="l"/>
                <a:tab pos="5432425" algn="l"/>
                <a:tab pos="5889625" algn="l"/>
                <a:tab pos="6346825" algn="l"/>
                <a:tab pos="6804025" algn="l"/>
                <a:tab pos="7261225" algn="l"/>
                <a:tab pos="7718425" algn="l"/>
                <a:tab pos="8175625" algn="l"/>
                <a:tab pos="8632825" algn="l"/>
                <a:tab pos="9090025" algn="l"/>
                <a:tab pos="9547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03225" algn="l"/>
                <a:tab pos="860425" algn="l"/>
                <a:tab pos="1317625" algn="l"/>
                <a:tab pos="1774825" algn="l"/>
                <a:tab pos="2232025" algn="l"/>
                <a:tab pos="2689225" algn="l"/>
                <a:tab pos="3146425" algn="l"/>
                <a:tab pos="3603625" algn="l"/>
                <a:tab pos="4060825" algn="l"/>
                <a:tab pos="4518025" algn="l"/>
                <a:tab pos="4975225" algn="l"/>
                <a:tab pos="5432425" algn="l"/>
                <a:tab pos="5889625" algn="l"/>
                <a:tab pos="6346825" algn="l"/>
                <a:tab pos="6804025" algn="l"/>
                <a:tab pos="7261225" algn="l"/>
                <a:tab pos="7718425" algn="l"/>
                <a:tab pos="8175625" algn="l"/>
                <a:tab pos="8632825" algn="l"/>
                <a:tab pos="9090025" algn="l"/>
                <a:tab pos="9547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03225" algn="l"/>
                <a:tab pos="860425" algn="l"/>
                <a:tab pos="1317625" algn="l"/>
                <a:tab pos="1774825" algn="l"/>
                <a:tab pos="2232025" algn="l"/>
                <a:tab pos="2689225" algn="l"/>
                <a:tab pos="3146425" algn="l"/>
                <a:tab pos="3603625" algn="l"/>
                <a:tab pos="4060825" algn="l"/>
                <a:tab pos="4518025" algn="l"/>
                <a:tab pos="4975225" algn="l"/>
                <a:tab pos="5432425" algn="l"/>
                <a:tab pos="5889625" algn="l"/>
                <a:tab pos="6346825" algn="l"/>
                <a:tab pos="6804025" algn="l"/>
                <a:tab pos="7261225" algn="l"/>
                <a:tab pos="7718425" algn="l"/>
                <a:tab pos="8175625" algn="l"/>
                <a:tab pos="8632825" algn="l"/>
                <a:tab pos="9090025" algn="l"/>
                <a:tab pos="9547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03225" algn="l"/>
                <a:tab pos="860425" algn="l"/>
                <a:tab pos="1317625" algn="l"/>
                <a:tab pos="1774825" algn="l"/>
                <a:tab pos="2232025" algn="l"/>
                <a:tab pos="2689225" algn="l"/>
                <a:tab pos="3146425" algn="l"/>
                <a:tab pos="3603625" algn="l"/>
                <a:tab pos="4060825" algn="l"/>
                <a:tab pos="4518025" algn="l"/>
                <a:tab pos="4975225" algn="l"/>
                <a:tab pos="5432425" algn="l"/>
                <a:tab pos="5889625" algn="l"/>
                <a:tab pos="6346825" algn="l"/>
                <a:tab pos="6804025" algn="l"/>
                <a:tab pos="7261225" algn="l"/>
                <a:tab pos="7718425" algn="l"/>
                <a:tab pos="8175625" algn="l"/>
                <a:tab pos="8632825" algn="l"/>
                <a:tab pos="9090025" algn="l"/>
                <a:tab pos="9547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03225" algn="l"/>
                <a:tab pos="860425" algn="l"/>
                <a:tab pos="1317625" algn="l"/>
                <a:tab pos="1774825" algn="l"/>
                <a:tab pos="2232025" algn="l"/>
                <a:tab pos="2689225" algn="l"/>
                <a:tab pos="3146425" algn="l"/>
                <a:tab pos="3603625" algn="l"/>
                <a:tab pos="4060825" algn="l"/>
                <a:tab pos="4518025" algn="l"/>
                <a:tab pos="4975225" algn="l"/>
                <a:tab pos="5432425" algn="l"/>
                <a:tab pos="5889625" algn="l"/>
                <a:tab pos="6346825" algn="l"/>
                <a:tab pos="6804025" algn="l"/>
                <a:tab pos="7261225" algn="l"/>
                <a:tab pos="7718425" algn="l"/>
                <a:tab pos="8175625" algn="l"/>
                <a:tab pos="8632825" algn="l"/>
                <a:tab pos="9090025" algn="l"/>
                <a:tab pos="9547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  <a:tab pos="860425" algn="l"/>
                <a:tab pos="1317625" algn="l"/>
                <a:tab pos="1774825" algn="l"/>
                <a:tab pos="2232025" algn="l"/>
                <a:tab pos="2689225" algn="l"/>
                <a:tab pos="3146425" algn="l"/>
                <a:tab pos="3603625" algn="l"/>
                <a:tab pos="4060825" algn="l"/>
                <a:tab pos="4518025" algn="l"/>
                <a:tab pos="4975225" algn="l"/>
                <a:tab pos="5432425" algn="l"/>
                <a:tab pos="5889625" algn="l"/>
                <a:tab pos="6346825" algn="l"/>
                <a:tab pos="6804025" algn="l"/>
                <a:tab pos="7261225" algn="l"/>
                <a:tab pos="7718425" algn="l"/>
                <a:tab pos="8175625" algn="l"/>
                <a:tab pos="8632825" algn="l"/>
                <a:tab pos="9090025" algn="l"/>
                <a:tab pos="9547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  <a:tab pos="860425" algn="l"/>
                <a:tab pos="1317625" algn="l"/>
                <a:tab pos="1774825" algn="l"/>
                <a:tab pos="2232025" algn="l"/>
                <a:tab pos="2689225" algn="l"/>
                <a:tab pos="3146425" algn="l"/>
                <a:tab pos="3603625" algn="l"/>
                <a:tab pos="4060825" algn="l"/>
                <a:tab pos="4518025" algn="l"/>
                <a:tab pos="4975225" algn="l"/>
                <a:tab pos="5432425" algn="l"/>
                <a:tab pos="5889625" algn="l"/>
                <a:tab pos="6346825" algn="l"/>
                <a:tab pos="6804025" algn="l"/>
                <a:tab pos="7261225" algn="l"/>
                <a:tab pos="7718425" algn="l"/>
                <a:tab pos="8175625" algn="l"/>
                <a:tab pos="8632825" algn="l"/>
                <a:tab pos="9090025" algn="l"/>
                <a:tab pos="9547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  <a:tab pos="860425" algn="l"/>
                <a:tab pos="1317625" algn="l"/>
                <a:tab pos="1774825" algn="l"/>
                <a:tab pos="2232025" algn="l"/>
                <a:tab pos="2689225" algn="l"/>
                <a:tab pos="3146425" algn="l"/>
                <a:tab pos="3603625" algn="l"/>
                <a:tab pos="4060825" algn="l"/>
                <a:tab pos="4518025" algn="l"/>
                <a:tab pos="4975225" algn="l"/>
                <a:tab pos="5432425" algn="l"/>
                <a:tab pos="5889625" algn="l"/>
                <a:tab pos="6346825" algn="l"/>
                <a:tab pos="6804025" algn="l"/>
                <a:tab pos="7261225" algn="l"/>
                <a:tab pos="7718425" algn="l"/>
                <a:tab pos="8175625" algn="l"/>
                <a:tab pos="8632825" algn="l"/>
                <a:tab pos="9090025" algn="l"/>
                <a:tab pos="9547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3225" algn="l"/>
                <a:tab pos="860425" algn="l"/>
                <a:tab pos="1317625" algn="l"/>
                <a:tab pos="1774825" algn="l"/>
                <a:tab pos="2232025" algn="l"/>
                <a:tab pos="2689225" algn="l"/>
                <a:tab pos="3146425" algn="l"/>
                <a:tab pos="3603625" algn="l"/>
                <a:tab pos="4060825" algn="l"/>
                <a:tab pos="4518025" algn="l"/>
                <a:tab pos="4975225" algn="l"/>
                <a:tab pos="5432425" algn="l"/>
                <a:tab pos="5889625" algn="l"/>
                <a:tab pos="6346825" algn="l"/>
                <a:tab pos="6804025" algn="l"/>
                <a:tab pos="7261225" algn="l"/>
                <a:tab pos="7718425" algn="l"/>
                <a:tab pos="8175625" algn="l"/>
                <a:tab pos="8632825" algn="l"/>
                <a:tab pos="9090025" algn="l"/>
                <a:tab pos="9547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168"/>
              </a:spcAft>
              <a:defRPr/>
            </a:pPr>
            <a:r>
              <a:rPr lang="en-US" altLang="en-US" sz="2180" b="1" dirty="0">
                <a:solidFill>
                  <a:srgbClr val="FF0000"/>
                </a:solidFill>
              </a:rPr>
              <a:t>6) To check status of claim – key-in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SSS STATUS Sickness  &lt;SS Number&gt;  &lt;PIN&gt;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SSS STATUS Maternity  &lt;SS Number&gt;  &lt;PIN&gt;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SSS STATUS </a:t>
            </a:r>
            <a:r>
              <a:rPr lang="en-US" altLang="en-US" sz="2180" b="1" dirty="0" err="1">
                <a:solidFill>
                  <a:srgbClr val="000000"/>
                </a:solidFill>
              </a:rPr>
              <a:t>ECMed</a:t>
            </a:r>
            <a:r>
              <a:rPr lang="en-US" altLang="en-US" sz="2180" b="1" dirty="0">
                <a:solidFill>
                  <a:srgbClr val="000000"/>
                </a:solidFill>
              </a:rPr>
              <a:t>  &lt;SS Number&gt;  &lt;PIN&gt;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SSS STATUS Disability  &lt;SS Number&gt;  &lt;PIN&gt;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SSS STATUS Retirement  &lt;SS Number&gt;  &lt;PIN&gt;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SSS STATUS Death  &lt;SS Number&gt;  &lt;PIN&gt;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SSS STATUS Funeral  &lt;SS Number&gt;  &lt;PIN&gt;</a:t>
            </a:r>
          </a:p>
          <a:p>
            <a:pPr>
              <a:spcAft>
                <a:spcPts val="942"/>
              </a:spcAft>
              <a:defRPr/>
            </a:pPr>
            <a:endParaRPr lang="en-US" altLang="en-US" sz="2180" b="1" dirty="0">
              <a:solidFill>
                <a:srgbClr val="000000"/>
              </a:solidFill>
            </a:endParaRP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66FF"/>
                </a:solidFill>
              </a:rPr>
              <a:t>                                     SEND TO 2600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74988" y="230188"/>
            <a:ext cx="6019800" cy="76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266" b="1" dirty="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2" charset="0"/>
              </a:rPr>
              <a:t>Text-SSS Services</a:t>
            </a:r>
          </a:p>
        </p:txBody>
      </p:sp>
    </p:spTree>
    <p:extLst>
      <p:ext uri="{BB962C8B-B14F-4D97-AF65-F5344CB8AC3E}">
        <p14:creationId xmlns:p14="http://schemas.microsoft.com/office/powerpoint/2010/main" val="906775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074988" y="457201"/>
            <a:ext cx="6019800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266" b="1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2" charset="0"/>
              </a:rPr>
              <a:t>Text-SSS Services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017713" y="1217613"/>
            <a:ext cx="8362950" cy="4768850"/>
          </a:xfrm>
          <a:prstGeom prst="rect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xtLst/>
        </p:spPr>
        <p:txBody>
          <a:bodyPr lIns="0" tIns="0" rIns="0" bIns="0"/>
          <a:lstStyle>
            <a:lvl1pPr marL="342900" indent="-300038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Aft>
                <a:spcPts val="1168"/>
              </a:spcAft>
              <a:defRPr/>
            </a:pPr>
            <a:r>
              <a:rPr lang="en-US" altLang="en-US" sz="2903" b="1" dirty="0">
                <a:solidFill>
                  <a:srgbClr val="FF0000"/>
                </a:solidFill>
              </a:rPr>
              <a:t> </a:t>
            </a:r>
            <a:r>
              <a:rPr lang="en-US" altLang="en-US" sz="2180" b="1" dirty="0">
                <a:solidFill>
                  <a:srgbClr val="FF0000"/>
                </a:solidFill>
              </a:rPr>
              <a:t>7) To send feedback: **</a:t>
            </a:r>
          </a:p>
          <a:p>
            <a:pPr>
              <a:spcAft>
                <a:spcPts val="1168"/>
              </a:spcAft>
              <a:defRPr/>
            </a:pPr>
            <a:r>
              <a:rPr lang="en-US" altLang="en-US" sz="2180" b="1" dirty="0">
                <a:solidFill>
                  <a:srgbClr val="FF0000"/>
                </a:solidFill>
              </a:rPr>
              <a:t>     Key In: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SSS feedback &lt;SS Number&gt; &lt;concerns&gt;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 Ex. SSS feedback 0734567890 </a:t>
            </a:r>
            <a:r>
              <a:rPr lang="en-US" altLang="en-US" sz="2180" b="1" dirty="0" err="1">
                <a:solidFill>
                  <a:srgbClr val="000000"/>
                </a:solidFill>
              </a:rPr>
              <a:t>contri</a:t>
            </a:r>
            <a:r>
              <a:rPr lang="en-US" altLang="en-US" sz="2180" b="1" dirty="0">
                <a:solidFill>
                  <a:srgbClr val="000000"/>
                </a:solidFill>
              </a:rPr>
              <a:t> not posted </a:t>
            </a:r>
          </a:p>
          <a:p>
            <a:pPr eaLnBrk="1" hangingPunct="1">
              <a:defRPr/>
            </a:pPr>
            <a:r>
              <a:rPr lang="en-US" altLang="en-US" sz="2180" b="1" dirty="0">
                <a:solidFill>
                  <a:srgbClr val="FF0000"/>
                </a:solidFill>
              </a:rPr>
              <a:t> 8) To know the nearest SSS Branch:**      </a:t>
            </a:r>
          </a:p>
          <a:p>
            <a:pPr>
              <a:spcAft>
                <a:spcPts val="1168"/>
              </a:spcAft>
              <a:defRPr/>
            </a:pPr>
            <a:r>
              <a:rPr lang="en-US" altLang="en-US" sz="2180" b="1" dirty="0">
                <a:solidFill>
                  <a:srgbClr val="FF0000"/>
                </a:solidFill>
              </a:rPr>
              <a:t>     Key In: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SSS BRANCH &lt;city&gt; or &lt;postal code&gt;</a:t>
            </a:r>
          </a:p>
          <a:p>
            <a:pPr eaLnBrk="1" hangingPunct="1"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 Ex. SSS BRANCH MANILA </a:t>
            </a:r>
          </a:p>
          <a:p>
            <a:pPr eaLnBrk="1" hangingPunct="1"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      Ex. SSS BRANCH 1100</a:t>
            </a:r>
          </a:p>
          <a:p>
            <a:pPr>
              <a:spcAft>
                <a:spcPts val="942"/>
              </a:spcAft>
              <a:defRPr/>
            </a:pPr>
            <a:r>
              <a:rPr lang="en-US" altLang="en-US" sz="2180" b="1" dirty="0">
                <a:solidFill>
                  <a:srgbClr val="000000"/>
                </a:solidFill>
              </a:rPr>
              <a:t>** NO REGISTRATION REQUIRED</a:t>
            </a:r>
          </a:p>
          <a:p>
            <a:pPr>
              <a:spcAft>
                <a:spcPts val="942"/>
              </a:spcAft>
              <a:defRPr/>
            </a:pPr>
            <a:endParaRPr lang="en-US" altLang="en-US" sz="2177" b="1" dirty="0">
              <a:solidFill>
                <a:srgbClr val="000000"/>
              </a:solidFill>
            </a:endParaRPr>
          </a:p>
          <a:p>
            <a:pPr>
              <a:spcAft>
                <a:spcPts val="942"/>
              </a:spcAft>
              <a:defRPr/>
            </a:pPr>
            <a:endParaRPr lang="en-US" altLang="en-US" sz="2177" b="1" dirty="0">
              <a:solidFill>
                <a:srgbClr val="000000"/>
              </a:solidFill>
            </a:endParaRPr>
          </a:p>
          <a:p>
            <a:pPr>
              <a:spcAft>
                <a:spcPts val="942"/>
              </a:spcAft>
              <a:defRPr/>
            </a:pPr>
            <a:endParaRPr lang="en-US" altLang="en-US" sz="2177" b="1" dirty="0">
              <a:solidFill>
                <a:srgbClr val="000000"/>
              </a:solidFill>
            </a:endParaRPr>
          </a:p>
          <a:p>
            <a:pPr>
              <a:spcAft>
                <a:spcPts val="942"/>
              </a:spcAft>
              <a:defRPr/>
            </a:pPr>
            <a:endParaRPr lang="en-US" altLang="en-US" sz="2177" b="1" dirty="0">
              <a:solidFill>
                <a:srgbClr val="000000"/>
              </a:solidFill>
            </a:endParaRPr>
          </a:p>
          <a:p>
            <a:pPr>
              <a:spcAft>
                <a:spcPts val="942"/>
              </a:spcAft>
              <a:defRPr/>
            </a:pPr>
            <a:endParaRPr lang="en-US" altLang="en-US" sz="2177" b="1" dirty="0">
              <a:solidFill>
                <a:srgbClr val="000000"/>
              </a:solidFill>
            </a:endParaRPr>
          </a:p>
          <a:p>
            <a:pPr>
              <a:spcAft>
                <a:spcPts val="942"/>
              </a:spcAft>
              <a:defRPr/>
            </a:pPr>
            <a:endParaRPr lang="en-US" altLang="en-US" sz="2177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en-US" sz="2177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en-US" sz="2177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en-US" sz="2177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altLang="en-US" sz="2177" b="1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29700" name="AutoShape 3"/>
          <p:cNvSpPr>
            <a:spLocks/>
          </p:cNvSpPr>
          <p:nvPr/>
        </p:nvSpPr>
        <p:spPr bwMode="auto">
          <a:xfrm>
            <a:off x="8839201" y="1447800"/>
            <a:ext cx="436563" cy="4192588"/>
          </a:xfrm>
          <a:prstGeom prst="rightBrace">
            <a:avLst>
              <a:gd name="adj1" fmla="val 0"/>
              <a:gd name="adj2" fmla="val 50000"/>
            </a:avLst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9331325" y="3276600"/>
            <a:ext cx="1049338" cy="6985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1638" tIns="42452" rIns="81638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defRPr/>
            </a:pPr>
            <a:r>
              <a:rPr lang="en-US" altLang="en-US" sz="1996" b="1" dirty="0">
                <a:solidFill>
                  <a:srgbClr val="0066FF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Send </a:t>
            </a:r>
          </a:p>
          <a:p>
            <a:pPr algn="ctr" eaLnBrk="1">
              <a:defRPr/>
            </a:pPr>
            <a:r>
              <a:rPr lang="en-US" altLang="en-US" sz="1996" b="1" dirty="0">
                <a:solidFill>
                  <a:srgbClr val="0066FF"/>
                </a:solidFill>
                <a:ea typeface="Lucida Sans Unicode" panose="020B0602030504020204" pitchFamily="34" charset="0"/>
                <a:cs typeface="Arial" panose="020B0604020202020204" pitchFamily="34" charset="0"/>
              </a:rPr>
              <a:t>to 2600</a:t>
            </a:r>
          </a:p>
        </p:txBody>
      </p:sp>
    </p:spTree>
    <p:extLst>
      <p:ext uri="{BB962C8B-B14F-4D97-AF65-F5344CB8AC3E}">
        <p14:creationId xmlns:p14="http://schemas.microsoft.com/office/powerpoint/2010/main" val="38829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TEXT – BLAST</a:t>
            </a:r>
            <a:endParaRPr lang="en-PH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PH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Broadcasting information through SMS; launched on 29 June 2015. </a:t>
            </a:r>
            <a:endParaRPr lang="en-PH" alt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PH" alt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PH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MEMBER’S CONTRIBUTIONS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PH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 GRANTING</a:t>
            </a:r>
          </a:p>
          <a:p>
            <a:pPr marL="457200" indent="-457200">
              <a:buFont typeface="+mj-lt"/>
              <a:buAutoNum type="arabicPeriod"/>
            </a:pPr>
            <a:r>
              <a:rPr lang="en-PH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ACOP</a:t>
            </a:r>
          </a:p>
          <a:p>
            <a:pPr marL="457200" indent="-457200">
              <a:buFont typeface="+mj-lt"/>
              <a:buAutoNum type="arabicPeriod"/>
            </a:pPr>
            <a:r>
              <a:rPr lang="en-PH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SICKNESS/MATERNITY</a:t>
            </a:r>
          </a:p>
          <a:p>
            <a:pPr marL="457200" indent="-457200">
              <a:buFont typeface="+mj-lt"/>
              <a:buAutoNum type="arabicPeriod"/>
            </a:pPr>
            <a:r>
              <a:rPr lang="en-PH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/ RETIREMENT</a:t>
            </a:r>
          </a:p>
          <a:p>
            <a:pPr marL="457200" indent="-457200">
              <a:buFont typeface="+mj-lt"/>
              <a:buAutoNum type="arabicPeriod"/>
            </a:pPr>
            <a:r>
              <a:rPr lang="en-PH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PROMOTIONS OF NEW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PH" alt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DRIVE</a:t>
            </a:r>
            <a:endParaRPr lang="en-PH" altLang="en-US" sz="2400" dirty="0">
              <a:solidFill>
                <a:srgbClr val="0070C0"/>
              </a:solidFill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266BA3-B99D-4167-897B-63EAFEA141D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69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1676400" y="76201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7696201" y="3886201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347662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457517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3175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1338264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352801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2" name="Group 28"/>
          <p:cNvGrpSpPr>
            <a:grpSpLocks/>
          </p:cNvGrpSpPr>
          <p:nvPr/>
        </p:nvGrpSpPr>
        <p:grpSpPr bwMode="auto">
          <a:xfrm>
            <a:off x="6596064" y="3429000"/>
            <a:ext cx="1100137" cy="1049338"/>
            <a:chOff x="5040312" y="5505449"/>
            <a:chExt cx="1409700" cy="1322388"/>
          </a:xfrm>
        </p:grpSpPr>
        <p:pic>
          <p:nvPicPr>
            <p:cNvPr id="31767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3" name="Rectangle 22"/>
          <p:cNvSpPr>
            <a:spLocks noChangeArrowheads="1"/>
          </p:cNvSpPr>
          <p:nvPr/>
        </p:nvSpPr>
        <p:spPr bwMode="auto">
          <a:xfrm>
            <a:off x="3200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IVRS</a:t>
            </a:r>
          </a:p>
        </p:txBody>
      </p:sp>
      <p:sp>
        <p:nvSpPr>
          <p:cNvPr id="31754" name="Rectangle 26"/>
          <p:cNvSpPr>
            <a:spLocks noChangeArrowheads="1"/>
          </p:cNvSpPr>
          <p:nvPr/>
        </p:nvSpPr>
        <p:spPr bwMode="auto">
          <a:xfrm>
            <a:off x="3073401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TEXT SSS &amp; TEXT BLAST FACILITY</a:t>
            </a:r>
          </a:p>
        </p:txBody>
      </p:sp>
      <p:sp>
        <p:nvSpPr>
          <p:cNvPr id="31755" name="Rectangle 28"/>
          <p:cNvSpPr>
            <a:spLocks noChangeArrowheads="1"/>
          </p:cNvSpPr>
          <p:nvPr/>
        </p:nvSpPr>
        <p:spPr bwMode="auto">
          <a:xfrm>
            <a:off x="7813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SSS WEBSITE</a:t>
            </a:r>
          </a:p>
        </p:txBody>
      </p:sp>
      <p:sp>
        <p:nvSpPr>
          <p:cNvPr id="31756" name="Rectangle 30"/>
          <p:cNvSpPr>
            <a:spLocks noChangeArrowheads="1"/>
          </p:cNvSpPr>
          <p:nvPr/>
        </p:nvSpPr>
        <p:spPr bwMode="auto">
          <a:xfrm>
            <a:off x="3124200" y="1646239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(Interactive Voice </a:t>
            </a:r>
          </a:p>
          <a:p>
            <a:pPr eaLnBrk="1" hangingPunct="1"/>
            <a:r>
              <a:rPr lang="en-US" altLang="en-US" sz="2400" b="1"/>
              <a:t>Response System) </a:t>
            </a:r>
            <a:endParaRPr lang="en-US" altLang="en-US" sz="2400"/>
          </a:p>
        </p:txBody>
      </p:sp>
      <p:grpSp>
        <p:nvGrpSpPr>
          <p:cNvPr id="31757" name="Group 29"/>
          <p:cNvGrpSpPr>
            <a:grpSpLocks/>
          </p:cNvGrpSpPr>
          <p:nvPr/>
        </p:nvGrpSpPr>
        <p:grpSpPr bwMode="auto">
          <a:xfrm>
            <a:off x="6961188" y="1125539"/>
            <a:ext cx="2830319" cy="1965325"/>
            <a:chOff x="5956949" y="1519456"/>
            <a:chExt cx="3230201" cy="2210575"/>
          </a:xfrm>
        </p:grpSpPr>
        <p:pic>
          <p:nvPicPr>
            <p:cNvPr id="3176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3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909254" cy="48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SSIT</a:t>
              </a:r>
            </a:p>
          </p:txBody>
        </p:sp>
        <p:sp>
          <p:nvSpPr>
            <p:cNvPr id="31764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754475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Self-Service </a:t>
              </a:r>
            </a:p>
          </p:txBody>
        </p:sp>
        <p:sp>
          <p:nvSpPr>
            <p:cNvPr id="31765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60811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Information</a:t>
              </a:r>
            </a:p>
          </p:txBody>
        </p:sp>
        <p:sp>
          <p:nvSpPr>
            <p:cNvPr id="31766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35952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Terminals</a:t>
              </a:r>
              <a:endParaRPr lang="en-US" altLang="en-US"/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6400800" y="3190876"/>
            <a:ext cx="4038600" cy="15335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latin typeface="Arial" charset="0"/>
            </a:endParaRPr>
          </a:p>
        </p:txBody>
      </p:sp>
      <p:sp>
        <p:nvSpPr>
          <p:cNvPr id="31759" name="TextBox 45"/>
          <p:cNvSpPr txBox="1">
            <a:spLocks noChangeArrowheads="1"/>
          </p:cNvSpPr>
          <p:nvPr/>
        </p:nvSpPr>
        <p:spPr bwMode="auto">
          <a:xfrm>
            <a:off x="3440114" y="2470151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3176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Rectangle 28"/>
          <p:cNvSpPr>
            <a:spLocks noChangeArrowheads="1"/>
          </p:cNvSpPr>
          <p:nvPr/>
        </p:nvSpPr>
        <p:spPr bwMode="auto">
          <a:xfrm>
            <a:off x="6324601" y="5051426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PAYMENT</a:t>
            </a:r>
          </a:p>
          <a:p>
            <a:pPr eaLnBrk="1" hangingPunct="1"/>
            <a:r>
              <a:rPr lang="en-US" altLang="en-US" sz="2400" b="1"/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3521223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9B0C6C-771B-4513-8079-9FD260BD6E5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655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2" charset="0"/>
              </a:rPr>
              <a:t>ENHANCED SSS WEBSITE</a:t>
            </a:r>
            <a:b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2" charset="0"/>
              </a:rPr>
            </a:br>
            <a:endParaRPr lang="en-PH" sz="3200" dirty="0"/>
          </a:p>
        </p:txBody>
      </p:sp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2057400" y="1676400"/>
            <a:ext cx="8229600" cy="3962400"/>
          </a:xfrm>
        </p:spPr>
        <p:txBody>
          <a:bodyPr/>
          <a:lstStyle/>
          <a:p>
            <a:pPr marL="0" indent="0" algn="just">
              <a:buNone/>
            </a:pPr>
            <a:r>
              <a:rPr lang="en-PH" altLang="en-US" smtClean="0">
                <a:solidFill>
                  <a:srgbClr val="002060"/>
                </a:solidFill>
              </a:rPr>
              <a:t>Aims to provide a secure, convenient access of information to SSS Members and Employers for viewing and printing their records, downloading forms and submitting applications/reports online.</a:t>
            </a:r>
            <a:br>
              <a:rPr lang="en-PH" altLang="en-US" smtClean="0">
                <a:solidFill>
                  <a:srgbClr val="002060"/>
                </a:solidFill>
              </a:rPr>
            </a:br>
            <a:endParaRPr lang="en-PH" altLang="en-US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en-US" sz="2400">
                <a:solidFill>
                  <a:srgbClr val="000000"/>
                </a:solidFill>
              </a:rPr>
              <a:t/>
            </a:r>
            <a:br>
              <a:rPr lang="en-US" altLang="en-US" sz="2400">
                <a:solidFill>
                  <a:srgbClr val="000000"/>
                </a:solidFill>
              </a:rPr>
            </a:br>
            <a:endParaRPr lang="en-PH" altLang="en-US" b="1" i="1" smtClean="0"/>
          </a:p>
        </p:txBody>
      </p:sp>
    </p:spTree>
    <p:extLst>
      <p:ext uri="{BB962C8B-B14F-4D97-AF65-F5344CB8AC3E}">
        <p14:creationId xmlns:p14="http://schemas.microsoft.com/office/powerpoint/2010/main" val="3430089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2209800" y="11430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solidFill>
                  <a:srgbClr val="002060"/>
                </a:solidFill>
                <a:latin typeface="Calibri" panose="020F0502020204030204" pitchFamily="34" charset="0"/>
              </a:rPr>
              <a:t>SSS Web Registration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41538" y="2349501"/>
            <a:ext cx="6697662" cy="13620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PH" sz="3200" dirty="0">
                <a:solidFill>
                  <a:srgbClr val="002060"/>
                </a:solidFill>
              </a:rPr>
              <a:t/>
            </a:r>
            <a:br>
              <a:rPr lang="en-PH" sz="3200" dirty="0">
                <a:solidFill>
                  <a:srgbClr val="002060"/>
                </a:solidFill>
              </a:rPr>
            </a:br>
            <a:endParaRPr lang="en-PH" sz="2800" dirty="0">
              <a:solidFill>
                <a:srgbClr val="002060"/>
              </a:solidFill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23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7CA8B9-4D60-4641-B507-041793E5A42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7690" r="22163" b="4742"/>
          <a:stretch>
            <a:fillRect/>
          </a:stretch>
        </p:blipFill>
        <p:spPr bwMode="auto">
          <a:xfrm>
            <a:off x="2057400" y="46038"/>
            <a:ext cx="8320088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8"/>
          <a:stretch>
            <a:fillRect/>
          </a:stretch>
        </p:blipFill>
        <p:spPr bwMode="auto">
          <a:xfrm>
            <a:off x="1981200" y="57150"/>
            <a:ext cx="51054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4400" y="914400"/>
            <a:ext cx="1905000" cy="3810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PH"/>
          </a:p>
        </p:txBody>
      </p:sp>
      <p:sp>
        <p:nvSpPr>
          <p:cNvPr id="7" name="Rectangle 6"/>
          <p:cNvSpPr/>
          <p:nvPr/>
        </p:nvSpPr>
        <p:spPr>
          <a:xfrm>
            <a:off x="3048000" y="685800"/>
            <a:ext cx="1219200" cy="3810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11125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24FE97-79FC-4769-852B-DAB96ECFB0A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SSS Web Registration – Member 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990600"/>
            <a:ext cx="8839200" cy="512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rgbClr val="002060"/>
                </a:solidFill>
              </a:rPr>
              <a:t>Step 1 – requires entry of the ff :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SS </a:t>
            </a:r>
            <a:r>
              <a:rPr lang="en-US" sz="3600" dirty="0" smtClean="0">
                <a:solidFill>
                  <a:srgbClr val="002060"/>
                </a:solidFill>
              </a:rPr>
              <a:t>Number</a:t>
            </a:r>
            <a:endParaRPr lang="en-US" sz="3600" dirty="0">
              <a:solidFill>
                <a:srgbClr val="002060"/>
              </a:solidFill>
            </a:endParaRP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Name (First, Last, Middle –optional)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Date of birth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Email address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CAPTCHA code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</a:rPr>
              <a:t>Step 2 – Access registration link in email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9834" r="63988" b="36832"/>
          <a:stretch>
            <a:fillRect/>
          </a:stretch>
        </p:blipFill>
        <p:spPr bwMode="auto">
          <a:xfrm>
            <a:off x="5715000" y="3838576"/>
            <a:ext cx="5029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093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H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DOING WHAT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PH" sz="4000" dirty="0" smtClean="0">
                <a:solidFill>
                  <a:srgbClr val="0070C0"/>
                </a:solidFill>
              </a:rPr>
              <a:t>Registration and Coverage</a:t>
            </a:r>
          </a:p>
          <a:p>
            <a:pPr marL="742950" indent="-742950">
              <a:buFont typeface="+mj-lt"/>
              <a:buAutoNum type="arabicPeriod"/>
            </a:pPr>
            <a:r>
              <a:rPr lang="en-PH" sz="4000" dirty="0" smtClean="0">
                <a:solidFill>
                  <a:srgbClr val="0070C0"/>
                </a:solidFill>
              </a:rPr>
              <a:t>Collection of Contribution and Loan Payments</a:t>
            </a:r>
          </a:p>
          <a:p>
            <a:pPr marL="742950" indent="-742950">
              <a:buFont typeface="+mj-lt"/>
              <a:buAutoNum type="arabicPeriod"/>
            </a:pPr>
            <a:r>
              <a:rPr lang="en-PH" sz="4000" dirty="0" smtClean="0">
                <a:solidFill>
                  <a:srgbClr val="0070C0"/>
                </a:solidFill>
              </a:rPr>
              <a:t>Processing and Disbursement of Benefits</a:t>
            </a:r>
          </a:p>
          <a:p>
            <a:pPr marL="742950" indent="-742950">
              <a:buFont typeface="+mj-lt"/>
              <a:buAutoNum type="arabicPeriod"/>
            </a:pPr>
            <a:r>
              <a:rPr lang="en-PH" sz="4000" dirty="0" smtClean="0">
                <a:solidFill>
                  <a:srgbClr val="0070C0"/>
                </a:solidFill>
              </a:rPr>
              <a:t>Processing and Disbursement of Loans</a:t>
            </a:r>
          </a:p>
        </p:txBody>
      </p:sp>
    </p:spTree>
    <p:extLst>
      <p:ext uri="{BB962C8B-B14F-4D97-AF65-F5344CB8AC3E}">
        <p14:creationId xmlns:p14="http://schemas.microsoft.com/office/powerpoint/2010/main" val="19306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6069D9-BF72-45EB-A8DF-EB6E5D3B2E3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SSS Web Registration – Member 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1"/>
            <a:ext cx="8382000" cy="540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rgbClr val="002060"/>
                </a:solidFill>
              </a:rPr>
              <a:t>Step 3 – Entry of additional information :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2060"/>
                </a:solidFill>
              </a:rPr>
              <a:t>Mother’s maiden name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2060"/>
                </a:solidFill>
              </a:rPr>
              <a:t>Address 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2060"/>
                </a:solidFill>
              </a:rPr>
              <a:t>Contact number 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2060"/>
                </a:solidFill>
              </a:rPr>
              <a:t>Preferred </a:t>
            </a:r>
            <a:r>
              <a:rPr lang="en-US" sz="3000" dirty="0" err="1">
                <a:solidFill>
                  <a:srgbClr val="002060"/>
                </a:solidFill>
              </a:rPr>
              <a:t>Userid</a:t>
            </a:r>
            <a:r>
              <a:rPr lang="en-US" sz="3000" dirty="0">
                <a:solidFill>
                  <a:srgbClr val="002060"/>
                </a:solidFill>
              </a:rPr>
              <a:t> &amp; Password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000" dirty="0">
                <a:solidFill>
                  <a:srgbClr val="002060"/>
                </a:solidFill>
              </a:rPr>
              <a:t>If pensioner – Savings account no/check no</a:t>
            </a:r>
          </a:p>
          <a:p>
            <a:pPr marL="914400" lvl="1" indent="-457200">
              <a:spcBef>
                <a:spcPts val="600"/>
              </a:spcBef>
              <a:buSzPct val="115000"/>
              <a:defRPr/>
            </a:pPr>
            <a:r>
              <a:rPr lang="en-US" sz="3000" dirty="0">
                <a:solidFill>
                  <a:srgbClr val="002060"/>
                </a:solidFill>
              </a:rPr>
              <a:t>	If employed – Employer ID number</a:t>
            </a:r>
          </a:p>
          <a:p>
            <a:pPr marL="914400" lvl="1" indent="-457200">
              <a:spcBef>
                <a:spcPts val="600"/>
              </a:spcBef>
              <a:buSzPct val="115000"/>
              <a:defRPr/>
            </a:pPr>
            <a:r>
              <a:rPr lang="en-US" sz="3000" dirty="0">
                <a:solidFill>
                  <a:srgbClr val="002060"/>
                </a:solidFill>
              </a:rPr>
              <a:t>	If Self-employed/voluntary – Receipt number</a:t>
            </a:r>
          </a:p>
          <a:p>
            <a:pPr marL="971550" lvl="1" indent="-514350">
              <a:spcBef>
                <a:spcPts val="600"/>
              </a:spcBef>
              <a:buSzPct val="115000"/>
              <a:buFont typeface="+mj-lt"/>
              <a:buAutoNum type="arabicPeriod" startAt="6"/>
              <a:defRPr/>
            </a:pPr>
            <a:r>
              <a:rPr lang="en-US" sz="3000" dirty="0">
                <a:solidFill>
                  <a:srgbClr val="002060"/>
                </a:solidFill>
              </a:rPr>
              <a:t>Agree to Terms &amp; Conditions</a:t>
            </a:r>
          </a:p>
          <a:p>
            <a:pPr marL="514350" indent="-5143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rgbClr val="002060"/>
                </a:solidFill>
                <a:latin typeface="Arial" charset="0"/>
              </a:rPr>
              <a:t>Step 4 – Access </a:t>
            </a:r>
            <a:r>
              <a:rPr lang="en-US" sz="3000" dirty="0" err="1">
                <a:solidFill>
                  <a:srgbClr val="002060"/>
                </a:solidFill>
                <a:latin typeface="Arial" charset="0"/>
              </a:rPr>
              <a:t>Userid</a:t>
            </a:r>
            <a:r>
              <a:rPr lang="en-US" sz="3000" dirty="0">
                <a:solidFill>
                  <a:srgbClr val="002060"/>
                </a:solidFill>
                <a:latin typeface="Arial" charset="0"/>
              </a:rPr>
              <a:t>/Password in email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08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0CCD6A-2CFA-4DF9-844A-1EF1EBA32F5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SSS Web Registration – Employer 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7690" r="22163" b="4742"/>
          <a:stretch>
            <a:fillRect/>
          </a:stretch>
        </p:blipFill>
        <p:spPr bwMode="auto">
          <a:xfrm>
            <a:off x="1905000" y="9144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1905001"/>
            <a:ext cx="2589212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AutoShape 4"/>
          <p:cNvSpPr>
            <a:spLocks noChangeArrowheads="1"/>
          </p:cNvSpPr>
          <p:nvPr/>
        </p:nvSpPr>
        <p:spPr bwMode="auto">
          <a:xfrm>
            <a:off x="6248400" y="5181600"/>
            <a:ext cx="1633538" cy="685800"/>
          </a:xfrm>
          <a:prstGeom prst="rightArrow">
            <a:avLst>
              <a:gd name="adj1" fmla="val 50000"/>
              <a:gd name="adj2" fmla="val 56251"/>
            </a:avLst>
          </a:prstGeom>
          <a:solidFill>
            <a:srgbClr val="FFFF00"/>
          </a:solidFill>
          <a:ln w="3672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8"/>
          <a:stretch>
            <a:fillRect/>
          </a:stretch>
        </p:blipFill>
        <p:spPr bwMode="auto">
          <a:xfrm>
            <a:off x="1795464" y="914401"/>
            <a:ext cx="4681537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19400" y="1524000"/>
            <a:ext cx="1066800" cy="3810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PH"/>
          </a:p>
        </p:txBody>
      </p:sp>
      <p:sp>
        <p:nvSpPr>
          <p:cNvPr id="9" name="Rectangle 8"/>
          <p:cNvSpPr/>
          <p:nvPr/>
        </p:nvSpPr>
        <p:spPr>
          <a:xfrm>
            <a:off x="4343400" y="1981200"/>
            <a:ext cx="1752600" cy="8382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54804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1218FB-B8C0-4D5D-AA7B-715B7D77E7C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SSS Web Registration – Employer 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990601"/>
            <a:ext cx="8839200" cy="561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</a:rPr>
              <a:t>Step 1 – Entry of basic information :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2060"/>
                </a:solidFill>
              </a:rPr>
              <a:t>Employer ID number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2060"/>
                </a:solidFill>
              </a:rPr>
              <a:t>Address (employers only)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2060"/>
                </a:solidFill>
              </a:rPr>
              <a:t>Email address of Company/Household-employer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2060"/>
                </a:solidFill>
              </a:rPr>
              <a:t>Preferred </a:t>
            </a:r>
            <a:r>
              <a:rPr lang="en-US" sz="3200" dirty="0" err="1">
                <a:solidFill>
                  <a:srgbClr val="002060"/>
                </a:solidFill>
              </a:rPr>
              <a:t>Userid</a:t>
            </a:r>
            <a:r>
              <a:rPr lang="en-US" sz="3200" dirty="0">
                <a:solidFill>
                  <a:srgbClr val="002060"/>
                </a:solidFill>
              </a:rPr>
              <a:t>/password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2060"/>
                </a:solidFill>
              </a:rPr>
              <a:t>Landline &amp; mobile numbers (Household-employers only)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2060"/>
                </a:solidFill>
              </a:rPr>
              <a:t>CAPTCHA code</a:t>
            </a:r>
          </a:p>
          <a:p>
            <a:pPr marL="914400" lvl="1" indent="-45720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9834" r="63988" b="36832"/>
          <a:stretch>
            <a:fillRect/>
          </a:stretch>
        </p:blipFill>
        <p:spPr bwMode="auto">
          <a:xfrm>
            <a:off x="5638800" y="4981576"/>
            <a:ext cx="5029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41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56C47C-4E32-47A5-8F36-879C5B98179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SSS Web Registration – Employer 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990601"/>
            <a:ext cx="8839200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  <a:cs typeface="Arial" charset="0"/>
              </a:rPr>
              <a:t>Step 2 – Access registration link in email</a:t>
            </a:r>
            <a:endParaRPr lang="en-US" sz="36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rgbClr val="002060"/>
                </a:solidFill>
              </a:rPr>
              <a:t>Step 3 – Entry of Employer Authorized Signatory information :</a:t>
            </a:r>
          </a:p>
          <a:p>
            <a:pPr marL="1657350" lvl="1" indent="-74295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600" dirty="0">
                <a:solidFill>
                  <a:srgbClr val="002060"/>
                </a:solidFill>
              </a:rPr>
              <a:t>SS number</a:t>
            </a:r>
          </a:p>
          <a:p>
            <a:pPr marL="1657350" lvl="1" indent="-74295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600" dirty="0">
                <a:solidFill>
                  <a:srgbClr val="002060"/>
                </a:solidFill>
              </a:rPr>
              <a:t>Name (First, Last, Middle-optional)</a:t>
            </a:r>
          </a:p>
          <a:p>
            <a:pPr marL="1657350" lvl="1" indent="-74295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600" dirty="0">
                <a:solidFill>
                  <a:srgbClr val="002060"/>
                </a:solidFill>
              </a:rPr>
              <a:t>Email address</a:t>
            </a:r>
          </a:p>
          <a:p>
            <a:pPr marL="1657350" lvl="1" indent="-74295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600" dirty="0">
                <a:solidFill>
                  <a:srgbClr val="002060"/>
                </a:solidFill>
              </a:rPr>
              <a:t>Preferred </a:t>
            </a:r>
            <a:r>
              <a:rPr lang="en-US" sz="3600" dirty="0" err="1">
                <a:solidFill>
                  <a:srgbClr val="002060"/>
                </a:solidFill>
              </a:rPr>
              <a:t>Userid</a:t>
            </a:r>
            <a:r>
              <a:rPr lang="en-US" sz="3600" dirty="0">
                <a:solidFill>
                  <a:srgbClr val="002060"/>
                </a:solidFill>
              </a:rPr>
              <a:t>/password</a:t>
            </a:r>
          </a:p>
          <a:p>
            <a:pPr marL="1657350" lvl="1" indent="-742950">
              <a:spcBef>
                <a:spcPts val="600"/>
              </a:spcBef>
              <a:buSzPct val="115000"/>
              <a:buFont typeface="+mj-lt"/>
              <a:buAutoNum type="alphaLcPeriod"/>
              <a:defRPr/>
            </a:pPr>
            <a:r>
              <a:rPr lang="en-US" sz="3600" dirty="0">
                <a:solidFill>
                  <a:srgbClr val="002060"/>
                </a:solidFill>
              </a:rPr>
              <a:t>Agree to Terms &amp; Conditions </a:t>
            </a:r>
          </a:p>
        </p:txBody>
      </p:sp>
    </p:spTree>
    <p:extLst>
      <p:ext uri="{BB962C8B-B14F-4D97-AF65-F5344CB8AC3E}">
        <p14:creationId xmlns:p14="http://schemas.microsoft.com/office/powerpoint/2010/main" val="3141885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AA8B0D-6229-4049-8CC5-17E01DFECB0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SSS Web Registration – Employer 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828800"/>
            <a:ext cx="8610600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</a:rPr>
              <a:t>Step 4 – Approval of Employer Signatory</a:t>
            </a:r>
          </a:p>
          <a:p>
            <a:pPr marL="457200" indent="-45720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endParaRPr lang="en-US" sz="3600" dirty="0">
              <a:solidFill>
                <a:srgbClr val="002060"/>
              </a:solidFill>
              <a:latin typeface="Arial" charset="0"/>
            </a:endParaRPr>
          </a:p>
          <a:p>
            <a:pPr marL="457200" indent="-45720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  <a:latin typeface="Arial" charset="0"/>
              </a:rPr>
              <a:t>Step 5 – Receipt of email from SSS (successful or failed registration)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33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3E824E-A3F0-45FF-A866-9F3CD885155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7690" r="22163" b="4742"/>
          <a:stretch>
            <a:fillRect/>
          </a:stretch>
        </p:blipFill>
        <p:spPr bwMode="auto">
          <a:xfrm>
            <a:off x="2209800" y="1066801"/>
            <a:ext cx="70866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87688" y="1527176"/>
            <a:ext cx="1909762" cy="1046163"/>
            <a:chOff x="1595886" y="2766204"/>
            <a:chExt cx="1909314" cy="1046672"/>
          </a:xfrm>
        </p:grpSpPr>
        <p:pic>
          <p:nvPicPr>
            <p:cNvPr id="4199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6" t="25919" r="68460" b="19701"/>
            <a:stretch>
              <a:fillRect/>
            </a:stretch>
          </p:blipFill>
          <p:spPr bwMode="auto">
            <a:xfrm>
              <a:off x="1595886" y="2769080"/>
              <a:ext cx="1846053" cy="10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25919" r="72639" b="19701"/>
            <a:stretch>
              <a:fillRect/>
            </a:stretch>
          </p:blipFill>
          <p:spPr bwMode="auto">
            <a:xfrm>
              <a:off x="3048000" y="2766204"/>
              <a:ext cx="457200" cy="10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8" b="74307"/>
          <a:stretch>
            <a:fillRect/>
          </a:stretch>
        </p:blipFill>
        <p:spPr bwMode="auto">
          <a:xfrm>
            <a:off x="2209800" y="1066801"/>
            <a:ext cx="4495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3888" y="1905000"/>
            <a:ext cx="1103312" cy="3048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PH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9" t="24387" r="22163" b="37105"/>
          <a:stretch>
            <a:fillRect/>
          </a:stretch>
        </p:blipFill>
        <p:spPr bwMode="auto">
          <a:xfrm>
            <a:off x="7772401" y="1762126"/>
            <a:ext cx="21621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itle 2"/>
          <p:cNvSpPr>
            <a:spLocks noGrp="1"/>
          </p:cNvSpPr>
          <p:nvPr>
            <p:ph type="title"/>
          </p:nvPr>
        </p:nvSpPr>
        <p:spPr>
          <a:xfrm>
            <a:off x="1676400" y="149226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SSS Web – Inquiry &amp; Transactions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9EACE0-71DA-49A1-BAEF-9CA15FCDA75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>
          <a:xfrm>
            <a:off x="1676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rgbClr val="002060"/>
                </a:solidFill>
              </a:rPr>
              <a:t>SSS Web Services  - Member</a:t>
            </a:r>
            <a:endParaRPr lang="en-US" altLang="en-US" sz="3600" b="1" i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1068389"/>
            <a:ext cx="8839200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</a:rPr>
              <a:t>Online inquiry: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Contributions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Benefits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Loans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Eligibility inquiry to benefits &amp; loans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ID information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Documentary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90729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806CA7-F7B2-4096-8DB8-412B4EEEDEF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>
          <a:xfrm>
            <a:off x="1676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rgbClr val="002060"/>
                </a:solidFill>
              </a:rPr>
              <a:t>SSS Web Services  - Member</a:t>
            </a:r>
            <a:endParaRPr lang="en-US" altLang="en-US" sz="36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219201"/>
            <a:ext cx="9372600" cy="51860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</a:rPr>
              <a:t>Online transactions :</a:t>
            </a:r>
          </a:p>
          <a:p>
            <a:pPr marL="1263650" lvl="1" indent="-8064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002060"/>
                </a:solidFill>
              </a:rPr>
              <a:t>Apply for SS </a:t>
            </a:r>
            <a:r>
              <a:rPr lang="en-US" sz="3600" dirty="0">
                <a:solidFill>
                  <a:srgbClr val="002060"/>
                </a:solidFill>
              </a:rPr>
              <a:t>Number</a:t>
            </a:r>
          </a:p>
          <a:p>
            <a:pPr marL="1263650" lvl="1" indent="-8064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Submit Salary Loans</a:t>
            </a:r>
          </a:p>
          <a:p>
            <a:pPr marL="1263650" lvl="1" indent="-8064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Submit maternity </a:t>
            </a:r>
            <a:r>
              <a:rPr lang="en-US" sz="3600" dirty="0" smtClean="0">
                <a:solidFill>
                  <a:srgbClr val="002060"/>
                </a:solidFill>
              </a:rPr>
              <a:t>notification</a:t>
            </a:r>
          </a:p>
          <a:p>
            <a:pPr marL="1263650" lvl="1" indent="-8064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002060"/>
                </a:solidFill>
              </a:rPr>
              <a:t>Submit Technical Retirement Application</a:t>
            </a:r>
            <a:endParaRPr lang="en-US" sz="3600" dirty="0">
              <a:solidFill>
                <a:srgbClr val="002060"/>
              </a:solidFill>
            </a:endParaRPr>
          </a:p>
          <a:p>
            <a:pPr marL="1263650" lvl="1" indent="-8064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Request for branch office </a:t>
            </a:r>
            <a:r>
              <a:rPr lang="en-US" sz="3600" dirty="0" smtClean="0">
                <a:solidFill>
                  <a:srgbClr val="002060"/>
                </a:solidFill>
              </a:rPr>
              <a:t>appointment</a:t>
            </a:r>
            <a:endParaRPr lang="en-US" sz="3600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buSzPct val="115000"/>
              <a:defRPr/>
            </a:pPr>
            <a:endParaRPr lang="en-US" sz="4000" dirty="0">
              <a:solidFill>
                <a:srgbClr val="002060"/>
              </a:solidFill>
            </a:endParaRPr>
          </a:p>
          <a:p>
            <a:pPr marL="971550" lvl="1" indent="-514350">
              <a:spcBef>
                <a:spcPts val="600"/>
              </a:spcBef>
              <a:buSzPct val="115000"/>
              <a:defRPr/>
            </a:pP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46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3ADBC0-AE09-49EB-B69C-21923302A34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>
          <a:xfrm>
            <a:off x="1676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rgbClr val="002060"/>
                </a:solidFill>
              </a:rPr>
              <a:t>SSS Web Services  - Employer</a:t>
            </a:r>
            <a:endParaRPr lang="en-US" altLang="en-US" sz="3600" b="1" i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1184276"/>
            <a:ext cx="88392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</a:rPr>
              <a:t>Online inquiry:</a:t>
            </a:r>
          </a:p>
          <a:p>
            <a:pPr marL="1263650" lvl="1" indent="-8064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SSS Servicing Branch</a:t>
            </a:r>
          </a:p>
          <a:p>
            <a:pPr marL="1263650" lvl="1" indent="-8064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Contribution &amp; Loan payments</a:t>
            </a:r>
          </a:p>
          <a:p>
            <a:pPr marL="1263650" lvl="1" indent="-8064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Sickness &amp; Maternity claims</a:t>
            </a:r>
          </a:p>
          <a:p>
            <a:pPr marL="1263650" lvl="1" indent="-806450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</a:rPr>
              <a:t>Loans billing</a:t>
            </a:r>
            <a:endParaRPr lang="en-US" sz="3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44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5CFD3B-410B-4B8B-ACB1-EB477560445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Title 2"/>
          <p:cNvSpPr>
            <a:spLocks noGrp="1"/>
          </p:cNvSpPr>
          <p:nvPr>
            <p:ph type="title"/>
          </p:nvPr>
        </p:nvSpPr>
        <p:spPr>
          <a:xfrm>
            <a:off x="1676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SSS Web Services  - Employer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143000"/>
            <a:ext cx="9067800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rgbClr val="002060"/>
                </a:solidFill>
              </a:rPr>
              <a:t>Online transactions :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</a:rPr>
              <a:t>Submit contribution collection list (R3)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</a:rPr>
              <a:t>Submit loans collection list (ML2)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</a:rPr>
              <a:t>Submit list of new employees (R1A)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</a:rPr>
              <a:t>Submit maternity notification of employees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</a:rPr>
              <a:t>Certify Salary Loan application of employees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</a:rPr>
              <a:t>Submit sickness notification of </a:t>
            </a:r>
            <a:r>
              <a:rPr lang="en-US" sz="3400" dirty="0" smtClean="0">
                <a:solidFill>
                  <a:srgbClr val="002060"/>
                </a:solidFill>
              </a:rPr>
              <a:t>employees</a:t>
            </a:r>
          </a:p>
          <a:p>
            <a:pPr marL="1196975" lvl="1" indent="-739775">
              <a:spcBef>
                <a:spcPts val="600"/>
              </a:spcBef>
              <a:buSzPct val="115000"/>
              <a:buFont typeface="+mj-lt"/>
              <a:buAutoNum type="arabicPeriod"/>
              <a:defRPr/>
            </a:pPr>
            <a:r>
              <a:rPr lang="en-US" sz="3400" dirty="0" smtClean="0">
                <a:solidFill>
                  <a:srgbClr val="002060"/>
                </a:solidFill>
              </a:rPr>
              <a:t>Download Contribution Billing</a:t>
            </a:r>
            <a:endParaRPr lang="en-US" sz="3400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buSzPct val="115000"/>
              <a:defRPr/>
            </a:pP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4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DOING </a:t>
            </a:r>
            <a:r>
              <a:rPr lang="en-PH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BUSINESS WHERE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PH" sz="4000" dirty="0" smtClean="0">
                <a:solidFill>
                  <a:srgbClr val="0070C0"/>
                </a:solidFill>
              </a:rPr>
              <a:t>Local Branches</a:t>
            </a:r>
          </a:p>
          <a:p>
            <a:pPr marL="1546225" lvl="1" indent="-739775">
              <a:buFont typeface="+mj-lt"/>
              <a:buAutoNum type="alphaLcParenR"/>
            </a:pPr>
            <a:r>
              <a:rPr lang="en-PH" sz="4000" dirty="0" smtClean="0">
                <a:solidFill>
                  <a:srgbClr val="0070C0"/>
                </a:solidFill>
              </a:rPr>
              <a:t>National Capital Region	-	  62</a:t>
            </a:r>
          </a:p>
          <a:p>
            <a:pPr marL="1546225" lvl="1" indent="-739775">
              <a:buFont typeface="+mj-lt"/>
              <a:buAutoNum type="alphaLcParenR"/>
            </a:pPr>
            <a:r>
              <a:rPr lang="en-PH" sz="4000" dirty="0" smtClean="0">
                <a:solidFill>
                  <a:srgbClr val="0070C0"/>
                </a:solidFill>
              </a:rPr>
              <a:t>Luzon				-	121</a:t>
            </a:r>
          </a:p>
          <a:p>
            <a:pPr marL="1546225" lvl="1" indent="-739775">
              <a:buFont typeface="+mj-lt"/>
              <a:buAutoNum type="alphaLcParenR"/>
            </a:pPr>
            <a:r>
              <a:rPr lang="en-PH" sz="4000" dirty="0" err="1" smtClean="0">
                <a:solidFill>
                  <a:srgbClr val="0070C0"/>
                </a:solidFill>
              </a:rPr>
              <a:t>Visayas</a:t>
            </a:r>
            <a:r>
              <a:rPr lang="en-PH" sz="4000" dirty="0" smtClean="0">
                <a:solidFill>
                  <a:srgbClr val="0070C0"/>
                </a:solidFill>
              </a:rPr>
              <a:t>				-	  43</a:t>
            </a:r>
          </a:p>
          <a:p>
            <a:pPr marL="1546225" lvl="1" indent="-739775">
              <a:buFont typeface="+mj-lt"/>
              <a:buAutoNum type="alphaLcParenR"/>
            </a:pPr>
            <a:r>
              <a:rPr lang="en-PH" sz="4000" dirty="0" smtClean="0">
                <a:solidFill>
                  <a:srgbClr val="0070C0"/>
                </a:solidFill>
              </a:rPr>
              <a:t>Mindanao				-	  44</a:t>
            </a:r>
          </a:p>
          <a:p>
            <a:pPr marL="742950" indent="-742950">
              <a:buFont typeface="+mj-lt"/>
              <a:buAutoNum type="arabicPeriod"/>
            </a:pPr>
            <a:r>
              <a:rPr lang="en-PH" sz="4000" dirty="0" smtClean="0">
                <a:solidFill>
                  <a:srgbClr val="0070C0"/>
                </a:solidFill>
              </a:rPr>
              <a:t>Foreign Office				-	  22</a:t>
            </a:r>
          </a:p>
          <a:p>
            <a:pPr marL="742950" indent="-742950">
              <a:buFont typeface="+mj-lt"/>
              <a:buAutoNum type="arabicPeriod"/>
            </a:pPr>
            <a:r>
              <a:rPr lang="en-PH" sz="4000" dirty="0" smtClean="0">
                <a:solidFill>
                  <a:srgbClr val="0070C0"/>
                </a:solidFill>
              </a:rPr>
              <a:t>Online </a:t>
            </a:r>
          </a:p>
        </p:txBody>
      </p:sp>
    </p:spTree>
    <p:extLst>
      <p:ext uri="{BB962C8B-B14F-4D97-AF65-F5344CB8AC3E}">
        <p14:creationId xmlns:p14="http://schemas.microsoft.com/office/powerpoint/2010/main" val="29093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1676400" y="76201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7696201" y="3886201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347662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7109" name="Rectangle 12"/>
          <p:cNvSpPr>
            <a:spLocks noChangeArrowheads="1"/>
          </p:cNvSpPr>
          <p:nvPr/>
        </p:nvSpPr>
        <p:spPr bwMode="auto">
          <a:xfrm>
            <a:off x="457517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471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1338264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352801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2" name="Group 28"/>
          <p:cNvGrpSpPr>
            <a:grpSpLocks/>
          </p:cNvGrpSpPr>
          <p:nvPr/>
        </p:nvGrpSpPr>
        <p:grpSpPr bwMode="auto">
          <a:xfrm>
            <a:off x="6596064" y="3429000"/>
            <a:ext cx="1100137" cy="1049338"/>
            <a:chOff x="5040312" y="5505449"/>
            <a:chExt cx="1409700" cy="1322388"/>
          </a:xfrm>
        </p:grpSpPr>
        <p:pic>
          <p:nvPicPr>
            <p:cNvPr id="47127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8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3" name="Rectangle 22"/>
          <p:cNvSpPr>
            <a:spLocks noChangeArrowheads="1"/>
          </p:cNvSpPr>
          <p:nvPr/>
        </p:nvSpPr>
        <p:spPr bwMode="auto">
          <a:xfrm>
            <a:off x="3200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IVRS</a:t>
            </a:r>
          </a:p>
        </p:txBody>
      </p:sp>
      <p:sp>
        <p:nvSpPr>
          <p:cNvPr id="47114" name="Rectangle 26"/>
          <p:cNvSpPr>
            <a:spLocks noChangeArrowheads="1"/>
          </p:cNvSpPr>
          <p:nvPr/>
        </p:nvSpPr>
        <p:spPr bwMode="auto">
          <a:xfrm>
            <a:off x="3073401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TEXT SSS &amp; TEXT BLAST FACILITY</a:t>
            </a:r>
          </a:p>
        </p:txBody>
      </p:sp>
      <p:sp>
        <p:nvSpPr>
          <p:cNvPr id="47115" name="Rectangle 28"/>
          <p:cNvSpPr>
            <a:spLocks noChangeArrowheads="1"/>
          </p:cNvSpPr>
          <p:nvPr/>
        </p:nvSpPr>
        <p:spPr bwMode="auto">
          <a:xfrm>
            <a:off x="7813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SSS WEBSITE</a:t>
            </a:r>
          </a:p>
        </p:txBody>
      </p:sp>
      <p:sp>
        <p:nvSpPr>
          <p:cNvPr id="47116" name="Rectangle 30"/>
          <p:cNvSpPr>
            <a:spLocks noChangeArrowheads="1"/>
          </p:cNvSpPr>
          <p:nvPr/>
        </p:nvSpPr>
        <p:spPr bwMode="auto">
          <a:xfrm>
            <a:off x="3124200" y="1646239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(Interactive Voice </a:t>
            </a:r>
          </a:p>
          <a:p>
            <a:pPr eaLnBrk="1" hangingPunct="1"/>
            <a:r>
              <a:rPr lang="en-US" altLang="en-US" sz="2400" b="1"/>
              <a:t>Response System) </a:t>
            </a:r>
            <a:endParaRPr lang="en-US" altLang="en-US" sz="2400"/>
          </a:p>
        </p:txBody>
      </p:sp>
      <p:grpSp>
        <p:nvGrpSpPr>
          <p:cNvPr id="47117" name="Group 29"/>
          <p:cNvGrpSpPr>
            <a:grpSpLocks/>
          </p:cNvGrpSpPr>
          <p:nvPr/>
        </p:nvGrpSpPr>
        <p:grpSpPr bwMode="auto">
          <a:xfrm>
            <a:off x="6961188" y="1125539"/>
            <a:ext cx="2830319" cy="1965325"/>
            <a:chOff x="5956949" y="1519456"/>
            <a:chExt cx="3230201" cy="2210575"/>
          </a:xfrm>
        </p:grpSpPr>
        <p:pic>
          <p:nvPicPr>
            <p:cNvPr id="4712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3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909254" cy="48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SSIT</a:t>
              </a:r>
            </a:p>
          </p:txBody>
        </p:sp>
        <p:sp>
          <p:nvSpPr>
            <p:cNvPr id="47124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754475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Self-Service </a:t>
              </a:r>
            </a:p>
          </p:txBody>
        </p:sp>
        <p:sp>
          <p:nvSpPr>
            <p:cNvPr id="47125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60811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Information</a:t>
              </a:r>
            </a:p>
          </p:txBody>
        </p:sp>
        <p:sp>
          <p:nvSpPr>
            <p:cNvPr id="47126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35952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Terminals</a:t>
              </a:r>
              <a:endParaRPr lang="en-US" altLang="en-US"/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3733800" y="4648201"/>
            <a:ext cx="4368800" cy="15335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latin typeface="Arial" charset="0"/>
            </a:endParaRPr>
          </a:p>
        </p:txBody>
      </p:sp>
      <p:sp>
        <p:nvSpPr>
          <p:cNvPr id="47119" name="TextBox 45"/>
          <p:cNvSpPr txBox="1">
            <a:spLocks noChangeArrowheads="1"/>
          </p:cNvSpPr>
          <p:nvPr/>
        </p:nvSpPr>
        <p:spPr bwMode="auto">
          <a:xfrm>
            <a:off x="3440114" y="2470151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4712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Rectangle 28"/>
          <p:cNvSpPr>
            <a:spLocks noChangeArrowheads="1"/>
          </p:cNvSpPr>
          <p:nvPr/>
        </p:nvSpPr>
        <p:spPr bwMode="auto">
          <a:xfrm>
            <a:off x="6324601" y="5051426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PAYMENT</a:t>
            </a:r>
          </a:p>
          <a:p>
            <a:pPr eaLnBrk="1" hangingPunct="1"/>
            <a:r>
              <a:rPr lang="en-US" altLang="en-US" sz="2400" b="1"/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2286633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133600" y="76200"/>
            <a:ext cx="8382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002" rIns="0" bIns="0" anchor="ctr"/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311045" algn="l"/>
                <a:tab pos="622089" algn="l"/>
                <a:tab pos="933134" algn="l"/>
                <a:tab pos="1244178" algn="l"/>
                <a:tab pos="1555223" algn="l"/>
                <a:tab pos="1866268" algn="l"/>
                <a:tab pos="2177312" algn="l"/>
                <a:tab pos="2488357" algn="l"/>
                <a:tab pos="2799401" algn="l"/>
                <a:tab pos="3110446" algn="l"/>
                <a:tab pos="3421490" algn="l"/>
                <a:tab pos="3732535" algn="l"/>
                <a:tab pos="4043580" algn="l"/>
                <a:tab pos="4354625" algn="l"/>
                <a:tab pos="4665669" algn="l"/>
                <a:tab pos="4976714" algn="l"/>
                <a:tab pos="5287758" algn="l"/>
                <a:tab pos="5598803" algn="l"/>
                <a:tab pos="5909847" algn="l"/>
                <a:tab pos="6220892" algn="l"/>
              </a:tabLst>
              <a:defRPr/>
            </a:pPr>
            <a:r>
              <a:rPr lang="en-US" sz="3200" b="1" cap="all" dirty="0">
                <a:latin typeface="Calibri" panose="020F0502020204030204" pitchFamily="34" charset="0"/>
              </a:rPr>
              <a:t>Contribution and loan payments via G-</a:t>
            </a:r>
            <a:r>
              <a:rPr lang="en-US" sz="3200" b="1" cap="all" dirty="0" err="1">
                <a:latin typeface="Calibri" panose="020F0502020204030204" pitchFamily="34" charset="0"/>
              </a:rPr>
              <a:t>cASH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 Unicode MS" pitchFamily="32" charset="0"/>
            </a:endParaRPr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2224088" y="1828801"/>
            <a:ext cx="4114800" cy="3108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GCash</a:t>
            </a:r>
            <a:r>
              <a:rPr lang="en-US" altLang="en-US" sz="2800" dirty="0">
                <a:latin typeface="Arial" panose="020B0604020202020204" pitchFamily="34" charset="0"/>
              </a:rPr>
              <a:t> is an alternative payment facility for SS contribution and short and long-term loan amortization for Globe Telecom subscribed members.</a:t>
            </a:r>
            <a:endParaRPr lang="en-PH" altLang="en-US" sz="2800" dirty="0">
              <a:latin typeface="Arial" panose="020B0604020202020204" pitchFamily="34" charset="0"/>
            </a:endParaRPr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227263"/>
            <a:ext cx="40386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022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0BB4D9-79FD-4F18-B729-626155068AF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1981200" y="249238"/>
            <a:ext cx="8229600" cy="1143000"/>
          </a:xfrm>
        </p:spPr>
        <p:txBody>
          <a:bodyPr/>
          <a:lstStyle/>
          <a:p>
            <a:r>
              <a:rPr lang="en-PH" altLang="en-US" smtClean="0"/>
              <a:t>How to register to GCASH</a:t>
            </a:r>
          </a:p>
        </p:txBody>
      </p:sp>
      <p:sp>
        <p:nvSpPr>
          <p:cNvPr id="49156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295401"/>
            <a:ext cx="4038600" cy="4525963"/>
          </a:xfrm>
        </p:spPr>
        <p:txBody>
          <a:bodyPr/>
          <a:lstStyle/>
          <a:p>
            <a:r>
              <a:rPr lang="en-PH" altLang="en-US" smtClean="0">
                <a:solidFill>
                  <a:srgbClr val="FF0000"/>
                </a:solidFill>
              </a:rPr>
              <a:t>Dial *143#</a:t>
            </a:r>
          </a:p>
        </p:txBody>
      </p:sp>
      <p:sp>
        <p:nvSpPr>
          <p:cNvPr id="49157" name="Content Placeholder 4"/>
          <p:cNvSpPr txBox="1">
            <a:spLocks/>
          </p:cNvSpPr>
          <p:nvPr/>
        </p:nvSpPr>
        <p:spPr bwMode="auto">
          <a:xfrm>
            <a:off x="6181725" y="1295401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PH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Select “9”(GCASH)</a:t>
            </a:r>
            <a:r>
              <a:rPr lang="en-PH" altLang="en-US" sz="320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808164"/>
            <a:ext cx="24415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804988"/>
            <a:ext cx="4229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C4E062-EB57-48CF-B5D1-B351F01E241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altLang="en-US" smtClean="0"/>
              <a:t>How to register to GCASH</a:t>
            </a:r>
          </a:p>
        </p:txBody>
      </p:sp>
      <p:sp>
        <p:nvSpPr>
          <p:cNvPr id="50180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r>
              <a:rPr lang="en-PH" altLang="en-US" smtClean="0">
                <a:solidFill>
                  <a:srgbClr val="FF0000"/>
                </a:solidFill>
              </a:rPr>
              <a:t>Select “1” (Register)</a:t>
            </a:r>
          </a:p>
        </p:txBody>
      </p:sp>
      <p:sp>
        <p:nvSpPr>
          <p:cNvPr id="50181" name="Content Placeholder 4"/>
          <p:cNvSpPr txBox="1">
            <a:spLocks/>
          </p:cNvSpPr>
          <p:nvPr/>
        </p:nvSpPr>
        <p:spPr bwMode="auto">
          <a:xfrm>
            <a:off x="6172200" y="1600201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PH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Enter 4-digit PIN</a:t>
            </a:r>
            <a:r>
              <a:rPr lang="en-PH" altLang="en-US" sz="320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501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1" y="2128838"/>
            <a:ext cx="39465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4" y="2362200"/>
            <a:ext cx="37369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4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A4ADC1-0D2C-4701-8DF3-B59D1060B81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altLang="en-US" smtClean="0"/>
              <a:t>How to register to GCASH</a:t>
            </a:r>
          </a:p>
        </p:txBody>
      </p:sp>
      <p:sp>
        <p:nvSpPr>
          <p:cNvPr id="5120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r>
              <a:rPr lang="en-PH" altLang="en-US" smtClean="0">
                <a:solidFill>
                  <a:srgbClr val="FF0000"/>
                </a:solidFill>
              </a:rPr>
              <a:t>Enter ‘First Name’</a:t>
            </a:r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0"/>
            <a:ext cx="36941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Content Placeholder 4"/>
          <p:cNvSpPr txBox="1">
            <a:spLocks/>
          </p:cNvSpPr>
          <p:nvPr/>
        </p:nvSpPr>
        <p:spPr bwMode="auto">
          <a:xfrm>
            <a:off x="6172200" y="1600201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PH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Enter ‘Last Name’</a:t>
            </a:r>
            <a:r>
              <a:rPr lang="en-PH" altLang="en-US" sz="320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512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9" y="2276476"/>
            <a:ext cx="3832225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1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D363C8-F536-469E-B424-3968E291473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altLang="en-US" smtClean="0"/>
              <a:t>How to register to GCASH</a:t>
            </a:r>
          </a:p>
        </p:txBody>
      </p:sp>
      <p:pic>
        <p:nvPicPr>
          <p:cNvPr id="522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38052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r>
              <a:rPr lang="en-PH" altLang="en-US" smtClean="0">
                <a:solidFill>
                  <a:srgbClr val="FF0000"/>
                </a:solidFill>
              </a:rPr>
              <a:t>Enter ‘Complete Address’</a:t>
            </a:r>
          </a:p>
        </p:txBody>
      </p:sp>
      <p:sp>
        <p:nvSpPr>
          <p:cNvPr id="52231" name="Content Placeholder 4"/>
          <p:cNvSpPr txBox="1">
            <a:spLocks/>
          </p:cNvSpPr>
          <p:nvPr/>
        </p:nvSpPr>
        <p:spPr bwMode="auto">
          <a:xfrm>
            <a:off x="6172200" y="1600201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PH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Enter ‘Email Address’	</a:t>
            </a:r>
          </a:p>
        </p:txBody>
      </p:sp>
    </p:spTree>
    <p:extLst>
      <p:ext uri="{BB962C8B-B14F-4D97-AF65-F5344CB8AC3E}">
        <p14:creationId xmlns:p14="http://schemas.microsoft.com/office/powerpoint/2010/main" val="3750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A2F9ED-FEFC-41DC-B07B-B9A0CA2BDBD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altLang="en-US" smtClean="0"/>
              <a:t>How to register to GCASH</a:t>
            </a:r>
          </a:p>
        </p:txBody>
      </p:sp>
      <p:pic>
        <p:nvPicPr>
          <p:cNvPr id="5325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9" y="2895600"/>
            <a:ext cx="41798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9" y="2579688"/>
            <a:ext cx="39639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r>
              <a:rPr lang="en-PH" altLang="en-US" smtClean="0">
                <a:solidFill>
                  <a:srgbClr val="FF0000"/>
                </a:solidFill>
              </a:rPr>
              <a:t>Confirm Registration</a:t>
            </a:r>
          </a:p>
        </p:txBody>
      </p:sp>
      <p:sp>
        <p:nvSpPr>
          <p:cNvPr id="53255" name="Content Placeholder 4"/>
          <p:cNvSpPr txBox="1">
            <a:spLocks/>
          </p:cNvSpPr>
          <p:nvPr/>
        </p:nvSpPr>
        <p:spPr bwMode="auto">
          <a:xfrm>
            <a:off x="6172200" y="1371601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PH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A prompt will be received to activate GCASH account.</a:t>
            </a:r>
            <a:r>
              <a:rPr lang="en-PH" altLang="en-US" sz="3200"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65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1AD45C-AE8D-4033-ADD9-1D4D408AFC3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133600" y="1295401"/>
            <a:ext cx="40528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PH" altLang="en-US" sz="2800"/>
              <a:t>After activating the account and loading the GCASH wallet an SMS prompt will be sent to the member.</a:t>
            </a: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350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715963"/>
          </a:xfrm>
        </p:spPr>
        <p:txBody>
          <a:bodyPr/>
          <a:lstStyle/>
          <a:p>
            <a:r>
              <a:rPr lang="en-US" altLang="en-US" b="1" smtClean="0"/>
              <a:t>Contact Information</a:t>
            </a:r>
            <a:endParaRPr lang="en-US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18FE1-D5E0-4A86-A72F-20FEBE66D4A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914400"/>
            <a:ext cx="8763000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2000" b="1" dirty="0"/>
              <a:t>For </a:t>
            </a:r>
            <a:r>
              <a:rPr lang="en-PH" sz="2000" b="1" dirty="0" err="1"/>
              <a:t>GCash</a:t>
            </a:r>
            <a:r>
              <a:rPr lang="en-PH" sz="2000" b="1" dirty="0"/>
              <a:t> related concerns:</a:t>
            </a:r>
          </a:p>
          <a:p>
            <a:pPr>
              <a:defRPr/>
            </a:pPr>
            <a:endParaRPr lang="en-PH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739-2882 – landline (Globe) – NCR only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2882 – mobile phone (free of charge - Globe)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Email – www.globe.com.ph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PH" sz="2000" dirty="0"/>
          </a:p>
          <a:p>
            <a:pPr>
              <a:defRPr/>
            </a:pPr>
            <a:r>
              <a:rPr lang="en-PH" sz="2000" b="1" dirty="0"/>
              <a:t>SSS related concerns:</a:t>
            </a:r>
          </a:p>
          <a:p>
            <a:pPr>
              <a:defRPr/>
            </a:pPr>
            <a:endParaRPr lang="en-PH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920-6446 to 55 – SSS hotline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180010CALLSSS (1800102255777) – SSS Toll Free number</a:t>
            </a:r>
          </a:p>
          <a:p>
            <a:pPr marL="347663" indent="-347663">
              <a:buFont typeface="Arial" panose="020B0604020202020204" pitchFamily="34" charset="0"/>
              <a:buChar char="•"/>
              <a:tabLst>
                <a:tab pos="1312863" algn="l"/>
              </a:tabLst>
              <a:defRPr/>
            </a:pPr>
            <a:r>
              <a:rPr lang="en-PH" sz="2000" dirty="0"/>
              <a:t>Email – </a:t>
            </a:r>
            <a:r>
              <a:rPr lang="en-PH" dirty="0">
                <a:hlinkClick r:id="rId2"/>
              </a:rPr>
              <a:t>member_relations@sss.gov.ph</a:t>
            </a:r>
            <a:r>
              <a:rPr lang="en-PH" dirty="0"/>
              <a:t> </a:t>
            </a:r>
          </a:p>
          <a:p>
            <a:pPr marL="347663" indent="-347663">
              <a:buFont typeface="Arial" panose="020B0604020202020204" pitchFamily="34" charset="0"/>
              <a:buChar char="•"/>
              <a:tabLst>
                <a:tab pos="1312863" algn="l"/>
              </a:tabLst>
              <a:defRPr/>
            </a:pPr>
            <a:endParaRPr lang="en-PH" dirty="0"/>
          </a:p>
          <a:p>
            <a:pPr>
              <a:defRPr/>
            </a:pPr>
            <a:r>
              <a:rPr lang="en-PH" b="1" dirty="0"/>
              <a:t>For SSS online transactions concerns, you may also contact us through contact information indicated below:</a:t>
            </a:r>
          </a:p>
          <a:p>
            <a:pPr>
              <a:defRPr/>
            </a:pPr>
            <a:endParaRPr lang="en-PH" dirty="0"/>
          </a:p>
          <a:p>
            <a:pPr marL="347663" indent="-347663">
              <a:buFont typeface="Arial" panose="020B0604020202020204" pitchFamily="34" charset="0"/>
              <a:buChar char="•"/>
              <a:tabLst>
                <a:tab pos="1312863" algn="l"/>
              </a:tabLst>
              <a:defRPr/>
            </a:pPr>
            <a:r>
              <a:rPr lang="en-PH" sz="2000" dirty="0"/>
              <a:t>Email –</a:t>
            </a:r>
            <a:r>
              <a:rPr lang="en-PH" dirty="0"/>
              <a:t> </a:t>
            </a:r>
            <a:r>
              <a:rPr lang="en-PH" dirty="0">
                <a:hlinkClick r:id="rId3" tooltip="mailto:onlineserviceassistance@sss.gov.ph&#10;Ctrl+Click or tap to follow the link"/>
              </a:rPr>
              <a:t>onlineserviceassistance@sss.gov.ph</a:t>
            </a:r>
            <a:endParaRPr lang="en-PH" dirty="0"/>
          </a:p>
          <a:p>
            <a:pPr marL="347663" indent="-347663">
              <a:buFont typeface="Arial" panose="020B0604020202020204" pitchFamily="34" charset="0"/>
              <a:buChar char="•"/>
              <a:tabLst>
                <a:tab pos="1312863" algn="l"/>
              </a:tabLst>
              <a:defRPr/>
            </a:pPr>
            <a:r>
              <a:rPr lang="en-PH" dirty="0"/>
              <a:t>9206401 locals 5240,6066,6082,6447 and 6091 to 95      </a:t>
            </a:r>
            <a:endParaRPr lang="en-US" dirty="0"/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 rot="10800000">
            <a:off x="10690412" y="5943600"/>
            <a:ext cx="806823" cy="595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29738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752600" y="2195513"/>
            <a:ext cx="8915400" cy="20574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SSS </a:t>
            </a:r>
            <a:r>
              <a:rPr lang="en-US" altLang="en-US" b="1" dirty="0" err="1">
                <a:solidFill>
                  <a:srgbClr val="002060"/>
                </a:solidFill>
              </a:rPr>
              <a:t>eCollection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pic>
        <p:nvPicPr>
          <p:cNvPr id="440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30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HOW DO WE CONDUCT BUSINESS:  e-Services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PH" sz="4000" dirty="0">
                <a:solidFill>
                  <a:srgbClr val="0070C0"/>
                </a:solidFill>
              </a:rPr>
              <a:t>Member Services Facilities </a:t>
            </a:r>
          </a:p>
          <a:p>
            <a:pPr marL="742950" indent="-742950">
              <a:buFont typeface="+mj-lt"/>
              <a:buAutoNum type="arabicPeriod"/>
            </a:pPr>
            <a:r>
              <a:rPr lang="en-PH" sz="4000" dirty="0" smtClean="0">
                <a:solidFill>
                  <a:srgbClr val="0070C0"/>
                </a:solidFill>
              </a:rPr>
              <a:t>SSS Electronic Collection</a:t>
            </a:r>
          </a:p>
          <a:p>
            <a:pPr marL="742950" indent="-742950">
              <a:buFont typeface="+mj-lt"/>
              <a:buAutoNum type="arabicPeriod"/>
            </a:pPr>
            <a:r>
              <a:rPr lang="en-PH" sz="4000" dirty="0" smtClean="0">
                <a:solidFill>
                  <a:srgbClr val="0070C0"/>
                </a:solidFill>
              </a:rPr>
              <a:t>SSS Electronic Disbursement</a:t>
            </a:r>
          </a:p>
          <a:p>
            <a:endParaRPr lang="en-PH" dirty="0" smtClean="0"/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8417860" y="2030505"/>
            <a:ext cx="658906" cy="336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417860" y="2720789"/>
            <a:ext cx="658906" cy="336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8417860" y="3411073"/>
            <a:ext cx="658906" cy="336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275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H" alt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SSS </a:t>
            </a:r>
            <a:r>
              <a:rPr lang="en-PH" altLang="en-US" i="1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</a:t>
            </a:r>
            <a:r>
              <a:rPr lang="en-PH" alt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Collection</a:t>
            </a:r>
            <a:endParaRPr lang="en-PH" alt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PH" altLang="en-US" dirty="0" smtClean="0">
                <a:solidFill>
                  <a:schemeClr val="tx2"/>
                </a:solidFill>
              </a:rPr>
              <a:t>Electronic </a:t>
            </a:r>
            <a:r>
              <a:rPr lang="en-PH" altLang="en-US" dirty="0">
                <a:solidFill>
                  <a:schemeClr val="tx2"/>
                </a:solidFill>
              </a:rPr>
              <a:t>submission of collection reports of Employers</a:t>
            </a:r>
          </a:p>
          <a:p>
            <a:pPr marL="1035050" lvl="1" indent="-514350">
              <a:buFont typeface="+mj-lt"/>
              <a:buAutoNum type="alphaLcPeriod"/>
            </a:pPr>
            <a:r>
              <a:rPr lang="en-US" altLang="en-US" sz="2800" dirty="0">
                <a:solidFill>
                  <a:schemeClr val="tx2"/>
                </a:solidFill>
              </a:rPr>
              <a:t>Contribution Report</a:t>
            </a:r>
          </a:p>
          <a:p>
            <a:pPr marL="1035050" lvl="1" indent="-514350">
              <a:buFont typeface="+mj-lt"/>
              <a:buAutoNum type="alphaLcPeriod"/>
            </a:pPr>
            <a:r>
              <a:rPr lang="en-US" altLang="en-US" sz="2800" dirty="0">
                <a:solidFill>
                  <a:schemeClr val="tx2"/>
                </a:solidFill>
              </a:rPr>
              <a:t>Loan Repayment Report</a:t>
            </a:r>
            <a:endParaRPr lang="en-PH" altLang="en-US" sz="28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tx2"/>
                </a:solidFill>
              </a:rPr>
              <a:t>Electronic submission of collection reports by authorized service providers</a:t>
            </a:r>
          </a:p>
          <a:p>
            <a:pPr marL="1035050" lvl="1" indent="-514350">
              <a:buFont typeface="+mj-lt"/>
              <a:buAutoNum type="alphaLcPeriod"/>
            </a:pPr>
            <a:r>
              <a:rPr lang="en-US" altLang="en-US" sz="2800" dirty="0">
                <a:solidFill>
                  <a:schemeClr val="tx2"/>
                </a:solidFill>
              </a:rPr>
              <a:t>Banks</a:t>
            </a:r>
          </a:p>
          <a:p>
            <a:pPr marL="1035050" lvl="1" indent="-514350">
              <a:buFont typeface="+mj-lt"/>
              <a:buAutoNum type="alphaLcPeriod"/>
            </a:pPr>
            <a:r>
              <a:rPr lang="en-US" altLang="en-US" sz="2800" dirty="0" smtClean="0">
                <a:solidFill>
                  <a:schemeClr val="tx2"/>
                </a:solidFill>
              </a:rPr>
              <a:t>Non-Banks</a:t>
            </a:r>
          </a:p>
          <a:p>
            <a:pPr marL="577850" indent="-514350">
              <a:buFont typeface="+mj-lt"/>
              <a:buAutoNum type="arabicPeriod"/>
            </a:pPr>
            <a:r>
              <a:rPr lang="en-PH" altLang="en-US" sz="3200" dirty="0">
                <a:solidFill>
                  <a:schemeClr val="tx2"/>
                </a:solidFill>
              </a:rPr>
              <a:t>Increase compliance in </a:t>
            </a:r>
            <a:r>
              <a:rPr lang="en-PH" altLang="en-US" sz="3200" dirty="0" smtClean="0">
                <a:solidFill>
                  <a:schemeClr val="tx2"/>
                </a:solidFill>
              </a:rPr>
              <a:t>payment/reporting</a:t>
            </a:r>
          </a:p>
          <a:p>
            <a:pPr marL="577850" indent="-514350">
              <a:buFont typeface="+mj-lt"/>
              <a:buAutoNum type="arabicPeriod"/>
            </a:pPr>
            <a:r>
              <a:rPr lang="en-PH" altLang="en-US" sz="3200" dirty="0">
                <a:solidFill>
                  <a:schemeClr val="tx2"/>
                </a:solidFill>
              </a:rPr>
              <a:t>Attain Recording efficiency</a:t>
            </a:r>
          </a:p>
          <a:p>
            <a:pPr marL="63500" indent="0">
              <a:buNone/>
            </a:pPr>
            <a:endParaRPr lang="en-PH" altLang="en-US" sz="3200" dirty="0">
              <a:solidFill>
                <a:schemeClr val="tx2"/>
              </a:solidFill>
            </a:endParaRPr>
          </a:p>
          <a:p>
            <a:pPr marL="577850" indent="-514350">
              <a:buFont typeface="+mj-lt"/>
              <a:buAutoNum type="arabicPeriod"/>
            </a:pPr>
            <a:endParaRPr lang="en-US" altLang="en-US" sz="3200" dirty="0" smtClean="0">
              <a:solidFill>
                <a:schemeClr val="tx2"/>
              </a:solidFill>
            </a:endParaRPr>
          </a:p>
          <a:p>
            <a:pPr marL="577850" indent="-514350">
              <a:buFont typeface="+mj-lt"/>
              <a:buAutoNum type="arabicPeriod"/>
            </a:pPr>
            <a:endParaRPr lang="en-PH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63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5392270" y="3500718"/>
            <a:ext cx="1071283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>
              <a:solidFill>
                <a:schemeClr val="tx2"/>
              </a:solidFill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PH" alt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SSS </a:t>
            </a:r>
            <a:r>
              <a:rPr lang="en-PH" alt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eCollection</a:t>
            </a:r>
            <a:r>
              <a:rPr lang="en-PH" alt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905" y="1828800"/>
            <a:ext cx="4352365" cy="4114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en-PH" b="1" dirty="0" smtClean="0">
                <a:solidFill>
                  <a:schemeClr val="tx2"/>
                </a:solidFill>
              </a:rPr>
              <a:t>EMPLOYER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PH" sz="2800" dirty="0" smtClean="0">
                <a:solidFill>
                  <a:schemeClr val="tx2"/>
                </a:solidFill>
              </a:rPr>
              <a:t>Contributions </a:t>
            </a:r>
            <a:r>
              <a:rPr lang="en-PH" sz="2800" dirty="0">
                <a:solidFill>
                  <a:schemeClr val="tx2"/>
                </a:solidFill>
              </a:rPr>
              <a:t>Collection List (R3)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PH" sz="2800" dirty="0">
                <a:solidFill>
                  <a:schemeClr val="tx2"/>
                </a:solidFill>
              </a:rPr>
              <a:t>Loan </a:t>
            </a:r>
            <a:r>
              <a:rPr lang="en-PH" sz="2800" dirty="0" smtClean="0">
                <a:solidFill>
                  <a:schemeClr val="tx2"/>
                </a:solidFill>
              </a:rPr>
              <a:t>Repayments </a:t>
            </a:r>
            <a:r>
              <a:rPr lang="en-PH" sz="2800" dirty="0">
                <a:solidFill>
                  <a:schemeClr val="tx2"/>
                </a:solidFill>
              </a:rPr>
              <a:t>Collection List (ML-2)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PH" sz="2800" dirty="0">
                <a:solidFill>
                  <a:schemeClr val="tx2"/>
                </a:solidFill>
              </a:rPr>
              <a:t>Contribution/Loan Payments</a:t>
            </a:r>
          </a:p>
          <a:p>
            <a:pPr marL="0" indent="0">
              <a:buNone/>
              <a:defRPr/>
            </a:pPr>
            <a:endParaRPr lang="en-PH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63553" y="1828800"/>
            <a:ext cx="4576482" cy="41148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PH" b="1" i="1" dirty="0" smtClean="0">
                <a:solidFill>
                  <a:schemeClr val="tx2"/>
                </a:solidFill>
              </a:rPr>
              <a:t>Facilities: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PH" dirty="0" smtClean="0">
                <a:solidFill>
                  <a:schemeClr val="tx2"/>
                </a:solidFill>
              </a:rPr>
              <a:t>  SSS </a:t>
            </a:r>
            <a:r>
              <a:rPr lang="en-PH" dirty="0">
                <a:solidFill>
                  <a:schemeClr val="tx2"/>
                </a:solidFill>
              </a:rPr>
              <a:t>Branch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dirty="0" smtClean="0">
                <a:solidFill>
                  <a:schemeClr val="tx2"/>
                </a:solidFill>
              </a:rPr>
              <a:t>  Internet </a:t>
            </a:r>
            <a:r>
              <a:rPr lang="en-PH" dirty="0">
                <a:solidFill>
                  <a:schemeClr val="tx2"/>
                </a:solidFill>
              </a:rPr>
              <a:t>- SSS Website</a:t>
            </a:r>
          </a:p>
          <a:p>
            <a:pPr marL="349250" indent="-3492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dirty="0" smtClean="0">
                <a:solidFill>
                  <a:schemeClr val="tx2"/>
                </a:solidFill>
              </a:rPr>
              <a:t>Electronic </a:t>
            </a:r>
            <a:r>
              <a:rPr lang="en-PH" dirty="0">
                <a:solidFill>
                  <a:schemeClr val="tx2"/>
                </a:solidFill>
              </a:rPr>
              <a:t>Data Interchange Providers</a:t>
            </a:r>
          </a:p>
          <a:p>
            <a:pPr marL="349250" indent="-3492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dirty="0">
                <a:solidFill>
                  <a:schemeClr val="tx2"/>
                </a:solidFill>
              </a:rPr>
              <a:t>Service Providers (</a:t>
            </a:r>
            <a:r>
              <a:rPr lang="en-PH" dirty="0" smtClean="0">
                <a:solidFill>
                  <a:schemeClr val="tx2"/>
                </a:solidFill>
              </a:rPr>
              <a:t>Banks/Non-Banks) </a:t>
            </a:r>
          </a:p>
          <a:p>
            <a:pPr marL="349250" indent="-3492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i="1" dirty="0" smtClean="0">
                <a:solidFill>
                  <a:schemeClr val="tx2"/>
                </a:solidFill>
              </a:rPr>
              <a:t>New </a:t>
            </a:r>
            <a:r>
              <a:rPr lang="en-US" i="1" dirty="0">
                <a:solidFill>
                  <a:schemeClr val="tx2"/>
                </a:solidFill>
              </a:rPr>
              <a:t>Contribution Collection System</a:t>
            </a:r>
            <a:endParaRPr lang="en-PH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036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PH" alt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SSS </a:t>
            </a:r>
            <a:r>
              <a:rPr lang="en-PH" alt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eCollection</a:t>
            </a:r>
            <a:r>
              <a:rPr lang="en-PH" alt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906" y="1828799"/>
            <a:ext cx="4038600" cy="432995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PH" dirty="0" smtClean="0">
                <a:solidFill>
                  <a:schemeClr val="tx2"/>
                </a:solidFill>
              </a:rPr>
              <a:t>INDIVIDUAL MEMBERS</a:t>
            </a:r>
          </a:p>
          <a:p>
            <a:pPr marL="0" indent="0">
              <a:buNone/>
              <a:defRPr/>
            </a:pPr>
            <a:endParaRPr lang="en-PH" b="1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PH" sz="2800" dirty="0" smtClean="0">
                <a:solidFill>
                  <a:schemeClr val="tx2"/>
                </a:solidFill>
              </a:rPr>
              <a:t>Contribution </a:t>
            </a:r>
            <a:r>
              <a:rPr lang="en-PH" sz="2800" dirty="0">
                <a:solidFill>
                  <a:schemeClr val="tx2"/>
                </a:solidFill>
              </a:rPr>
              <a:t>Payments (RS5)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PH" sz="2800" dirty="0" smtClean="0">
                <a:solidFill>
                  <a:schemeClr val="tx2"/>
                </a:solidFill>
              </a:rPr>
              <a:t>Loan Repayments </a:t>
            </a:r>
            <a:r>
              <a:rPr lang="en-PH" sz="2800" dirty="0">
                <a:solidFill>
                  <a:schemeClr val="tx2"/>
                </a:solidFill>
              </a:rPr>
              <a:t>(ML-1)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172200" y="1815352"/>
            <a:ext cx="4827494" cy="434340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PH" sz="2400" b="1" i="1" dirty="0">
                <a:solidFill>
                  <a:schemeClr val="tx2"/>
                </a:solidFill>
              </a:rPr>
              <a:t>Facilities:</a:t>
            </a:r>
          </a:p>
          <a:p>
            <a:pPr marL="58293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PH" sz="2400" dirty="0" smtClean="0">
                <a:solidFill>
                  <a:schemeClr val="tx2"/>
                </a:solidFill>
              </a:rPr>
              <a:t>SSS </a:t>
            </a:r>
            <a:r>
              <a:rPr lang="en-PH" sz="2400" dirty="0">
                <a:solidFill>
                  <a:schemeClr val="tx2"/>
                </a:solidFill>
              </a:rPr>
              <a:t>Automated Tellering System</a:t>
            </a:r>
          </a:p>
          <a:p>
            <a:pPr marL="582930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PH" sz="2400" dirty="0">
                <a:solidFill>
                  <a:schemeClr val="tx2"/>
                </a:solidFill>
              </a:rPr>
              <a:t>Accredited Payment Centers </a:t>
            </a:r>
            <a:r>
              <a:rPr lang="en-PH" sz="2400" dirty="0">
                <a:solidFill>
                  <a:srgbClr val="1F497D"/>
                </a:solidFill>
                <a:latin typeface="Calibri"/>
              </a:rPr>
              <a:t>-</a:t>
            </a:r>
            <a:r>
              <a:rPr lang="en-US" altLang="en-US" sz="2400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Calibri"/>
              </a:rPr>
              <a:t>BayadCenters</a:t>
            </a:r>
            <a:r>
              <a:rPr lang="en-US" altLang="en-US" sz="2400" dirty="0">
                <a:solidFill>
                  <a:srgbClr val="1F497D"/>
                </a:solidFill>
                <a:latin typeface="Calibri"/>
              </a:rPr>
              <a:t>, SM, </a:t>
            </a:r>
            <a:r>
              <a:rPr lang="en-US" altLang="en-US" sz="2400" dirty="0" err="1">
                <a:solidFill>
                  <a:srgbClr val="1F497D"/>
                </a:solidFill>
                <a:latin typeface="Calibri"/>
              </a:rPr>
              <a:t>iRemit</a:t>
            </a:r>
            <a:r>
              <a:rPr lang="en-US" altLang="en-US" sz="2400" dirty="0">
                <a:solidFill>
                  <a:srgbClr val="1F497D"/>
                </a:solidFill>
                <a:latin typeface="Calibri"/>
              </a:rPr>
              <a:t>, </a:t>
            </a:r>
            <a:r>
              <a:rPr lang="en-US" altLang="en-US" sz="2400" dirty="0" err="1">
                <a:solidFill>
                  <a:srgbClr val="1F497D"/>
                </a:solidFill>
                <a:latin typeface="Calibri"/>
              </a:rPr>
              <a:t>Ventaja</a:t>
            </a:r>
            <a:r>
              <a:rPr lang="en-US" altLang="en-US" sz="2400" dirty="0">
                <a:solidFill>
                  <a:srgbClr val="1F497D"/>
                </a:solidFill>
                <a:latin typeface="Calibri"/>
              </a:rPr>
              <a:t>, PNB Foreign</a:t>
            </a:r>
            <a:endParaRPr lang="en-PH" sz="2400" dirty="0">
              <a:solidFill>
                <a:schemeClr val="tx2"/>
              </a:solidFill>
            </a:endParaRPr>
          </a:p>
          <a:p>
            <a:pPr marL="582930" indent="-514350"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PH" sz="2400" dirty="0">
                <a:solidFill>
                  <a:schemeClr val="tx2"/>
                </a:solidFill>
              </a:rPr>
              <a:t>Internet</a:t>
            </a:r>
          </a:p>
          <a:p>
            <a:pPr marL="582930" indent="-514350"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PH" sz="2400" dirty="0">
                <a:solidFill>
                  <a:schemeClr val="tx2"/>
                </a:solidFill>
              </a:rPr>
              <a:t>Auto-Debit Arrangement with banks</a:t>
            </a:r>
          </a:p>
          <a:p>
            <a:pPr marL="582930" indent="-514350"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2"/>
                </a:solidFill>
              </a:rPr>
              <a:t>Tie-up with LGUs and Government Agencies</a:t>
            </a:r>
            <a:endParaRPr lang="en-PH" sz="2400" dirty="0">
              <a:solidFill>
                <a:schemeClr val="tx2"/>
              </a:solidFill>
            </a:endParaRPr>
          </a:p>
          <a:p>
            <a:pPr marL="582930" indent="-514350"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PH" sz="2400" dirty="0" err="1">
                <a:solidFill>
                  <a:schemeClr val="tx2"/>
                </a:solidFill>
              </a:rPr>
              <a:t>Gcash</a:t>
            </a:r>
            <a:r>
              <a:rPr lang="en-PH" sz="2400" dirty="0">
                <a:solidFill>
                  <a:schemeClr val="tx2"/>
                </a:solidFill>
              </a:rPr>
              <a:t>/Smart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078506" y="3527613"/>
            <a:ext cx="1093694" cy="4849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844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981200" y="2057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PH" altLang="en-US" dirty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Employer </a:t>
            </a:r>
            <a:r>
              <a:rPr lang="en-PH" altLang="en-US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Electronic Transaction </a:t>
            </a:r>
            <a:r>
              <a:rPr lang="en-PH" altLang="en-US" dirty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875139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1" y="497683"/>
            <a:ext cx="8229600" cy="868362"/>
          </a:xfrm>
        </p:spPr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1. Employer Submission at SSS Branch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70063"/>
            <a:ext cx="4038600" cy="4525962"/>
          </a:xfrm>
        </p:spPr>
        <p:txBody>
          <a:bodyPr vert="horz" lIns="91440" tIns="0" rIns="91440" bIns="45720" rtlCol="0"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en-PH" dirty="0" smtClean="0">
                <a:solidFill>
                  <a:schemeClr val="tx2"/>
                </a:solidFill>
              </a:rPr>
              <a:t>Facilities</a:t>
            </a:r>
          </a:p>
          <a:p>
            <a:pPr lvl="1">
              <a:lnSpc>
                <a:spcPct val="110000"/>
              </a:lnSpc>
              <a:defRPr/>
            </a:pPr>
            <a:r>
              <a:rPr lang="en-PH" dirty="0" smtClean="0">
                <a:solidFill>
                  <a:schemeClr val="tx2"/>
                </a:solidFill>
              </a:rPr>
              <a:t>Electronic R3 Submission System</a:t>
            </a:r>
          </a:p>
          <a:p>
            <a:pPr lvl="1">
              <a:defRPr/>
            </a:pPr>
            <a:r>
              <a:rPr lang="en-PH" dirty="0" smtClean="0">
                <a:solidFill>
                  <a:schemeClr val="tx2"/>
                </a:solidFill>
              </a:rPr>
              <a:t>Electronic Loans Collection List Submission System</a:t>
            </a:r>
          </a:p>
          <a:p>
            <a:pPr>
              <a:defRPr/>
            </a:pPr>
            <a:endParaRPr lang="en-PH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PH" dirty="0" smtClean="0">
                <a:solidFill>
                  <a:schemeClr val="tx2"/>
                </a:solidFill>
              </a:rPr>
              <a:t>Media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PH" sz="18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PH" dirty="0" smtClean="0">
                <a:solidFill>
                  <a:schemeClr val="tx2"/>
                </a:solidFill>
              </a:rPr>
              <a:t>Portable Storage Media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PH" dirty="0" smtClean="0">
                <a:solidFill>
                  <a:schemeClr val="tx2"/>
                </a:solidFill>
              </a:rPr>
              <a:t>USB Drive, Flash Disk</a:t>
            </a:r>
          </a:p>
          <a:p>
            <a:pPr lvl="2">
              <a:defRPr/>
            </a:pPr>
            <a:r>
              <a:rPr lang="en-PH" dirty="0" smtClean="0">
                <a:solidFill>
                  <a:schemeClr val="tx2"/>
                </a:solidFill>
              </a:rPr>
              <a:t>CD/DVD</a:t>
            </a:r>
          </a:p>
        </p:txBody>
      </p:sp>
      <p:pic>
        <p:nvPicPr>
          <p:cNvPr id="8" name="Picture 2" descr="C:\Users\SSS\AppData\Local\Microsoft\Windows\Temporary Internet Files\Content.IE5\XITT86CI\MC90044171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1905000"/>
            <a:ext cx="2514600" cy="2514600"/>
          </a:xfrm>
          <a:prstGeom prst="rect">
            <a:avLst/>
          </a:prstGeom>
        </p:spPr>
      </p:pic>
      <p:pic>
        <p:nvPicPr>
          <p:cNvPr id="9" name="Picture 3" descr="C:\Users\SSS\AppData\Local\Microsoft\Windows\Temporary Internet Files\Content.IE5\JMJHZLVE\MP9004068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3434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1114" y="3019426"/>
            <a:ext cx="1385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1223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2. Employer Submission Thru SSS Website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sz="half" idx="1"/>
          </p:nvPr>
        </p:nvSpPr>
        <p:spPr>
          <a:xfrm>
            <a:off x="6248400" y="1447800"/>
            <a:ext cx="4038600" cy="137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PH" altLang="en-US" b="1" dirty="0" smtClean="0">
                <a:solidFill>
                  <a:schemeClr val="tx2"/>
                </a:solidFill>
              </a:rPr>
              <a:t>SSS Website</a:t>
            </a:r>
            <a:endParaRPr lang="en-PH" altLang="en-US" dirty="0" smtClean="0">
              <a:solidFill>
                <a:schemeClr val="tx2"/>
              </a:solidFill>
            </a:endParaRPr>
          </a:p>
          <a:p>
            <a:pPr lvl="1">
              <a:buFont typeface="Arial" charset="0"/>
              <a:buNone/>
            </a:pPr>
            <a:r>
              <a:rPr lang="en-PH" altLang="en-US" dirty="0" smtClean="0">
                <a:solidFill>
                  <a:schemeClr val="tx2"/>
                </a:solidFill>
              </a:rPr>
              <a:t>   </a:t>
            </a:r>
            <a:r>
              <a:rPr lang="en-PH" altLang="en-US" i="1" dirty="0" smtClean="0">
                <a:solidFill>
                  <a:schemeClr val="tx2"/>
                </a:solidFill>
              </a:rPr>
              <a:t>www.sss.gov.ph</a:t>
            </a:r>
          </a:p>
        </p:txBody>
      </p:sp>
      <p:sp>
        <p:nvSpPr>
          <p:cNvPr id="53253" name="Content Placeholder 7"/>
          <p:cNvSpPr>
            <a:spLocks noGrp="1"/>
          </p:cNvSpPr>
          <p:nvPr>
            <p:ph sz="half" idx="2"/>
          </p:nvPr>
        </p:nvSpPr>
        <p:spPr>
          <a:xfrm>
            <a:off x="1981201" y="1219200"/>
            <a:ext cx="3192463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PH" altLang="en-US" sz="2000" i="1" dirty="0">
                <a:solidFill>
                  <a:schemeClr val="tx2"/>
                </a:solidFill>
              </a:rPr>
              <a:t>Access SSS Portal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86000" y="3473450"/>
          <a:ext cx="75438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7"/>
          <p:cNvSpPr txBox="1">
            <a:spLocks/>
          </p:cNvSpPr>
          <p:nvPr/>
        </p:nvSpPr>
        <p:spPr>
          <a:xfrm>
            <a:off x="2438400" y="3810000"/>
            <a:ext cx="18288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PH" sz="2000" b="1" i="1" dirty="0">
                <a:solidFill>
                  <a:schemeClr val="tx2"/>
                </a:solidFill>
              </a:rPr>
              <a:t>Process: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1600201"/>
            <a:ext cx="3549316" cy="21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8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3. Employer Submission Thru </a:t>
            </a:r>
            <a:r>
              <a:rPr lang="en-PH" altLang="en-US" sz="3600" dirty="0" err="1" smtClean="0">
                <a:solidFill>
                  <a:schemeClr val="tx2"/>
                </a:solidFill>
              </a:rPr>
              <a:t>SSSNet</a:t>
            </a:r>
            <a:r>
              <a:rPr lang="en-PH" altLang="en-US" sz="3600" dirty="0" smtClean="0">
                <a:solidFill>
                  <a:schemeClr val="tx2"/>
                </a:solidFill>
              </a:rPr>
              <a:t> (EDI)</a:t>
            </a:r>
            <a:endParaRPr lang="en-PH" altLang="en-US" sz="3600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914526" y="3473450"/>
          <a:ext cx="8372475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7"/>
          <p:cNvSpPr txBox="1">
            <a:spLocks/>
          </p:cNvSpPr>
          <p:nvPr/>
        </p:nvSpPr>
        <p:spPr>
          <a:xfrm>
            <a:off x="1914526" y="3090863"/>
            <a:ext cx="3192463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PH" sz="2800" i="1" dirty="0">
                <a:solidFill>
                  <a:schemeClr val="tx2"/>
                </a:solidFill>
              </a:rPr>
              <a:t>Process</a:t>
            </a:r>
            <a:r>
              <a:rPr lang="en-PH" sz="2000" i="1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4400" y="2209800"/>
            <a:ext cx="971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1" y="1447800"/>
            <a:ext cx="2809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2209800"/>
            <a:ext cx="2076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1" y="1450976"/>
            <a:ext cx="1381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7800" y="3028950"/>
            <a:ext cx="1619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7915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4. Employer Submission Thru Collection Service Provider (Bank or Non-bank)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914526" y="2667000"/>
          <a:ext cx="8372475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7"/>
          <p:cNvSpPr txBox="1">
            <a:spLocks/>
          </p:cNvSpPr>
          <p:nvPr/>
        </p:nvSpPr>
        <p:spPr>
          <a:xfrm>
            <a:off x="1914526" y="2133600"/>
            <a:ext cx="3192463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PH" sz="2800" i="1" dirty="0">
                <a:solidFill>
                  <a:schemeClr val="tx2"/>
                </a:solidFill>
              </a:rPr>
              <a:t>Process</a:t>
            </a:r>
            <a:r>
              <a:rPr lang="en-PH" sz="2000" i="1" dirty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13032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960" y="222249"/>
            <a:ext cx="1769581" cy="1766888"/>
          </a:xfrm>
          <a:prstGeom prst="rect">
            <a:avLst/>
          </a:prstGeom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340659" y="442912"/>
            <a:ext cx="10515600" cy="1325563"/>
          </a:xfrm>
        </p:spPr>
        <p:txBody>
          <a:bodyPr/>
          <a:lstStyle/>
          <a:p>
            <a:pPr marL="457200" indent="-457200"/>
            <a:r>
              <a:rPr lang="en-PH" altLang="en-US" sz="3600" dirty="0">
                <a:solidFill>
                  <a:schemeClr val="tx2"/>
                </a:solidFill>
              </a:rPr>
              <a:t>5. </a:t>
            </a:r>
            <a:r>
              <a:rPr lang="en-PH" altLang="en-US" dirty="0">
                <a:solidFill>
                  <a:schemeClr val="tx2"/>
                </a:solidFill>
              </a:rPr>
              <a:t>Employer Contribution Collection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05" y="1524000"/>
            <a:ext cx="94667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PH" sz="2400" dirty="0" smtClean="0">
                <a:solidFill>
                  <a:schemeClr val="tx2"/>
                </a:solidFill>
              </a:rPr>
              <a:t>To </a:t>
            </a:r>
            <a:r>
              <a:rPr lang="en-PH" sz="2400" dirty="0">
                <a:solidFill>
                  <a:schemeClr val="tx2"/>
                </a:solidFill>
              </a:rPr>
              <a:t>ensure that payment of contributions made by an employer reconciles with the detailed list of contributions of his/her employees</a:t>
            </a:r>
          </a:p>
          <a:p>
            <a:pPr marL="342900" indent="-342900">
              <a:buFont typeface="+mj-lt"/>
              <a:buAutoNum type="alphaLcPeriod"/>
            </a:pPr>
            <a:endParaRPr lang="en-PH" sz="24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PH" sz="2400" dirty="0">
                <a:solidFill>
                  <a:schemeClr val="tx2"/>
                </a:solidFill>
              </a:rPr>
              <a:t>To ensure that contributions are paid by the employer before these are posted to the employees’ record</a:t>
            </a:r>
          </a:p>
          <a:p>
            <a:pPr marL="342900" indent="-342900">
              <a:buFont typeface="+mj-lt"/>
              <a:buAutoNum type="alphaLcPeriod"/>
            </a:pPr>
            <a:endParaRPr lang="en-PH" sz="24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PH" sz="2400" dirty="0">
                <a:solidFill>
                  <a:schemeClr val="tx2"/>
                </a:solidFill>
              </a:rPr>
              <a:t>To ensure that payments are immediately recorded in the employer’s database and contributions of each employee are likewise recorded in the employees’ database</a:t>
            </a:r>
          </a:p>
          <a:p>
            <a:pPr marL="342900" indent="-342900">
              <a:buFont typeface="+mj-lt"/>
              <a:buAutoNum type="alphaLcPeriod"/>
            </a:pPr>
            <a:endParaRPr lang="en-PH" sz="24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PH" sz="2400" dirty="0">
                <a:solidFill>
                  <a:schemeClr val="tx2"/>
                </a:solidFill>
              </a:rPr>
              <a:t>To ensure that remitted contributions are properly and accurately posted to the right members, i.e., does not result to </a:t>
            </a:r>
            <a:r>
              <a:rPr lang="en-PH" sz="2400" dirty="0" err="1">
                <a:solidFill>
                  <a:schemeClr val="tx2"/>
                </a:solidFill>
              </a:rPr>
              <a:t>unpostable</a:t>
            </a:r>
            <a:r>
              <a:rPr lang="en-PH" sz="2400" dirty="0">
                <a:solidFill>
                  <a:schemeClr val="tx2"/>
                </a:solidFill>
              </a:rPr>
              <a:t> items/belong to another person</a:t>
            </a:r>
          </a:p>
        </p:txBody>
      </p:sp>
    </p:spTree>
    <p:extLst>
      <p:ext uri="{BB962C8B-B14F-4D97-AF65-F5344CB8AC3E}">
        <p14:creationId xmlns:p14="http://schemas.microsoft.com/office/powerpoint/2010/main" val="14077632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/>
          <a:lstStyle/>
          <a:p>
            <a:pPr algn="l"/>
            <a:r>
              <a:rPr lang="en-PH" sz="2800" dirty="0">
                <a:solidFill>
                  <a:schemeClr val="tx2"/>
                </a:solidFill>
              </a:rPr>
              <a:t>Procedural Flow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838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00" y="1"/>
            <a:ext cx="1219200" cy="1217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933471"/>
            <a:ext cx="1600200" cy="11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828800" y="3025776"/>
            <a:ext cx="86868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</a:rPr>
              <a:t>SSS Member Services</a:t>
            </a:r>
            <a:br>
              <a:rPr lang="en-US" altLang="en-US" b="1" dirty="0">
                <a:solidFill>
                  <a:srgbClr val="002060"/>
                </a:solidFill>
              </a:rPr>
            </a:br>
            <a:r>
              <a:rPr lang="en-US" altLang="en-US" b="1" dirty="0">
                <a:solidFill>
                  <a:srgbClr val="002060"/>
                </a:solidFill>
              </a:rPr>
              <a:t> Facilities</a:t>
            </a:r>
            <a:r>
              <a:rPr lang="en-US" altLang="en-US" b="1" dirty="0" smtClean="0">
                <a:solidFill>
                  <a:srgbClr val="002060"/>
                </a:solidFill>
              </a:rPr>
              <a:t/>
            </a:r>
            <a:br>
              <a:rPr lang="en-US" altLang="en-US" b="1" dirty="0" smtClean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endParaRPr lang="en-US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5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981200" y="2057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PH" altLang="en-US" dirty="0">
                <a:solidFill>
                  <a:srgbClr val="00206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Individual Member Transaction Facilities</a:t>
            </a:r>
          </a:p>
        </p:txBody>
      </p:sp>
    </p:spTree>
    <p:extLst>
      <p:ext uri="{BB962C8B-B14F-4D97-AF65-F5344CB8AC3E}">
        <p14:creationId xmlns:p14="http://schemas.microsoft.com/office/powerpoint/2010/main" val="7221991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1. SSS Automated Tellering System</a:t>
            </a:r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2286000" y="2895600"/>
          <a:ext cx="80772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7" name="Content Placeholder 1"/>
          <p:cNvSpPr>
            <a:spLocks noGrp="1"/>
          </p:cNvSpPr>
          <p:nvPr>
            <p:ph sz="half" idx="1"/>
          </p:nvPr>
        </p:nvSpPr>
        <p:spPr>
          <a:xfrm>
            <a:off x="1914525" y="2362200"/>
            <a:ext cx="4038600" cy="685800"/>
          </a:xfrm>
        </p:spPr>
        <p:txBody>
          <a:bodyPr/>
          <a:lstStyle/>
          <a:p>
            <a:pPr marL="0" indent="0">
              <a:buNone/>
            </a:pPr>
            <a:r>
              <a:rPr lang="en-PH" i="1" smtClean="0">
                <a:solidFill>
                  <a:schemeClr val="tx2"/>
                </a:solidFill>
              </a:rPr>
              <a:t>Process:</a:t>
            </a:r>
          </a:p>
        </p:txBody>
      </p:sp>
    </p:spTree>
    <p:extLst>
      <p:ext uri="{BB962C8B-B14F-4D97-AF65-F5344CB8AC3E}">
        <p14:creationId xmlns:p14="http://schemas.microsoft.com/office/powerpoint/2010/main" val="39593917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2. Payment Centers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PH" altLang="en-US" smtClean="0">
                <a:solidFill>
                  <a:schemeClr val="tx2"/>
                </a:solidFill>
              </a:rPr>
              <a:t>Payment Centers</a:t>
            </a:r>
          </a:p>
          <a:p>
            <a:pPr lvl="1">
              <a:buFont typeface="Arial" charset="0"/>
              <a:buNone/>
            </a:pPr>
            <a:endParaRPr lang="en-PH" altLang="en-US" smtClean="0">
              <a:solidFill>
                <a:schemeClr val="tx2"/>
              </a:solidFill>
            </a:endParaRPr>
          </a:p>
          <a:p>
            <a:pPr lvl="1">
              <a:buFont typeface="Arial" charset="0"/>
              <a:buNone/>
            </a:pPr>
            <a:endParaRPr lang="en-PH" altLang="en-US" smtClean="0">
              <a:solidFill>
                <a:schemeClr val="tx2"/>
              </a:solidFill>
            </a:endParaRPr>
          </a:p>
        </p:txBody>
      </p:sp>
      <p:pic>
        <p:nvPicPr>
          <p:cNvPr id="57348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324600"/>
            <a:ext cx="4762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62201"/>
            <a:ext cx="1504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9550" y="2590800"/>
            <a:ext cx="781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1" y="2590801"/>
            <a:ext cx="809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200401"/>
            <a:ext cx="13525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0076" y="2095500"/>
            <a:ext cx="1990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2286000" y="3657600"/>
          <a:ext cx="80772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735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86801" y="2971800"/>
            <a:ext cx="13827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6880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3. Internet Payment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>
          <a:xfrm>
            <a:off x="1989138" y="1770063"/>
            <a:ext cx="4945062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PH" altLang="en-US" sz="2000" b="1" i="1">
                <a:solidFill>
                  <a:schemeClr val="tx2"/>
                </a:solidFill>
              </a:rPr>
              <a:t>www.bancnetonline.com</a:t>
            </a:r>
            <a:endParaRPr lang="en-PH" altLang="en-US" b="1" i="1" smtClean="0">
              <a:solidFill>
                <a:schemeClr val="tx2"/>
              </a:solidFill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4648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86000" y="3321050"/>
          <a:ext cx="80772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42731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4. Auto-Debit Arrangement System</a:t>
            </a:r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2286000" y="2895600"/>
          <a:ext cx="80772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21" name="Content Placeholder 1"/>
          <p:cNvSpPr>
            <a:spLocks noGrp="1"/>
          </p:cNvSpPr>
          <p:nvPr>
            <p:ph sz="half" idx="1"/>
          </p:nvPr>
        </p:nvSpPr>
        <p:spPr>
          <a:xfrm>
            <a:off x="1914525" y="2362200"/>
            <a:ext cx="4038600" cy="685800"/>
          </a:xfrm>
        </p:spPr>
        <p:txBody>
          <a:bodyPr/>
          <a:lstStyle/>
          <a:p>
            <a:pPr marL="0" indent="0">
              <a:buNone/>
            </a:pPr>
            <a:r>
              <a:rPr lang="en-PH" i="1" smtClean="0">
                <a:solidFill>
                  <a:schemeClr val="tx2"/>
                </a:solidFill>
              </a:rPr>
              <a:t>Process:</a:t>
            </a:r>
          </a:p>
        </p:txBody>
      </p:sp>
    </p:spTree>
    <p:extLst>
      <p:ext uri="{BB962C8B-B14F-4D97-AF65-F5344CB8AC3E}">
        <p14:creationId xmlns:p14="http://schemas.microsoft.com/office/powerpoint/2010/main" val="7132132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210235" y="76200"/>
            <a:ext cx="9305365" cy="1143000"/>
          </a:xfrm>
        </p:spPr>
        <p:txBody>
          <a:bodyPr/>
          <a:lstStyle/>
          <a:p>
            <a:r>
              <a:rPr lang="en-PH" altLang="en-US" sz="3600" dirty="0">
                <a:solidFill>
                  <a:schemeClr val="tx2"/>
                </a:solidFill>
              </a:rPr>
              <a:t>5. Tie-up with Collection Partners (on-going)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88459" y="3841377"/>
            <a:ext cx="7610475" cy="25146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i="1" dirty="0" smtClean="0">
                <a:solidFill>
                  <a:schemeClr val="tx2"/>
                </a:solidFill>
              </a:rPr>
              <a:t>Collection of payments from:</a:t>
            </a:r>
          </a:p>
          <a:p>
            <a:pPr marL="685800">
              <a:defRPr/>
            </a:pPr>
            <a:r>
              <a:rPr lang="en-US" i="1" dirty="0" smtClean="0">
                <a:solidFill>
                  <a:schemeClr val="tx2"/>
                </a:solidFill>
              </a:rPr>
              <a:t>Job Order personnel</a:t>
            </a:r>
          </a:p>
          <a:p>
            <a:pPr marL="685800">
              <a:defRPr/>
            </a:pPr>
            <a:r>
              <a:rPr lang="en-US" i="1" dirty="0" smtClean="0">
                <a:solidFill>
                  <a:schemeClr val="tx2"/>
                </a:solidFill>
              </a:rPr>
              <a:t>Self-Employed</a:t>
            </a:r>
          </a:p>
          <a:p>
            <a:pPr marL="685800">
              <a:defRPr/>
            </a:pPr>
            <a:r>
              <a:rPr lang="en-US" i="1" dirty="0" smtClean="0">
                <a:solidFill>
                  <a:schemeClr val="tx2"/>
                </a:solidFill>
              </a:rPr>
              <a:t>Voluntary Members</a:t>
            </a:r>
          </a:p>
          <a:p>
            <a:pPr marL="685800">
              <a:defRPr/>
            </a:pPr>
            <a:r>
              <a:rPr lang="en-US" i="1" dirty="0" smtClean="0">
                <a:solidFill>
                  <a:schemeClr val="tx2"/>
                </a:solidFill>
              </a:rPr>
              <a:t>OFW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1788459" y="1075765"/>
            <a:ext cx="8574741" cy="251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 smtClean="0">
                <a:solidFill>
                  <a:schemeClr val="tx2"/>
                </a:solidFill>
              </a:rPr>
              <a:t>Collection Partners:</a:t>
            </a:r>
          </a:p>
          <a:p>
            <a:pPr marL="685800">
              <a:defRPr/>
            </a:pPr>
            <a:r>
              <a:rPr lang="en-US" i="1" dirty="0" smtClean="0">
                <a:solidFill>
                  <a:schemeClr val="tx2"/>
                </a:solidFill>
              </a:rPr>
              <a:t>Local Government Units (LGU)</a:t>
            </a:r>
          </a:p>
          <a:p>
            <a:pPr marL="685800">
              <a:defRPr/>
            </a:pPr>
            <a:r>
              <a:rPr lang="en-US" i="1" dirty="0" smtClean="0">
                <a:solidFill>
                  <a:schemeClr val="tx2"/>
                </a:solidFill>
              </a:rPr>
              <a:t>Government Agencies (GA), i.e. </a:t>
            </a:r>
            <a:r>
              <a:rPr lang="en-US" i="1" dirty="0" err="1" smtClean="0">
                <a:solidFill>
                  <a:schemeClr val="tx2"/>
                </a:solidFill>
              </a:rPr>
              <a:t>DepEd</a:t>
            </a:r>
            <a:r>
              <a:rPr lang="en-US" i="1" dirty="0" smtClean="0">
                <a:solidFill>
                  <a:schemeClr val="tx2"/>
                </a:solidFill>
              </a:rPr>
              <a:t>, MMDA</a:t>
            </a:r>
          </a:p>
          <a:p>
            <a:pPr marL="685800">
              <a:defRPr/>
            </a:pPr>
            <a:r>
              <a:rPr lang="en-US" i="1" dirty="0" smtClean="0">
                <a:solidFill>
                  <a:schemeClr val="tx2"/>
                </a:solidFill>
              </a:rPr>
              <a:t>Informal Sector Group (ISG), i.e. Coops, TODAs, Golf Caddies groups, etc.</a:t>
            </a:r>
          </a:p>
        </p:txBody>
      </p:sp>
    </p:spTree>
    <p:extLst>
      <p:ext uri="{BB962C8B-B14F-4D97-AF65-F5344CB8AC3E}">
        <p14:creationId xmlns:p14="http://schemas.microsoft.com/office/powerpoint/2010/main" val="4182009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6. </a:t>
            </a:r>
            <a:r>
              <a:rPr lang="en-PH" altLang="en-US" sz="3600" i="1" dirty="0" err="1" smtClean="0">
                <a:solidFill>
                  <a:schemeClr val="tx2"/>
                </a:solidFill>
              </a:rPr>
              <a:t>Gcash</a:t>
            </a:r>
            <a:r>
              <a:rPr lang="en-PH" altLang="en-US" sz="3600" i="1" dirty="0" smtClean="0">
                <a:solidFill>
                  <a:schemeClr val="tx2"/>
                </a:solidFill>
              </a:rPr>
              <a:t> </a:t>
            </a:r>
            <a:endParaRPr lang="en-PH" altLang="en-US" sz="3600" i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00B0F0"/>
                </a:solidFill>
              </a:rPr>
              <a:t>Part of Member Services Presentation</a:t>
            </a:r>
            <a:endParaRPr lang="en-PH" dirty="0">
              <a:solidFill>
                <a:srgbClr val="00B0F0"/>
              </a:solidFill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 rot="10800000">
            <a:off x="10058400" y="5271247"/>
            <a:ext cx="1035424" cy="699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49257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09800" y="2209801"/>
            <a:ext cx="7772400" cy="1500187"/>
          </a:xfrm>
        </p:spPr>
        <p:txBody>
          <a:bodyPr/>
          <a:lstStyle/>
          <a:p>
            <a:pPr algn="ctr"/>
            <a:r>
              <a:rPr lang="en-PH" altLang="en-US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Electronic Disbursement facilities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80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739" y="1851026"/>
            <a:ext cx="4778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800" y="1582738"/>
            <a:ext cx="4778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347914" y="1096964"/>
            <a:ext cx="73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b="1">
                <a:latin typeface="Calibri" pitchFamily="34" charset="0"/>
                <a:cs typeface="Arial" charset="0"/>
              </a:rPr>
              <a:t>S S S</a:t>
            </a:r>
            <a:endParaRPr lang="en-US" b="1">
              <a:latin typeface="Calibri" pitchFamily="34" charset="0"/>
              <a:cs typeface="Arial" charset="0"/>
            </a:endParaRPr>
          </a:p>
        </p:txBody>
      </p:sp>
      <p:pic>
        <p:nvPicPr>
          <p:cNvPr id="717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4" y="1416051"/>
            <a:ext cx="4778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8"/>
          <p:cNvSpPr txBox="1">
            <a:spLocks noChangeArrowheads="1"/>
          </p:cNvSpPr>
          <p:nvPr/>
        </p:nvSpPr>
        <p:spPr bwMode="auto">
          <a:xfrm>
            <a:off x="2133600" y="2057401"/>
            <a:ext cx="164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PH" dirty="0">
                <a:latin typeface="Calibri" pitchFamily="34" charset="0"/>
                <a:cs typeface="Arial" charset="0"/>
              </a:rPr>
              <a:t>Loans / Benefits</a:t>
            </a:r>
            <a:endParaRPr lang="en-US" dirty="0">
              <a:latin typeface="Calibri" pitchFamily="34" charset="0"/>
              <a:cs typeface="Arial" charset="0"/>
            </a:endParaRPr>
          </a:p>
        </p:txBody>
      </p:sp>
      <p:sp>
        <p:nvSpPr>
          <p:cNvPr id="7175" name="mainfrm"/>
          <p:cNvSpPr>
            <a:spLocks noEditPoints="1" noChangeArrowheads="1"/>
          </p:cNvSpPr>
          <p:nvPr/>
        </p:nvSpPr>
        <p:spPr bwMode="auto">
          <a:xfrm>
            <a:off x="2286001" y="3648076"/>
            <a:ext cx="411163" cy="54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3721100" y="3419476"/>
            <a:ext cx="698500" cy="919163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462463" y="3760788"/>
            <a:ext cx="91281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8" name="TextBox 29"/>
          <p:cNvSpPr txBox="1">
            <a:spLocks noChangeArrowheads="1"/>
          </p:cNvSpPr>
          <p:nvPr/>
        </p:nvSpPr>
        <p:spPr bwMode="auto">
          <a:xfrm>
            <a:off x="3721100" y="3690938"/>
            <a:ext cx="806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Summary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Payable Records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8262938" y="1863725"/>
            <a:ext cx="1960562" cy="8588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0" name="TextBox 25"/>
          <p:cNvSpPr txBox="1">
            <a:spLocks noChangeArrowheads="1"/>
          </p:cNvSpPr>
          <p:nvPr/>
        </p:nvSpPr>
        <p:spPr bwMode="auto">
          <a:xfrm>
            <a:off x="8696326" y="2033588"/>
            <a:ext cx="159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>
                <a:latin typeface="Calibri" pitchFamily="34" charset="0"/>
                <a:cs typeface="Arial" charset="0"/>
              </a:rPr>
              <a:t>SSS Partner</a:t>
            </a:r>
          </a:p>
          <a:p>
            <a:r>
              <a:rPr lang="en-PH">
                <a:latin typeface="Calibri" pitchFamily="34" charset="0"/>
                <a:cs typeface="Arial" charset="0"/>
              </a:rPr>
              <a:t>Banks</a:t>
            </a: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36" name="Flowchart: Magnetic Disk 35"/>
          <p:cNvSpPr/>
          <p:nvPr/>
        </p:nvSpPr>
        <p:spPr>
          <a:xfrm>
            <a:off x="5283200" y="1963739"/>
            <a:ext cx="812800" cy="89852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Lightning Bolt 27"/>
          <p:cNvSpPr/>
          <p:nvPr/>
        </p:nvSpPr>
        <p:spPr>
          <a:xfrm rot="10336029">
            <a:off x="6164263" y="2193925"/>
            <a:ext cx="2127250" cy="1730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3" name="TextBox 28"/>
          <p:cNvSpPr txBox="1">
            <a:spLocks noChangeArrowheads="1"/>
          </p:cNvSpPr>
          <p:nvPr/>
        </p:nvSpPr>
        <p:spPr bwMode="auto">
          <a:xfrm>
            <a:off x="5283201" y="2400301"/>
            <a:ext cx="931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SSS Acct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Balances </a:t>
            </a:r>
          </a:p>
        </p:txBody>
      </p:sp>
      <p:sp>
        <p:nvSpPr>
          <p:cNvPr id="41" name="Flowchart: Magnetic Disk 40"/>
          <p:cNvSpPr/>
          <p:nvPr/>
        </p:nvSpPr>
        <p:spPr>
          <a:xfrm>
            <a:off x="8958264" y="5351464"/>
            <a:ext cx="1125537" cy="947737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20203562">
            <a:off x="6181725" y="3549651"/>
            <a:ext cx="712788" cy="24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6923088" y="2916238"/>
            <a:ext cx="742950" cy="855662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dirty="0"/>
              <a:t> </a:t>
            </a:r>
            <a:endParaRPr lang="en-US" dirty="0"/>
          </a:p>
        </p:txBody>
      </p:sp>
      <p:sp>
        <p:nvSpPr>
          <p:cNvPr id="7187" name="TextBox 37"/>
          <p:cNvSpPr txBox="1">
            <a:spLocks noChangeArrowheads="1"/>
          </p:cNvSpPr>
          <p:nvPr/>
        </p:nvSpPr>
        <p:spPr bwMode="auto">
          <a:xfrm>
            <a:off x="6904038" y="3125788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PH" sz="1200" b="1">
                <a:latin typeface="Calibri" pitchFamily="34" charset="0"/>
                <a:cs typeface="Arial" charset="0"/>
              </a:rPr>
              <a:t>LOI: </a:t>
            </a:r>
          </a:p>
          <a:p>
            <a:pPr algn="ctr"/>
            <a:r>
              <a:rPr lang="en-PH" sz="1200" b="1">
                <a:latin typeface="Calibri" pitchFamily="34" charset="0"/>
                <a:cs typeface="Arial" charset="0"/>
              </a:rPr>
              <a:t>SSS to PFI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48" name="Lightning Bolt 47"/>
          <p:cNvSpPr/>
          <p:nvPr/>
        </p:nvSpPr>
        <p:spPr>
          <a:xfrm rot="18992125">
            <a:off x="7548564" y="2617788"/>
            <a:ext cx="904875" cy="2921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Lightning Bolt 48"/>
          <p:cNvSpPr/>
          <p:nvPr/>
        </p:nvSpPr>
        <p:spPr>
          <a:xfrm rot="6251731">
            <a:off x="7908926" y="3103563"/>
            <a:ext cx="1292225" cy="3937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Flowchart: Magnetic Disk 49"/>
          <p:cNvSpPr/>
          <p:nvPr/>
        </p:nvSpPr>
        <p:spPr>
          <a:xfrm>
            <a:off x="2209800" y="5334001"/>
            <a:ext cx="609600" cy="919163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1" name="TextBox 38"/>
          <p:cNvSpPr txBox="1">
            <a:spLocks noChangeArrowheads="1"/>
          </p:cNvSpPr>
          <p:nvPr/>
        </p:nvSpPr>
        <p:spPr bwMode="auto">
          <a:xfrm>
            <a:off x="2057400" y="56388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600">
                <a:latin typeface="Calibri" pitchFamily="34" charset="0"/>
                <a:cs typeface="Arial" charset="0"/>
              </a:rPr>
              <a:t>Payable Records</a:t>
            </a:r>
            <a:endParaRPr lang="en-US" sz="1600">
              <a:latin typeface="Calibri" pitchFamily="34" charset="0"/>
              <a:cs typeface="Arial" charset="0"/>
            </a:endParaRPr>
          </a:p>
        </p:txBody>
      </p:sp>
      <p:sp>
        <p:nvSpPr>
          <p:cNvPr id="53" name="Flowchart: Magnetic Disk 52"/>
          <p:cNvSpPr/>
          <p:nvPr/>
        </p:nvSpPr>
        <p:spPr>
          <a:xfrm>
            <a:off x="7724776" y="3919538"/>
            <a:ext cx="811213" cy="1033462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dirty="0"/>
              <a:t> </a:t>
            </a:r>
            <a:endParaRPr lang="en-US" dirty="0"/>
          </a:p>
        </p:txBody>
      </p:sp>
      <p:sp>
        <p:nvSpPr>
          <p:cNvPr id="7193" name="TextBox 39"/>
          <p:cNvSpPr txBox="1">
            <a:spLocks noChangeArrowheads="1"/>
          </p:cNvSpPr>
          <p:nvPr/>
        </p:nvSpPr>
        <p:spPr bwMode="auto">
          <a:xfrm>
            <a:off x="7691438" y="4291013"/>
            <a:ext cx="925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Confirmed SSS to SSS 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      F.T.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7194" name="mainfrm"/>
          <p:cNvSpPr>
            <a:spLocks noEditPoints="1" noChangeArrowheads="1"/>
          </p:cNvSpPr>
          <p:nvPr/>
        </p:nvSpPr>
        <p:spPr bwMode="auto">
          <a:xfrm>
            <a:off x="7864476" y="5530851"/>
            <a:ext cx="481013" cy="54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2903539" y="5675314"/>
            <a:ext cx="494347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6" name="TextBox 42"/>
          <p:cNvSpPr txBox="1">
            <a:spLocks noChangeArrowheads="1"/>
          </p:cNvSpPr>
          <p:nvPr/>
        </p:nvSpPr>
        <p:spPr bwMode="auto">
          <a:xfrm>
            <a:off x="8958263" y="5630863"/>
            <a:ext cx="1370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LOI:CR To SSS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Member Accts,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DR To SSS Accts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7197" name="TextBox 66"/>
          <p:cNvSpPr txBox="1">
            <a:spLocks noChangeArrowheads="1"/>
          </p:cNvSpPr>
          <p:nvPr/>
        </p:nvSpPr>
        <p:spPr bwMode="auto">
          <a:xfrm>
            <a:off x="9297989" y="1563688"/>
            <a:ext cx="1030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>
                <a:latin typeface="Calibri" pitchFamily="34" charset="0"/>
                <a:cs typeface="Arial" charset="0"/>
              </a:rPr>
              <a:t>Internet</a:t>
            </a: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7198" name="TextBox 50"/>
          <p:cNvSpPr txBox="1">
            <a:spLocks noChangeArrowheads="1"/>
          </p:cNvSpPr>
          <p:nvPr/>
        </p:nvSpPr>
        <p:spPr bwMode="auto">
          <a:xfrm>
            <a:off x="5348289" y="2201863"/>
            <a:ext cx="604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EOD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7199" name="TextBox 53"/>
          <p:cNvSpPr txBox="1">
            <a:spLocks noChangeArrowheads="1"/>
          </p:cNvSpPr>
          <p:nvPr/>
        </p:nvSpPr>
        <p:spPr bwMode="auto">
          <a:xfrm>
            <a:off x="2139950" y="3343276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>
                <a:latin typeface="Calibri" pitchFamily="34" charset="0"/>
                <a:cs typeface="Arial" charset="0"/>
              </a:rPr>
              <a:t>Extract</a:t>
            </a:r>
            <a:endParaRPr lang="en-US">
              <a:latin typeface="Calibri" pitchFamily="34" charset="0"/>
              <a:cs typeface="Arial" charset="0"/>
            </a:endParaRPr>
          </a:p>
        </p:txBody>
      </p:sp>
      <p:pic>
        <p:nvPicPr>
          <p:cNvPr id="720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3649663"/>
            <a:ext cx="673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ight Arrow 64"/>
          <p:cNvSpPr/>
          <p:nvPr/>
        </p:nvSpPr>
        <p:spPr>
          <a:xfrm rot="5400000">
            <a:off x="7911307" y="5158582"/>
            <a:ext cx="38576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8388351" y="5703888"/>
            <a:ext cx="493713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Lightning Bolt 70"/>
          <p:cNvSpPr/>
          <p:nvPr/>
        </p:nvSpPr>
        <p:spPr>
          <a:xfrm rot="15222217">
            <a:off x="8152607" y="3820319"/>
            <a:ext cx="2527300" cy="5191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158288" y="3244850"/>
            <a:ext cx="0" cy="8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262939" y="2776538"/>
            <a:ext cx="433387" cy="582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507288" y="2520950"/>
            <a:ext cx="622300" cy="273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6727826" y="2116138"/>
            <a:ext cx="1001713" cy="19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>
            <a:off x="2398713" y="2424114"/>
            <a:ext cx="182562" cy="935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2754314" y="3771900"/>
            <a:ext cx="966787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2428875" y="4291013"/>
            <a:ext cx="184150" cy="995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Flowchart: Magnetic Disk 79"/>
          <p:cNvSpPr/>
          <p:nvPr/>
        </p:nvSpPr>
        <p:spPr>
          <a:xfrm>
            <a:off x="7239000" y="727076"/>
            <a:ext cx="1125538" cy="94932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12" name="TextBox 80"/>
          <p:cNvSpPr txBox="1">
            <a:spLocks noChangeArrowheads="1"/>
          </p:cNvSpPr>
          <p:nvPr/>
        </p:nvSpPr>
        <p:spPr bwMode="auto">
          <a:xfrm>
            <a:off x="7291389" y="954088"/>
            <a:ext cx="1146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Confirmed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F.T. to SSS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Member Accts.     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82" name="Lightning Bolt 81"/>
          <p:cNvSpPr/>
          <p:nvPr/>
        </p:nvSpPr>
        <p:spPr>
          <a:xfrm rot="11280386">
            <a:off x="8312150" y="1462089"/>
            <a:ext cx="628650" cy="47148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8567739" y="1420814"/>
            <a:ext cx="401637" cy="325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eft Arrow 83"/>
          <p:cNvSpPr/>
          <p:nvPr/>
        </p:nvSpPr>
        <p:spPr>
          <a:xfrm rot="21030739">
            <a:off x="3263900" y="1257300"/>
            <a:ext cx="3932238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16" name="TextBox 56"/>
          <p:cNvSpPr txBox="1">
            <a:spLocks noChangeArrowheads="1"/>
          </p:cNvSpPr>
          <p:nvPr/>
        </p:nvSpPr>
        <p:spPr bwMode="auto">
          <a:xfrm>
            <a:off x="1752600" y="115888"/>
            <a:ext cx="7977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3600" b="1">
                <a:latin typeface="Calibri" pitchFamily="34" charset="0"/>
                <a:cs typeface="Arial" charset="0"/>
              </a:rPr>
              <a:t>E-Disbursements General Flow</a:t>
            </a:r>
            <a:endParaRPr lang="en-US" sz="3200" b="1">
              <a:latin typeface="Calibri" pitchFamily="34" charset="0"/>
              <a:cs typeface="Arial" charset="0"/>
            </a:endParaRPr>
          </a:p>
        </p:txBody>
      </p:sp>
      <p:sp>
        <p:nvSpPr>
          <p:cNvPr id="7217" name="TextBox 2"/>
          <p:cNvSpPr txBox="1">
            <a:spLocks noChangeArrowheads="1"/>
          </p:cNvSpPr>
          <p:nvPr/>
        </p:nvSpPr>
        <p:spPr bwMode="auto">
          <a:xfrm>
            <a:off x="3886200" y="7620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>
                <a:latin typeface="Calibri" pitchFamily="34" charset="0"/>
                <a:cs typeface="Arial" charset="0"/>
              </a:rPr>
              <a:t>For Posting</a:t>
            </a: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5600700" y="2898775"/>
            <a:ext cx="177800" cy="6921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0551" y="3287713"/>
            <a:ext cx="347663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466138" y="3544888"/>
            <a:ext cx="349250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60" name="Oval 59"/>
          <p:cNvSpPr/>
          <p:nvPr/>
        </p:nvSpPr>
        <p:spPr>
          <a:xfrm>
            <a:off x="9526588" y="4186238"/>
            <a:ext cx="347662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550151" y="5253038"/>
            <a:ext cx="347663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73663" y="3359151"/>
            <a:ext cx="349250" cy="303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756526" y="1863726"/>
            <a:ext cx="347663" cy="303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25" name="TextBox 7"/>
          <p:cNvSpPr txBox="1">
            <a:spLocks noChangeArrowheads="1"/>
          </p:cNvSpPr>
          <p:nvPr/>
        </p:nvSpPr>
        <p:spPr bwMode="auto">
          <a:xfrm>
            <a:off x="1890714" y="3287714"/>
            <a:ext cx="300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>
                <a:latin typeface="Calibri" pitchFamily="34" charset="0"/>
                <a:cs typeface="Arial" charset="0"/>
              </a:rPr>
              <a:t>1</a:t>
            </a:r>
            <a:endParaRPr lang="en-US" sz="1400">
              <a:latin typeface="Calibri" pitchFamily="34" charset="0"/>
              <a:cs typeface="Arial" charset="0"/>
            </a:endParaRPr>
          </a:p>
        </p:txBody>
      </p:sp>
      <p:sp>
        <p:nvSpPr>
          <p:cNvPr id="7226" name="TextBox 8"/>
          <p:cNvSpPr txBox="1">
            <a:spLocks noChangeArrowheads="1"/>
          </p:cNvSpPr>
          <p:nvPr/>
        </p:nvSpPr>
        <p:spPr bwMode="auto">
          <a:xfrm>
            <a:off x="7794625" y="1814514"/>
            <a:ext cx="349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>
                <a:latin typeface="Calibri" pitchFamily="34" charset="0"/>
                <a:cs typeface="Arial" charset="0"/>
              </a:rPr>
              <a:t>1</a:t>
            </a: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7227" name="TextBox 11"/>
          <p:cNvSpPr txBox="1">
            <a:spLocks noChangeArrowheads="1"/>
          </p:cNvSpPr>
          <p:nvPr/>
        </p:nvSpPr>
        <p:spPr bwMode="auto">
          <a:xfrm>
            <a:off x="5194301" y="3354389"/>
            <a:ext cx="309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2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228" name="TextBox 13"/>
          <p:cNvSpPr txBox="1">
            <a:spLocks noChangeArrowheads="1"/>
          </p:cNvSpPr>
          <p:nvPr/>
        </p:nvSpPr>
        <p:spPr bwMode="auto">
          <a:xfrm>
            <a:off x="8497888" y="35115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>
                <a:latin typeface="Calibri" pitchFamily="34" charset="0"/>
                <a:cs typeface="Arial" charset="0"/>
              </a:rPr>
              <a:t>3</a:t>
            </a: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7229" name="TextBox 15"/>
          <p:cNvSpPr txBox="1">
            <a:spLocks noChangeArrowheads="1"/>
          </p:cNvSpPr>
          <p:nvPr/>
        </p:nvSpPr>
        <p:spPr bwMode="auto">
          <a:xfrm>
            <a:off x="7564439" y="5248276"/>
            <a:ext cx="319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3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230" name="TextBox 16"/>
          <p:cNvSpPr txBox="1">
            <a:spLocks noChangeArrowheads="1"/>
          </p:cNvSpPr>
          <p:nvPr/>
        </p:nvSpPr>
        <p:spPr bwMode="auto">
          <a:xfrm>
            <a:off x="9545638" y="4186239"/>
            <a:ext cx="36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4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8769351" y="1346201"/>
            <a:ext cx="347663" cy="303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7232" name="TextBox 21"/>
          <p:cNvSpPr txBox="1">
            <a:spLocks noChangeArrowheads="1"/>
          </p:cNvSpPr>
          <p:nvPr/>
        </p:nvSpPr>
        <p:spPr bwMode="auto">
          <a:xfrm>
            <a:off x="8821738" y="1331914"/>
            <a:ext cx="37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5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233" name="TextBox 22"/>
          <p:cNvSpPr txBox="1">
            <a:spLocks noChangeArrowheads="1"/>
          </p:cNvSpPr>
          <p:nvPr/>
        </p:nvSpPr>
        <p:spPr bwMode="auto">
          <a:xfrm>
            <a:off x="4986338" y="4437063"/>
            <a:ext cx="2100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dirty="0">
                <a:latin typeface="Calibri" pitchFamily="34" charset="0"/>
                <a:cs typeface="Arial" charset="0"/>
              </a:rPr>
              <a:t>Fund Disbursements</a:t>
            </a:r>
            <a:endParaRPr lang="en-US" dirty="0">
              <a:latin typeface="Calibri" pitchFamily="34" charset="0"/>
              <a:cs typeface="Arial" charset="0"/>
            </a:endParaRPr>
          </a:p>
        </p:txBody>
      </p:sp>
      <p:sp>
        <p:nvSpPr>
          <p:cNvPr id="7234" name="TextBox 23"/>
          <p:cNvSpPr txBox="1">
            <a:spLocks noChangeArrowheads="1"/>
          </p:cNvSpPr>
          <p:nvPr/>
        </p:nvSpPr>
        <p:spPr bwMode="auto">
          <a:xfrm>
            <a:off x="6934200" y="6216651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>
                <a:latin typeface="Calibri" pitchFamily="34" charset="0"/>
                <a:cs typeface="Arial" charset="0"/>
              </a:rPr>
              <a:t>LOI: Pay Members</a:t>
            </a:r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881563" y="1046163"/>
            <a:ext cx="349250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7236" name="TextBox 24"/>
          <p:cNvSpPr txBox="1">
            <a:spLocks noChangeArrowheads="1"/>
          </p:cNvSpPr>
          <p:nvPr/>
        </p:nvSpPr>
        <p:spPr bwMode="auto">
          <a:xfrm>
            <a:off x="4903789" y="1046164"/>
            <a:ext cx="541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6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342188" y="2473326"/>
            <a:ext cx="349250" cy="303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38" name="TextBox 30"/>
          <p:cNvSpPr txBox="1">
            <a:spLocks noChangeArrowheads="1"/>
          </p:cNvSpPr>
          <p:nvPr/>
        </p:nvSpPr>
        <p:spPr bwMode="auto">
          <a:xfrm>
            <a:off x="7373939" y="2455864"/>
            <a:ext cx="420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2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alt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ELECTRONIC DISBURSEMENTS</a:t>
            </a:r>
            <a:endParaRPr lang="en-PH" altLang="en-US" sz="36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95082" y="1676400"/>
            <a:ext cx="9439836" cy="4267200"/>
          </a:xfrm>
        </p:spPr>
        <p:txBody>
          <a:bodyPr/>
          <a:lstStyle/>
          <a:p>
            <a:pPr marL="457200" indent="-457200">
              <a:defRPr/>
            </a:pPr>
            <a:r>
              <a:rPr lang="en-PH" dirty="0" smtClean="0">
                <a:solidFill>
                  <a:schemeClr val="tx2"/>
                </a:solidFill>
              </a:rPr>
              <a:t>Mag-</a:t>
            </a:r>
            <a:r>
              <a:rPr lang="en-PH" dirty="0" err="1" smtClean="0">
                <a:solidFill>
                  <a:schemeClr val="tx2"/>
                </a:solidFill>
              </a:rPr>
              <a:t>Impok</a:t>
            </a:r>
            <a:r>
              <a:rPr lang="en-PH" dirty="0" smtClean="0">
                <a:solidFill>
                  <a:schemeClr val="tx2"/>
                </a:solidFill>
              </a:rPr>
              <a:t> </a:t>
            </a:r>
            <a:r>
              <a:rPr lang="en-PH" dirty="0" err="1" smtClean="0">
                <a:solidFill>
                  <a:schemeClr val="tx2"/>
                </a:solidFill>
              </a:rPr>
              <a:t>sa</a:t>
            </a:r>
            <a:r>
              <a:rPr lang="en-PH" dirty="0" smtClean="0">
                <a:solidFill>
                  <a:schemeClr val="tx2"/>
                </a:solidFill>
              </a:rPr>
              <a:t> Bangko Program for Pensioners:  2.04 million pensioners;</a:t>
            </a:r>
          </a:p>
          <a:p>
            <a:pPr marL="457200" indent="-457200">
              <a:defRPr/>
            </a:pPr>
            <a:r>
              <a:rPr lang="en-PH" dirty="0" smtClean="0">
                <a:solidFill>
                  <a:schemeClr val="tx2"/>
                </a:solidFill>
              </a:rPr>
              <a:t>Sickness / Maternity Reimbursement through the Bank;</a:t>
            </a:r>
          </a:p>
          <a:p>
            <a:pPr marL="457200" indent="-457200">
              <a:defRPr/>
            </a:pPr>
            <a:r>
              <a:rPr lang="en-PH" dirty="0" smtClean="0">
                <a:solidFill>
                  <a:schemeClr val="tx2"/>
                </a:solidFill>
              </a:rPr>
              <a:t>Initial </a:t>
            </a:r>
            <a:r>
              <a:rPr lang="en-PH" dirty="0" err="1" smtClean="0">
                <a:solidFill>
                  <a:schemeClr val="tx2"/>
                </a:solidFill>
              </a:rPr>
              <a:t>DDR</a:t>
            </a:r>
            <a:r>
              <a:rPr lang="en-PH" dirty="0" smtClean="0">
                <a:solidFill>
                  <a:schemeClr val="tx2"/>
                </a:solidFill>
              </a:rPr>
              <a:t> Benefit Disbursement through the Bank </a:t>
            </a:r>
          </a:p>
          <a:p>
            <a:pPr marL="457200" indent="-457200">
              <a:defRPr/>
            </a:pPr>
            <a:r>
              <a:rPr lang="en-PH" sz="2600" dirty="0">
                <a:solidFill>
                  <a:schemeClr val="tx2"/>
                </a:solidFill>
              </a:rPr>
              <a:t>Salary Loans Proceeds through Citi Bank </a:t>
            </a:r>
            <a:r>
              <a:rPr lang="en-PH" sz="2600" dirty="0" smtClean="0">
                <a:solidFill>
                  <a:schemeClr val="tx2"/>
                </a:solidFill>
              </a:rPr>
              <a:t>and Union Bank Cash </a:t>
            </a:r>
            <a:r>
              <a:rPr lang="en-PH" sz="2600" dirty="0">
                <a:solidFill>
                  <a:schemeClr val="tx2"/>
                </a:solidFill>
              </a:rPr>
              <a:t>Card</a:t>
            </a:r>
          </a:p>
          <a:p>
            <a:pPr marL="457200" indent="-457200">
              <a:defRPr/>
            </a:pPr>
            <a:r>
              <a:rPr lang="en-PH" sz="2600" dirty="0" smtClean="0">
                <a:solidFill>
                  <a:schemeClr val="tx2"/>
                </a:solidFill>
              </a:rPr>
              <a:t>UMID </a:t>
            </a:r>
            <a:r>
              <a:rPr lang="en-PH" sz="2600" dirty="0">
                <a:solidFill>
                  <a:schemeClr val="tx2"/>
                </a:solidFill>
              </a:rPr>
              <a:t>as ATM (for all disbursements)</a:t>
            </a:r>
          </a:p>
        </p:txBody>
      </p:sp>
    </p:spTree>
    <p:extLst>
      <p:ext uri="{BB962C8B-B14F-4D97-AF65-F5344CB8AC3E}">
        <p14:creationId xmlns:p14="http://schemas.microsoft.com/office/powerpoint/2010/main" val="152690541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1676400" y="76201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7696201" y="3886201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347662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4575176" y="1524000"/>
            <a:ext cx="65" cy="36933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536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1338264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3352801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Group 28"/>
          <p:cNvGrpSpPr>
            <a:grpSpLocks/>
          </p:cNvGrpSpPr>
          <p:nvPr/>
        </p:nvGrpSpPr>
        <p:grpSpPr bwMode="auto">
          <a:xfrm>
            <a:off x="6596064" y="3429000"/>
            <a:ext cx="1100137" cy="1049338"/>
            <a:chOff x="5040312" y="5505449"/>
            <a:chExt cx="1409700" cy="1322388"/>
          </a:xfrm>
        </p:grpSpPr>
        <p:pic>
          <p:nvPicPr>
            <p:cNvPr id="15383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3200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IVRS</a:t>
            </a:r>
          </a:p>
        </p:txBody>
      </p:sp>
      <p:sp>
        <p:nvSpPr>
          <p:cNvPr id="15370" name="Rectangle 26"/>
          <p:cNvSpPr>
            <a:spLocks noChangeArrowheads="1"/>
          </p:cNvSpPr>
          <p:nvPr/>
        </p:nvSpPr>
        <p:spPr bwMode="auto">
          <a:xfrm>
            <a:off x="3073401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TEXT SSS &amp; TEXT BLAST FACILITY</a:t>
            </a:r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7813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SSS WEBSITE</a:t>
            </a:r>
          </a:p>
        </p:txBody>
      </p:sp>
      <p:sp>
        <p:nvSpPr>
          <p:cNvPr id="15372" name="Rectangle 30"/>
          <p:cNvSpPr>
            <a:spLocks noChangeArrowheads="1"/>
          </p:cNvSpPr>
          <p:nvPr/>
        </p:nvSpPr>
        <p:spPr bwMode="auto">
          <a:xfrm>
            <a:off x="3124200" y="1646239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(Interactive Voice </a:t>
            </a:r>
          </a:p>
          <a:p>
            <a:pPr eaLnBrk="1" hangingPunct="1"/>
            <a:r>
              <a:rPr lang="en-US" altLang="en-US" sz="2400" b="1"/>
              <a:t>Response System) </a:t>
            </a:r>
            <a:endParaRPr lang="en-US" altLang="en-US" sz="2400"/>
          </a:p>
        </p:txBody>
      </p:sp>
      <p:grpSp>
        <p:nvGrpSpPr>
          <p:cNvPr id="15373" name="Group 29"/>
          <p:cNvGrpSpPr>
            <a:grpSpLocks/>
          </p:cNvGrpSpPr>
          <p:nvPr/>
        </p:nvGrpSpPr>
        <p:grpSpPr bwMode="auto">
          <a:xfrm>
            <a:off x="6961188" y="1125539"/>
            <a:ext cx="2830319" cy="1965325"/>
            <a:chOff x="5956949" y="1519456"/>
            <a:chExt cx="3230201" cy="2210575"/>
          </a:xfrm>
        </p:grpSpPr>
        <p:pic>
          <p:nvPicPr>
            <p:cNvPr id="15378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909254" cy="48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SSIT</a:t>
              </a:r>
            </a:p>
          </p:txBody>
        </p:sp>
        <p:sp>
          <p:nvSpPr>
            <p:cNvPr id="15380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754475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Self-Service </a:t>
              </a:r>
            </a:p>
          </p:txBody>
        </p:sp>
        <p:sp>
          <p:nvSpPr>
            <p:cNvPr id="15381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60811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Information</a:t>
              </a:r>
            </a:p>
          </p:txBody>
        </p:sp>
        <p:sp>
          <p:nvSpPr>
            <p:cNvPr id="15382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359526" cy="34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Terminals</a:t>
              </a:r>
              <a:endParaRPr lang="en-US" altLang="en-US"/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1676400" y="1143001"/>
            <a:ext cx="4287838" cy="19478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latin typeface="Arial" charset="0"/>
            </a:endParaRPr>
          </a:p>
        </p:txBody>
      </p:sp>
      <p:sp>
        <p:nvSpPr>
          <p:cNvPr id="15375" name="TextBox 45"/>
          <p:cNvSpPr txBox="1">
            <a:spLocks noChangeArrowheads="1"/>
          </p:cNvSpPr>
          <p:nvPr/>
        </p:nvSpPr>
        <p:spPr bwMode="auto">
          <a:xfrm>
            <a:off x="3440114" y="2470151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1537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Rectangle 28"/>
          <p:cNvSpPr>
            <a:spLocks noChangeArrowheads="1"/>
          </p:cNvSpPr>
          <p:nvPr/>
        </p:nvSpPr>
        <p:spPr bwMode="auto">
          <a:xfrm>
            <a:off x="6324601" y="5051426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PAYMENT</a:t>
            </a:r>
          </a:p>
          <a:p>
            <a:pPr eaLnBrk="1" hangingPunct="1"/>
            <a:r>
              <a:rPr lang="en-US" altLang="en-US" sz="2400" b="1"/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3605758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6"/>
          <p:cNvSpPr>
            <a:spLocks noGrp="1"/>
          </p:cNvSpPr>
          <p:nvPr>
            <p:ph type="ctrTitle"/>
          </p:nvPr>
        </p:nvSpPr>
        <p:spPr>
          <a:xfrm>
            <a:off x="2286000" y="5181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>
                <a:solidFill>
                  <a:srgbClr val="002060"/>
                </a:solidFill>
              </a:rPr>
              <a:t>End of presentation. Thank you.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B4CF2B-733A-4FA4-AB03-51CE792BBE68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21" y="618284"/>
            <a:ext cx="4553791" cy="4448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21" y="471051"/>
            <a:ext cx="5127812" cy="47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66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6"/>
          <p:cNvSpPr>
            <a:spLocks noGrp="1"/>
          </p:cNvSpPr>
          <p:nvPr>
            <p:ph type="ctrTitle"/>
          </p:nvPr>
        </p:nvSpPr>
        <p:spPr>
          <a:xfrm>
            <a:off x="2286000" y="5181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>
                <a:solidFill>
                  <a:srgbClr val="002060"/>
                </a:solidFill>
              </a:rPr>
              <a:t>End of presentation. Thank you.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B4CF2B-733A-4FA4-AB03-51CE792BBE68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21" y="618284"/>
            <a:ext cx="4553791" cy="44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5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"/>
            <a:ext cx="6096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"/>
          <p:cNvSpPr txBox="1">
            <a:spLocks noChangeArrowheads="1"/>
          </p:cNvSpPr>
          <p:nvPr/>
        </p:nvSpPr>
        <p:spPr bwMode="auto">
          <a:xfrm>
            <a:off x="2698750" y="1658938"/>
            <a:ext cx="65278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813"/>
              </a:spcBef>
            </a:pPr>
            <a:r>
              <a:rPr lang="en-US" altLang="en-US" sz="2900">
                <a:solidFill>
                  <a:srgbClr val="000000"/>
                </a:solidFill>
                <a:latin typeface="Calibri" panose="020F0502020204030204" pitchFamily="34" charset="0"/>
              </a:rPr>
              <a:t>An automated telephone assistance service for members that responds to inquiries on contributions, benefit claims, salary loans information and eligibility requirements.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467600" y="3810001"/>
          <a:ext cx="1447800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4" imgW="733333" imgH="1333333" progId="">
                  <p:embed/>
                </p:oleObj>
              </mc:Choice>
              <mc:Fallback>
                <p:oleObj r:id="rId4" imgW="733333" imgH="1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810001"/>
                        <a:ext cx="1447800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066213" y="3962401"/>
          <a:ext cx="1600200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6" imgW="3895238" imgH="5714286" progId="">
                  <p:embed/>
                </p:oleObj>
              </mc:Choice>
              <mc:Fallback>
                <p:oleObj r:id="rId6" imgW="3895238" imgH="57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6213" y="3962401"/>
                        <a:ext cx="1600200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296401" y="1828801"/>
          <a:ext cx="137001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8" imgW="819048" imgH="1247619" progId="">
                  <p:embed/>
                </p:oleObj>
              </mc:Choice>
              <mc:Fallback>
                <p:oleObj r:id="rId8" imgW="819048" imgH="12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1" y="1828801"/>
                        <a:ext cx="137001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2027239" y="512763"/>
            <a:ext cx="7843837" cy="1244600"/>
          </a:xfrm>
          <a:prstGeom prst="roundRect">
            <a:avLst>
              <a:gd name="adj" fmla="val 116"/>
            </a:avLst>
          </a:prstGeom>
          <a:solidFill>
            <a:srgbClr val="99C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 anchorCtr="1"/>
          <a:lstStyle>
            <a:lvl1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</a:pPr>
            <a:r>
              <a:rPr lang="en-US" altLang="en-US" sz="3200" b="1">
                <a:latin typeface="Calibri" panose="020F0502020204030204" pitchFamily="34" charset="0"/>
              </a:rPr>
              <a:t>DIAL-SSS or INTERACTIVE VOICE RESPONSE SYSTEM (IVRS)</a:t>
            </a:r>
          </a:p>
        </p:txBody>
      </p:sp>
    </p:spTree>
    <p:extLst>
      <p:ext uri="{BB962C8B-B14F-4D97-AF65-F5344CB8AC3E}">
        <p14:creationId xmlns:p14="http://schemas.microsoft.com/office/powerpoint/2010/main" val="1977397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AB1934-15FD-44C0-AD73-D8CD5B488D1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Title 2"/>
          <p:cNvSpPr>
            <a:spLocks noGrp="1"/>
          </p:cNvSpPr>
          <p:nvPr>
            <p:ph type="title"/>
          </p:nvPr>
        </p:nvSpPr>
        <p:spPr>
          <a:xfrm>
            <a:off x="1676400" y="-76200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02060"/>
                </a:solidFill>
              </a:rPr>
              <a:t>IVRS Operation</a:t>
            </a:r>
            <a:endParaRPr lang="en-US" altLang="en-US" sz="3600" b="1" i="1">
              <a:solidFill>
                <a:srgbClr val="002060"/>
              </a:solidFill>
            </a:endParaRPr>
          </a:p>
        </p:txBody>
      </p:sp>
      <p:sp>
        <p:nvSpPr>
          <p:cNvPr id="2053" name="Text Box 37"/>
          <p:cNvSpPr txBox="1">
            <a:spLocks noChangeArrowheads="1"/>
          </p:cNvSpPr>
          <p:nvPr/>
        </p:nvSpPr>
        <p:spPr bwMode="auto">
          <a:xfrm>
            <a:off x="2032000" y="457200"/>
            <a:ext cx="8483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25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24 x 7, Call 917-7777</a:t>
            </a:r>
          </a:p>
          <a:p>
            <a:pPr algn="ctr">
              <a:spcBef>
                <a:spcPts val="125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(</a:t>
            </a:r>
            <a:r>
              <a:rPr lang="en-US" altLang="en-US" sz="2000" b="1">
                <a:solidFill>
                  <a:srgbClr val="000000"/>
                </a:solidFill>
              </a:rPr>
              <a:t>Toll-free for Globe subscribers only)</a:t>
            </a:r>
          </a:p>
        </p:txBody>
      </p:sp>
      <p:sp>
        <p:nvSpPr>
          <p:cNvPr id="2054" name="AutoShape 40"/>
          <p:cNvSpPr>
            <a:spLocks noChangeArrowheads="1"/>
          </p:cNvSpPr>
          <p:nvPr/>
        </p:nvSpPr>
        <p:spPr bwMode="auto">
          <a:xfrm>
            <a:off x="1219201" y="1828800"/>
            <a:ext cx="8562975" cy="4343400"/>
          </a:xfrm>
          <a:prstGeom prst="roundRect">
            <a:avLst>
              <a:gd name="adj" fmla="val 32"/>
            </a:avLst>
          </a:prstGeom>
          <a:solidFill>
            <a:srgbClr val="99C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The access numbers for the following areas:</a:t>
            </a:r>
          </a:p>
          <a:p>
            <a:pPr algn="ctr"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Baguio City							-	446-5902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Tarlac City							-	982-8739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NCR									-	917-7777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San Pablo City						-	562-9289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Naga City								-	472-7776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Cebu City								-	253-0690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Bacolod City							-	433-9476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Cagayan De Oro City				-	727-707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Davao City							-	227-7234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Zamboanga City						-	992-2014</a:t>
            </a:r>
            <a:endParaRPr lang="en-US" altLang="en-US" sz="2800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2050" name="Object 39"/>
          <p:cNvGraphicFramePr>
            <a:graphicFrameLocks noChangeAspect="1"/>
          </p:cNvGraphicFramePr>
          <p:nvPr/>
        </p:nvGraphicFramePr>
        <p:xfrm>
          <a:off x="9028114" y="2543176"/>
          <a:ext cx="1335087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819048" imgH="1247619" progId="PBrush">
                  <p:embed/>
                </p:oleObj>
              </mc:Choice>
              <mc:Fallback>
                <p:oleObj r:id="rId3" imgW="819048" imgH="12476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8114" y="2543176"/>
                        <a:ext cx="1335087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15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2361</Words>
  <Application>Microsoft Office PowerPoint</Application>
  <PresentationFormat>Custom</PresentationFormat>
  <Paragraphs>598</Paragraphs>
  <Slides>72</Slides>
  <Notes>18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Capacity Building Program for  e-Services  “Doing Business Made Easier”</vt:lpstr>
      <vt:lpstr>DOING BUSINESS WITH WHOM</vt:lpstr>
      <vt:lpstr>DOING WHAT BUSINESS</vt:lpstr>
      <vt:lpstr>DOING BUSINESS WHERE</vt:lpstr>
      <vt:lpstr>HOW DO WE CONDUCT BUSINESS:  e-Services</vt:lpstr>
      <vt:lpstr>SSS Member Services  Facilities  </vt:lpstr>
      <vt:lpstr>Self-service Facilities</vt:lpstr>
      <vt:lpstr>PowerPoint Presentation</vt:lpstr>
      <vt:lpstr>IVRS Operation</vt:lpstr>
      <vt:lpstr>IVRS Operation – Available Services</vt:lpstr>
      <vt:lpstr>Self-service Facilities</vt:lpstr>
      <vt:lpstr>SELF-SERVICE INFORMATION TERMINAL (SSIT) </vt:lpstr>
      <vt:lpstr>SSIT – Available Services</vt:lpstr>
      <vt:lpstr>SSIT – How to Use</vt:lpstr>
      <vt:lpstr>SSIT – How to Use</vt:lpstr>
      <vt:lpstr>Self-service Facilities</vt:lpstr>
      <vt:lpstr>PowerPoint Presentation</vt:lpstr>
      <vt:lpstr>PowerPoint Presentation</vt:lpstr>
      <vt:lpstr>Self-service Facilities - Text-SSS</vt:lpstr>
      <vt:lpstr>PowerPoint Presentation</vt:lpstr>
      <vt:lpstr>PowerPoint Presentation</vt:lpstr>
      <vt:lpstr>PowerPoint Presentation</vt:lpstr>
      <vt:lpstr>PowerPoint Presentation</vt:lpstr>
      <vt:lpstr>TEXT – BLAST</vt:lpstr>
      <vt:lpstr>Self-service Facilities</vt:lpstr>
      <vt:lpstr>ENHANCED SSS WEBSITE </vt:lpstr>
      <vt:lpstr> </vt:lpstr>
      <vt:lpstr>PowerPoint Presentation</vt:lpstr>
      <vt:lpstr>SSS Web Registration – Member </vt:lpstr>
      <vt:lpstr>SSS Web Registration – Member </vt:lpstr>
      <vt:lpstr>SSS Web Registration – Employer </vt:lpstr>
      <vt:lpstr>SSS Web Registration – Employer </vt:lpstr>
      <vt:lpstr>SSS Web Registration – Employer </vt:lpstr>
      <vt:lpstr>SSS Web Registration – Employer </vt:lpstr>
      <vt:lpstr>SSS Web – Inquiry &amp; Transactions</vt:lpstr>
      <vt:lpstr>SSS Web Services  - Member</vt:lpstr>
      <vt:lpstr>SSS Web Services  - Member</vt:lpstr>
      <vt:lpstr>SSS Web Services  - Employer</vt:lpstr>
      <vt:lpstr>SSS Web Services  - Employer</vt:lpstr>
      <vt:lpstr>Self-service Facilities</vt:lpstr>
      <vt:lpstr>PowerPoint Presentation</vt:lpstr>
      <vt:lpstr>How to register to GCASH</vt:lpstr>
      <vt:lpstr>How to register to GCASH</vt:lpstr>
      <vt:lpstr>How to register to GCASH</vt:lpstr>
      <vt:lpstr>How to register to GCASH</vt:lpstr>
      <vt:lpstr>How to register to GCASH</vt:lpstr>
      <vt:lpstr>PowerPoint Presentation</vt:lpstr>
      <vt:lpstr>Contact Information</vt:lpstr>
      <vt:lpstr>SSS eCollection </vt:lpstr>
      <vt:lpstr>SSS eCollection</vt:lpstr>
      <vt:lpstr>SSS eCollection Scheme</vt:lpstr>
      <vt:lpstr>SSS eCollection Scheme</vt:lpstr>
      <vt:lpstr>Employer Electronic Transaction Facilities</vt:lpstr>
      <vt:lpstr>1. Employer Submission at SSS Branch</vt:lpstr>
      <vt:lpstr>2. Employer Submission Thru SSS Website</vt:lpstr>
      <vt:lpstr>3. Employer Submission Thru SSSNet (EDI)</vt:lpstr>
      <vt:lpstr>4. Employer Submission Thru Collection Service Provider (Bank or Non-bank)</vt:lpstr>
      <vt:lpstr>5. Employer Contribution Collection System</vt:lpstr>
      <vt:lpstr>Procedural Flow </vt:lpstr>
      <vt:lpstr>Individual Member Transaction Facilities</vt:lpstr>
      <vt:lpstr>1. SSS Automated Tellering System</vt:lpstr>
      <vt:lpstr>2. Payment Centers</vt:lpstr>
      <vt:lpstr>3. Internet Payment</vt:lpstr>
      <vt:lpstr>4. Auto-Debit Arrangement System</vt:lpstr>
      <vt:lpstr>5. Tie-up with Collection Partners (on-going)</vt:lpstr>
      <vt:lpstr>6. Gcash </vt:lpstr>
      <vt:lpstr>PowerPoint Presentation</vt:lpstr>
      <vt:lpstr>PowerPoint Presentation</vt:lpstr>
      <vt:lpstr>ELECTRONIC DISBURSEMENTS</vt:lpstr>
      <vt:lpstr>End of presentation. Thank you.</vt:lpstr>
      <vt:lpstr>End of presentation. Thank you.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Gene Padilla</dc:creator>
  <cp:lastModifiedBy>Mara Gaor</cp:lastModifiedBy>
  <cp:revision>37</cp:revision>
  <dcterms:created xsi:type="dcterms:W3CDTF">2016-08-23T05:23:11Z</dcterms:created>
  <dcterms:modified xsi:type="dcterms:W3CDTF">2016-08-31T07:55:09Z</dcterms:modified>
</cp:coreProperties>
</file>