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212" r:id="rId3"/>
    <p:sldMasterId id="2147484224" r:id="rId4"/>
  </p:sldMasterIdLst>
  <p:notesMasterIdLst>
    <p:notesMasterId r:id="rId55"/>
  </p:notesMasterIdLst>
  <p:handoutMasterIdLst>
    <p:handoutMasterId r:id="rId56"/>
  </p:handoutMasterIdLst>
  <p:sldIdLst>
    <p:sldId id="404" r:id="rId5"/>
    <p:sldId id="310" r:id="rId6"/>
    <p:sldId id="393" r:id="rId7"/>
    <p:sldId id="377" r:id="rId8"/>
    <p:sldId id="397" r:id="rId9"/>
    <p:sldId id="379" r:id="rId10"/>
    <p:sldId id="499" r:id="rId11"/>
    <p:sldId id="402" r:id="rId12"/>
    <p:sldId id="382" r:id="rId13"/>
    <p:sldId id="383" r:id="rId14"/>
    <p:sldId id="389" r:id="rId15"/>
    <p:sldId id="425" r:id="rId16"/>
    <p:sldId id="427" r:id="rId17"/>
    <p:sldId id="399" r:id="rId18"/>
    <p:sldId id="387" r:id="rId19"/>
    <p:sldId id="385" r:id="rId20"/>
    <p:sldId id="386" r:id="rId21"/>
    <p:sldId id="388" r:id="rId22"/>
    <p:sldId id="400" r:id="rId23"/>
    <p:sldId id="405" r:id="rId24"/>
    <p:sldId id="394" r:id="rId25"/>
    <p:sldId id="395" r:id="rId26"/>
    <p:sldId id="396" r:id="rId27"/>
    <p:sldId id="506" r:id="rId28"/>
    <p:sldId id="502" r:id="rId29"/>
    <p:sldId id="503" r:id="rId30"/>
    <p:sldId id="504" r:id="rId31"/>
    <p:sldId id="401" r:id="rId32"/>
    <p:sldId id="438" r:id="rId33"/>
    <p:sldId id="439" r:id="rId34"/>
    <p:sldId id="440" r:id="rId35"/>
    <p:sldId id="442" r:id="rId36"/>
    <p:sldId id="443" r:id="rId37"/>
    <p:sldId id="444" r:id="rId38"/>
    <p:sldId id="448" r:id="rId39"/>
    <p:sldId id="449" r:id="rId40"/>
    <p:sldId id="450" r:id="rId41"/>
    <p:sldId id="451" r:id="rId42"/>
    <p:sldId id="458" r:id="rId43"/>
    <p:sldId id="459" r:id="rId44"/>
    <p:sldId id="460" r:id="rId45"/>
    <p:sldId id="471" r:id="rId46"/>
    <p:sldId id="472" r:id="rId47"/>
    <p:sldId id="473" r:id="rId48"/>
    <p:sldId id="474" r:id="rId49"/>
    <p:sldId id="475" r:id="rId50"/>
    <p:sldId id="477" r:id="rId51"/>
    <p:sldId id="500" r:id="rId52"/>
    <p:sldId id="498" r:id="rId53"/>
    <p:sldId id="505" r:id="rId5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9700"/>
    <a:srgbClr val="2B6F1B"/>
    <a:srgbClr val="006092"/>
    <a:srgbClr val="CC9900"/>
    <a:srgbClr val="3366CC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6" autoAdjust="0"/>
    <p:restoredTop sz="94765" autoAdjust="0"/>
  </p:normalViewPr>
  <p:slideViewPr>
    <p:cSldViewPr>
      <p:cViewPr varScale="1">
        <p:scale>
          <a:sx n="70" d="100"/>
          <a:sy n="70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r>
            <a:rPr lang="en-PH" sz="1600" dirty="0" smtClean="0">
              <a:solidFill>
                <a:schemeClr val="tx2"/>
              </a:solidFill>
            </a:rPr>
            <a:t>1</a:t>
          </a:r>
        </a:p>
        <a:p>
          <a:r>
            <a:rPr lang="en-PH" sz="1600" dirty="0" smtClean="0">
              <a:solidFill>
                <a:schemeClr val="tx2"/>
              </a:solidFill>
            </a:rPr>
            <a:t>Employer logs-in to My.SSS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Access Collection List submission module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Update or upload collection list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SSS validates list and informs member of  result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066CC437-F0D0-4EB2-B06B-378AA4324668}" type="presOf" srcId="{12FFA684-CC07-4BC9-A8D6-BFA44EC009C4}" destId="{CC85EAB7-D8B5-4F9C-822E-9B1FBF2A4F40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CE8477A5-D822-4211-951C-61946F8C4E42}" type="presOf" srcId="{1C483108-CBF7-493C-B2C3-F1AD238C54CB}" destId="{6A8AC867-A560-4807-B466-459F1FED5514}" srcOrd="0" destOrd="0" presId="urn:microsoft.com/office/officeart/2005/8/layout/hProcess9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6E88E34C-E130-47AD-90C8-65642BABFB8D}" type="presOf" srcId="{7265F071-6DA5-411C-9CB4-3A9A3C2BDC3F}" destId="{C95D80C4-5525-4C92-A674-29032D20EDA5}" srcOrd="0" destOrd="0" presId="urn:microsoft.com/office/officeart/2005/8/layout/hProcess9"/>
    <dgm:cxn modelId="{97DD03B8-66A3-4D42-A73C-E390BAC59DCE}" type="presOf" srcId="{A0B32E80-5F3B-4ED9-8142-949DC8785765}" destId="{17FA1461-0020-48D2-A7CF-B84918C07694}" srcOrd="0" destOrd="0" presId="urn:microsoft.com/office/officeart/2005/8/layout/hProcess9"/>
    <dgm:cxn modelId="{A229924C-069C-486F-9E8A-9131258F121D}" type="presOf" srcId="{1D0881F3-373F-45CF-B270-79CA756C79BA}" destId="{7640A39C-8375-4724-B6E6-6E2B4570F842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8B2A5AE8-5355-43E1-B093-BAD80D218934}" type="presParOf" srcId="{CC85EAB7-D8B5-4F9C-822E-9B1FBF2A4F40}" destId="{5C5AB782-E64C-40C7-8C64-CFCDCA236A7E}" srcOrd="0" destOrd="0" presId="urn:microsoft.com/office/officeart/2005/8/layout/hProcess9"/>
    <dgm:cxn modelId="{08259319-B1DD-4DF9-8966-21D312ECFAEE}" type="presParOf" srcId="{CC85EAB7-D8B5-4F9C-822E-9B1FBF2A4F40}" destId="{EEC0D95D-6535-404B-A3A3-15A8DBC4AECD}" srcOrd="1" destOrd="0" presId="urn:microsoft.com/office/officeart/2005/8/layout/hProcess9"/>
    <dgm:cxn modelId="{584E04AC-D84C-4AA5-8400-4C89796059C4}" type="presParOf" srcId="{EEC0D95D-6535-404B-A3A3-15A8DBC4AECD}" destId="{17FA1461-0020-48D2-A7CF-B84918C07694}" srcOrd="0" destOrd="0" presId="urn:microsoft.com/office/officeart/2005/8/layout/hProcess9"/>
    <dgm:cxn modelId="{86746DCB-F5BA-4776-A925-6AE13DB24E82}" type="presParOf" srcId="{EEC0D95D-6535-404B-A3A3-15A8DBC4AECD}" destId="{9BCFECEC-8EA1-4986-B7D4-CDF0EA6255D7}" srcOrd="1" destOrd="0" presId="urn:microsoft.com/office/officeart/2005/8/layout/hProcess9"/>
    <dgm:cxn modelId="{918CE4F9-71DE-42D0-AEF9-D409A3F8198C}" type="presParOf" srcId="{EEC0D95D-6535-404B-A3A3-15A8DBC4AECD}" destId="{7640A39C-8375-4724-B6E6-6E2B4570F842}" srcOrd="2" destOrd="0" presId="urn:microsoft.com/office/officeart/2005/8/layout/hProcess9"/>
    <dgm:cxn modelId="{055FFC32-5089-4C2A-B0A1-A2E2A8C25330}" type="presParOf" srcId="{EEC0D95D-6535-404B-A3A3-15A8DBC4AECD}" destId="{2866E2E9-A2A4-4FB7-8F0C-99E52523C5E7}" srcOrd="3" destOrd="0" presId="urn:microsoft.com/office/officeart/2005/8/layout/hProcess9"/>
    <dgm:cxn modelId="{3C238D93-756A-45E8-8603-F35AD441151E}" type="presParOf" srcId="{EEC0D95D-6535-404B-A3A3-15A8DBC4AECD}" destId="{C95D80C4-5525-4C92-A674-29032D20EDA5}" srcOrd="4" destOrd="0" presId="urn:microsoft.com/office/officeart/2005/8/layout/hProcess9"/>
    <dgm:cxn modelId="{9B1D8F6C-B3D1-4E99-BCFC-6804A126E05C}" type="presParOf" srcId="{EEC0D95D-6535-404B-A3A3-15A8DBC4AECD}" destId="{BB1BB3F5-99D4-4286-BF14-76F280A296A9}" srcOrd="5" destOrd="0" presId="urn:microsoft.com/office/officeart/2005/8/layout/hProcess9"/>
    <dgm:cxn modelId="{62B1C2A5-6F09-46A5-97BE-D48759B3073D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r>
            <a:rPr lang="en-PH" sz="1600" dirty="0" smtClean="0">
              <a:solidFill>
                <a:schemeClr val="tx2"/>
              </a:solidFill>
            </a:rPr>
            <a:t>1 </a:t>
          </a:r>
        </a:p>
        <a:p>
          <a:r>
            <a:rPr lang="en-PH" sz="1600" dirty="0" smtClean="0">
              <a:solidFill>
                <a:schemeClr val="tx2"/>
              </a:solidFill>
            </a:rPr>
            <a:t>Employer submits Collection List to Provider and issues Payment Order (PO) to Employer Depository Bank (EDB)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/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/>
          <a:r>
            <a:rPr lang="en-PH" sz="1600" dirty="0" smtClean="0">
              <a:solidFill>
                <a:schemeClr val="tx2"/>
              </a:solidFill>
            </a:rPr>
            <a:t>EDB debits employer account and transmit this to SSS depository bank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PH" sz="1600" dirty="0" err="1" smtClean="0">
              <a:solidFill>
                <a:schemeClr val="tx2"/>
              </a:solidFill>
            </a:rPr>
            <a:t>SSSNet</a:t>
          </a:r>
          <a:r>
            <a:rPr lang="en-PH" sz="1600" dirty="0" smtClean="0">
              <a:solidFill>
                <a:schemeClr val="tx2"/>
              </a:solidFill>
            </a:rPr>
            <a:t> Provider submits Collection List, Debit Advice, Credit Advice to SSS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r>
            <a:rPr lang="en-PH" sz="1600" dirty="0" smtClean="0">
              <a:solidFill>
                <a:schemeClr val="tx2"/>
              </a:solidFill>
            </a:rPr>
            <a:t>SSS </a:t>
          </a:r>
          <a:r>
            <a:rPr lang="en-PH" dirty="0" smtClean="0">
              <a:solidFill>
                <a:schemeClr val="tx2"/>
              </a:solidFill>
            </a:rPr>
            <a:t>validates</a:t>
          </a:r>
          <a:r>
            <a:rPr lang="en-PH" sz="1600" dirty="0" smtClean="0">
              <a:solidFill>
                <a:schemeClr val="tx2"/>
              </a:solidFill>
            </a:rPr>
            <a:t>  DA, Collection list and informs employer of result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ScaleX="117647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 custScaleY="16549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1720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Y="11720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 custScaleY="11720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792AF1F-362B-41E7-B4DF-26559FD366E9}" type="presOf" srcId="{A0B32E80-5F3B-4ED9-8142-949DC8785765}" destId="{17FA1461-0020-48D2-A7CF-B84918C07694}" srcOrd="0" destOrd="0" presId="urn:microsoft.com/office/officeart/2005/8/layout/hProcess9"/>
    <dgm:cxn modelId="{569D4DFF-2C87-4FA1-A0EC-3E7081EDFFDC}" type="presOf" srcId="{12FFA684-CC07-4BC9-A8D6-BFA44EC009C4}" destId="{CC85EAB7-D8B5-4F9C-822E-9B1FBF2A4F40}" srcOrd="0" destOrd="0" presId="urn:microsoft.com/office/officeart/2005/8/layout/hProcess9"/>
    <dgm:cxn modelId="{A233DFCB-B7A3-4C9D-8B09-5F0ED4457B6E}" type="presOf" srcId="{1D0881F3-373F-45CF-B270-79CA756C79BA}" destId="{7640A39C-8375-4724-B6E6-6E2B4570F842}" srcOrd="0" destOrd="0" presId="urn:microsoft.com/office/officeart/2005/8/layout/hProcess9"/>
    <dgm:cxn modelId="{DAAB24A7-065D-4561-8448-FA756BC45F2F}" type="presOf" srcId="{1C483108-CBF7-493C-B2C3-F1AD238C54CB}" destId="{6A8AC867-A560-4807-B466-459F1FED5514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F0FB2D09-196D-4F8D-90BF-ADC645A10791}" type="presOf" srcId="{7265F071-6DA5-411C-9CB4-3A9A3C2BDC3F}" destId="{C95D80C4-5525-4C92-A674-29032D20EDA5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69E5C459-340F-44A8-96F7-BCCDA651BB88}" type="presParOf" srcId="{CC85EAB7-D8B5-4F9C-822E-9B1FBF2A4F40}" destId="{5C5AB782-E64C-40C7-8C64-CFCDCA236A7E}" srcOrd="0" destOrd="0" presId="urn:microsoft.com/office/officeart/2005/8/layout/hProcess9"/>
    <dgm:cxn modelId="{42E5E242-A85F-4115-8F5D-D20A1AC65296}" type="presParOf" srcId="{CC85EAB7-D8B5-4F9C-822E-9B1FBF2A4F40}" destId="{EEC0D95D-6535-404B-A3A3-15A8DBC4AECD}" srcOrd="1" destOrd="0" presId="urn:microsoft.com/office/officeart/2005/8/layout/hProcess9"/>
    <dgm:cxn modelId="{2B345217-98FC-4A90-99A0-E8856DEA2B3A}" type="presParOf" srcId="{EEC0D95D-6535-404B-A3A3-15A8DBC4AECD}" destId="{17FA1461-0020-48D2-A7CF-B84918C07694}" srcOrd="0" destOrd="0" presId="urn:microsoft.com/office/officeart/2005/8/layout/hProcess9"/>
    <dgm:cxn modelId="{5CF3EA90-511E-4083-842C-8F9D220E76B4}" type="presParOf" srcId="{EEC0D95D-6535-404B-A3A3-15A8DBC4AECD}" destId="{9BCFECEC-8EA1-4986-B7D4-CDF0EA6255D7}" srcOrd="1" destOrd="0" presId="urn:microsoft.com/office/officeart/2005/8/layout/hProcess9"/>
    <dgm:cxn modelId="{69D3D8F5-D4C1-4A63-BC51-BA745160D2EE}" type="presParOf" srcId="{EEC0D95D-6535-404B-A3A3-15A8DBC4AECD}" destId="{7640A39C-8375-4724-B6E6-6E2B4570F842}" srcOrd="2" destOrd="0" presId="urn:microsoft.com/office/officeart/2005/8/layout/hProcess9"/>
    <dgm:cxn modelId="{D58F3EB6-9277-4266-94A4-0A63C7AC4E86}" type="presParOf" srcId="{EEC0D95D-6535-404B-A3A3-15A8DBC4AECD}" destId="{2866E2E9-A2A4-4FB7-8F0C-99E52523C5E7}" srcOrd="3" destOrd="0" presId="urn:microsoft.com/office/officeart/2005/8/layout/hProcess9"/>
    <dgm:cxn modelId="{EDE5020A-A9AB-4BE8-888B-D688EF7D2BC1}" type="presParOf" srcId="{EEC0D95D-6535-404B-A3A3-15A8DBC4AECD}" destId="{C95D80C4-5525-4C92-A674-29032D20EDA5}" srcOrd="4" destOrd="0" presId="urn:microsoft.com/office/officeart/2005/8/layout/hProcess9"/>
    <dgm:cxn modelId="{B27023A0-3EBB-4101-8464-6527C708D5A5}" type="presParOf" srcId="{EEC0D95D-6535-404B-A3A3-15A8DBC4AECD}" destId="{BB1BB3F5-99D4-4286-BF14-76F280A296A9}" srcOrd="5" destOrd="0" presId="urn:microsoft.com/office/officeart/2005/8/layout/hProcess9"/>
    <dgm:cxn modelId="{645FBE5A-E201-4DFA-99A4-6052B8BC8D73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r>
            <a:rPr lang="en-PH" sz="1600" dirty="0" smtClean="0">
              <a:solidFill>
                <a:schemeClr val="tx2"/>
              </a:solidFill>
            </a:rPr>
            <a:t>1 </a:t>
          </a:r>
        </a:p>
        <a:p>
          <a:r>
            <a:rPr lang="en-PH" sz="1600" dirty="0" smtClean="0">
              <a:solidFill>
                <a:schemeClr val="tx2"/>
              </a:solidFill>
            </a:rPr>
            <a:t>Employer/individual member pays contribution or loan at authorized Service Provider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/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/>
          <a:r>
            <a:rPr lang="en-PH" sz="1600" dirty="0" smtClean="0">
              <a:solidFill>
                <a:schemeClr val="tx2"/>
              </a:solidFill>
            </a:rPr>
            <a:t>Service Provider transmits collection file to SSS using Virtual Private Network connection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r>
            <a:rPr lang="en-PH" sz="1600" dirty="0" smtClean="0">
              <a:solidFill>
                <a:schemeClr val="tx2"/>
              </a:solidFill>
            </a:rPr>
            <a:t>SSS Validates collection file, send acknowledgment file to  Service Provider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n-PH" sz="1600" dirty="0" smtClean="0">
            <a:solidFill>
              <a:schemeClr val="tx2"/>
            </a:solidFill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r>
            <a:rPr lang="en-PH" sz="1600" dirty="0" smtClean="0">
              <a:solidFill>
                <a:schemeClr val="tx2"/>
              </a:solidFill>
            </a:rPr>
            <a:t>SSS </a:t>
          </a:r>
          <a:r>
            <a:rPr lang="en-PH" dirty="0" smtClean="0">
              <a:solidFill>
                <a:schemeClr val="tx2"/>
              </a:solidFill>
            </a:rPr>
            <a:t>Posts valid collection files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ScaleX="117647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 custScaleY="16549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48391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Y="11720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 custScaleY="8802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0E2094BD-0794-41D8-AAA5-600C076646CE}" type="presOf" srcId="{1D0881F3-373F-45CF-B270-79CA756C79BA}" destId="{7640A39C-8375-4724-B6E6-6E2B4570F842}" srcOrd="0" destOrd="0" presId="urn:microsoft.com/office/officeart/2005/8/layout/hProcess9"/>
    <dgm:cxn modelId="{954110B6-2D96-49FD-93E0-6F4A93B196D8}" type="presOf" srcId="{A0B32E80-5F3B-4ED9-8142-949DC8785765}" destId="{17FA1461-0020-48D2-A7CF-B84918C07694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CC69687E-DDD2-496D-8D18-161785069734}" type="presOf" srcId="{1C483108-CBF7-493C-B2C3-F1AD238C54CB}" destId="{6A8AC867-A560-4807-B466-459F1FED5514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CF221991-82BD-470D-A50E-F62D40BDFBC2}" type="presOf" srcId="{12FFA684-CC07-4BC9-A8D6-BFA44EC009C4}" destId="{CC85EAB7-D8B5-4F9C-822E-9B1FBF2A4F40}" srcOrd="0" destOrd="0" presId="urn:microsoft.com/office/officeart/2005/8/layout/hProcess9"/>
    <dgm:cxn modelId="{C010528A-1008-4A74-8910-87D30A3814E8}" type="presOf" srcId="{7265F071-6DA5-411C-9CB4-3A9A3C2BDC3F}" destId="{C95D80C4-5525-4C92-A674-29032D20EDA5}" srcOrd="0" destOrd="0" presId="urn:microsoft.com/office/officeart/2005/8/layout/hProcess9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B64EF13D-98E5-4E61-A49B-682F86AAE546}" type="presParOf" srcId="{CC85EAB7-D8B5-4F9C-822E-9B1FBF2A4F40}" destId="{5C5AB782-E64C-40C7-8C64-CFCDCA236A7E}" srcOrd="0" destOrd="0" presId="urn:microsoft.com/office/officeart/2005/8/layout/hProcess9"/>
    <dgm:cxn modelId="{861EC572-8098-4A48-9C73-A92AC806C6EB}" type="presParOf" srcId="{CC85EAB7-D8B5-4F9C-822E-9B1FBF2A4F40}" destId="{EEC0D95D-6535-404B-A3A3-15A8DBC4AECD}" srcOrd="1" destOrd="0" presId="urn:microsoft.com/office/officeart/2005/8/layout/hProcess9"/>
    <dgm:cxn modelId="{8771FC14-39FC-4267-853F-5CF3CCD0EE82}" type="presParOf" srcId="{EEC0D95D-6535-404B-A3A3-15A8DBC4AECD}" destId="{17FA1461-0020-48D2-A7CF-B84918C07694}" srcOrd="0" destOrd="0" presId="urn:microsoft.com/office/officeart/2005/8/layout/hProcess9"/>
    <dgm:cxn modelId="{00B17C5D-4517-4A62-A77A-61AB421193E8}" type="presParOf" srcId="{EEC0D95D-6535-404B-A3A3-15A8DBC4AECD}" destId="{9BCFECEC-8EA1-4986-B7D4-CDF0EA6255D7}" srcOrd="1" destOrd="0" presId="urn:microsoft.com/office/officeart/2005/8/layout/hProcess9"/>
    <dgm:cxn modelId="{91D3EA8B-3413-4A6A-8D36-10031DFE0F14}" type="presParOf" srcId="{EEC0D95D-6535-404B-A3A3-15A8DBC4AECD}" destId="{7640A39C-8375-4724-B6E6-6E2B4570F842}" srcOrd="2" destOrd="0" presId="urn:microsoft.com/office/officeart/2005/8/layout/hProcess9"/>
    <dgm:cxn modelId="{0F68C386-61D9-461E-8952-8E0261A84CDA}" type="presParOf" srcId="{EEC0D95D-6535-404B-A3A3-15A8DBC4AECD}" destId="{2866E2E9-A2A4-4FB7-8F0C-99E52523C5E7}" srcOrd="3" destOrd="0" presId="urn:microsoft.com/office/officeart/2005/8/layout/hProcess9"/>
    <dgm:cxn modelId="{28AC933B-3CEB-4FD1-BBC7-DE89835FD830}" type="presParOf" srcId="{EEC0D95D-6535-404B-A3A3-15A8DBC4AECD}" destId="{C95D80C4-5525-4C92-A674-29032D20EDA5}" srcOrd="4" destOrd="0" presId="urn:microsoft.com/office/officeart/2005/8/layout/hProcess9"/>
    <dgm:cxn modelId="{D2D06079-C9D6-4EFE-ABDB-62F832BD67E6}" type="presParOf" srcId="{EEC0D95D-6535-404B-A3A3-15A8DBC4AECD}" destId="{BB1BB3F5-99D4-4286-BF14-76F280A296A9}" srcOrd="5" destOrd="0" presId="urn:microsoft.com/office/officeart/2005/8/layout/hProcess9"/>
    <dgm:cxn modelId="{04866362-273C-4FD7-880F-E2A6438C0938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E92F6-707A-49DD-8D3A-F6FFA7B4F8B6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01B52156-946D-4788-8CBB-6F11F8D6031B}">
      <dgm:prSet phldrT="[Text]" custT="1"/>
      <dgm:spPr/>
      <dgm:t>
        <a:bodyPr/>
        <a:lstStyle/>
        <a:p>
          <a:r>
            <a:rPr lang="en-PH" sz="2000" dirty="0" smtClean="0">
              <a:solidFill>
                <a:srgbClr val="FF0000"/>
              </a:solidFill>
            </a:rPr>
            <a:t>Employer Accesses </a:t>
          </a:r>
          <a:r>
            <a:rPr lang="en-PH" sz="2000" dirty="0" err="1" smtClean="0">
              <a:solidFill>
                <a:srgbClr val="FF0000"/>
              </a:solidFill>
            </a:rPr>
            <a:t>My.SSS</a:t>
          </a:r>
          <a:r>
            <a:rPr lang="en-PH" sz="2000" dirty="0" smtClean="0">
              <a:solidFill>
                <a:srgbClr val="FF0000"/>
              </a:solidFill>
            </a:rPr>
            <a:t> Account</a:t>
          </a:r>
          <a:endParaRPr lang="en-PH" sz="2000" dirty="0">
            <a:solidFill>
              <a:srgbClr val="FF0000"/>
            </a:solidFill>
          </a:endParaRPr>
        </a:p>
      </dgm:t>
    </dgm:pt>
    <dgm:pt modelId="{5DE662C7-DD4E-46D7-BBFC-1A8DCE3712FE}" type="parTrans" cxnId="{6CE0BD97-AE07-46FE-8DE9-252667886E13}">
      <dgm:prSet/>
      <dgm:spPr/>
      <dgm:t>
        <a:bodyPr/>
        <a:lstStyle/>
        <a:p>
          <a:endParaRPr lang="en-PH"/>
        </a:p>
      </dgm:t>
    </dgm:pt>
    <dgm:pt modelId="{85EB9161-E3A9-4261-B012-82449682DA03}" type="sibTrans" cxnId="{6CE0BD97-AE07-46FE-8DE9-252667886E13}">
      <dgm:prSet/>
      <dgm:spPr/>
      <dgm:t>
        <a:bodyPr/>
        <a:lstStyle/>
        <a:p>
          <a:endParaRPr lang="en-PH"/>
        </a:p>
      </dgm:t>
    </dgm:pt>
    <dgm:pt modelId="{0E0CF387-DC13-4B6A-B6DC-EE19CBA877D8}">
      <dgm:prSet phldrT="[Text]" custT="1"/>
      <dgm:spPr/>
      <dgm:t>
        <a:bodyPr/>
        <a:lstStyle/>
        <a:p>
          <a:r>
            <a:rPr lang="en-PH" sz="1600" dirty="0" smtClean="0"/>
            <a:t>ER logs-in to its </a:t>
          </a:r>
          <a:r>
            <a:rPr lang="en-PH" sz="1600" dirty="0" err="1" smtClean="0"/>
            <a:t>My.SSS</a:t>
          </a:r>
          <a:r>
            <a:rPr lang="en-PH" sz="1600" dirty="0" smtClean="0"/>
            <a:t> Account (Proceed with website registration process if not yet enrolled)</a:t>
          </a:r>
          <a:endParaRPr lang="en-PH" sz="1600" dirty="0"/>
        </a:p>
      </dgm:t>
    </dgm:pt>
    <dgm:pt modelId="{40D9E6B5-4F5E-4152-BD0C-F3FB922814DE}" type="parTrans" cxnId="{D0D5BD87-9CC4-4366-AA74-A55590A0835C}">
      <dgm:prSet/>
      <dgm:spPr/>
      <dgm:t>
        <a:bodyPr/>
        <a:lstStyle/>
        <a:p>
          <a:endParaRPr lang="en-PH"/>
        </a:p>
      </dgm:t>
    </dgm:pt>
    <dgm:pt modelId="{F45E7507-C766-4901-B808-241382F86425}" type="sibTrans" cxnId="{D0D5BD87-9CC4-4366-AA74-A55590A0835C}">
      <dgm:prSet/>
      <dgm:spPr/>
      <dgm:t>
        <a:bodyPr/>
        <a:lstStyle/>
        <a:p>
          <a:endParaRPr lang="en-PH"/>
        </a:p>
      </dgm:t>
    </dgm:pt>
    <dgm:pt modelId="{48F3B523-22CC-46A5-929E-D6CF9B31106C}">
      <dgm:prSet phldrT="[Text]" custT="1"/>
      <dgm:spPr/>
      <dgm:t>
        <a:bodyPr/>
        <a:lstStyle/>
        <a:p>
          <a:r>
            <a:rPr lang="en-PH" sz="2000" dirty="0" smtClean="0">
              <a:solidFill>
                <a:srgbClr val="FF0000"/>
              </a:solidFill>
            </a:rPr>
            <a:t>ER Builds-up Employee List</a:t>
          </a:r>
          <a:endParaRPr lang="en-PH" sz="2000" dirty="0">
            <a:solidFill>
              <a:srgbClr val="FF0000"/>
            </a:solidFill>
          </a:endParaRPr>
        </a:p>
      </dgm:t>
    </dgm:pt>
    <dgm:pt modelId="{2A4EBAB9-1085-4D84-97B6-B5946D04B942}" type="parTrans" cxnId="{C8F27450-EEC9-4E69-ACB2-FF37F2E5F556}">
      <dgm:prSet/>
      <dgm:spPr/>
      <dgm:t>
        <a:bodyPr/>
        <a:lstStyle/>
        <a:p>
          <a:endParaRPr lang="en-PH"/>
        </a:p>
      </dgm:t>
    </dgm:pt>
    <dgm:pt modelId="{C54F67A0-67B1-4B14-A5F6-5D473C6E3576}" type="sibTrans" cxnId="{C8F27450-EEC9-4E69-ACB2-FF37F2E5F556}">
      <dgm:prSet/>
      <dgm:spPr/>
      <dgm:t>
        <a:bodyPr/>
        <a:lstStyle/>
        <a:p>
          <a:endParaRPr lang="en-PH"/>
        </a:p>
      </dgm:t>
    </dgm:pt>
    <dgm:pt modelId="{AFF75AD4-15E3-408E-B587-9444DF7FAF64}">
      <dgm:prSet phldrT="[Text]" custT="1"/>
      <dgm:spPr/>
      <dgm:t>
        <a:bodyPr/>
        <a:lstStyle/>
        <a:p>
          <a:r>
            <a:rPr lang="en-US" sz="1600" dirty="0" smtClean="0"/>
            <a:t>Buildup or update the Employer Collection List</a:t>
          </a:r>
          <a:endParaRPr lang="en-PH" sz="1600" dirty="0"/>
        </a:p>
      </dgm:t>
    </dgm:pt>
    <dgm:pt modelId="{D52E652C-E668-4692-AE9F-8DFF4E6F2F85}" type="parTrans" cxnId="{810FF562-C9C9-4A16-82B1-D60CB48B0FC2}">
      <dgm:prSet/>
      <dgm:spPr/>
      <dgm:t>
        <a:bodyPr/>
        <a:lstStyle/>
        <a:p>
          <a:endParaRPr lang="en-PH"/>
        </a:p>
      </dgm:t>
    </dgm:pt>
    <dgm:pt modelId="{F5CB51EB-064A-4E83-A044-DBC6A5FD5F7D}" type="sibTrans" cxnId="{810FF562-C9C9-4A16-82B1-D60CB48B0FC2}">
      <dgm:prSet/>
      <dgm:spPr/>
      <dgm:t>
        <a:bodyPr/>
        <a:lstStyle/>
        <a:p>
          <a:endParaRPr lang="en-PH"/>
        </a:p>
      </dgm:t>
    </dgm:pt>
    <dgm:pt modelId="{887792AC-D9BD-4830-9841-0FAD956F9377}">
      <dgm:prSet phldrT="[Text]" custT="1"/>
      <dgm:spPr/>
      <dgm:t>
        <a:bodyPr/>
        <a:lstStyle/>
        <a:p>
          <a:r>
            <a:rPr lang="en-PH" sz="2000" dirty="0" smtClean="0">
              <a:solidFill>
                <a:srgbClr val="FF0000"/>
              </a:solidFill>
            </a:rPr>
            <a:t>ER Payment</a:t>
          </a:r>
          <a:endParaRPr lang="en-PH" sz="2000" dirty="0">
            <a:solidFill>
              <a:srgbClr val="FF0000"/>
            </a:solidFill>
          </a:endParaRPr>
        </a:p>
      </dgm:t>
    </dgm:pt>
    <dgm:pt modelId="{DC2E5654-EF14-40ED-A6D0-AC93148A8441}" type="parTrans" cxnId="{E0BE57BF-0C36-40FA-8690-436952E9868A}">
      <dgm:prSet/>
      <dgm:spPr/>
      <dgm:t>
        <a:bodyPr/>
        <a:lstStyle/>
        <a:p>
          <a:endParaRPr lang="en-PH"/>
        </a:p>
      </dgm:t>
    </dgm:pt>
    <dgm:pt modelId="{7D75031D-334E-4175-8CD7-12C024F31459}" type="sibTrans" cxnId="{E0BE57BF-0C36-40FA-8690-436952E9868A}">
      <dgm:prSet/>
      <dgm:spPr/>
      <dgm:t>
        <a:bodyPr/>
        <a:lstStyle/>
        <a:p>
          <a:endParaRPr lang="en-PH"/>
        </a:p>
      </dgm:t>
    </dgm:pt>
    <dgm:pt modelId="{5EEEC93F-4E62-497B-BC10-C23993FBC3F3}">
      <dgm:prSet phldrT="[Text]" custT="1"/>
      <dgm:spPr/>
      <dgm:t>
        <a:bodyPr/>
        <a:lstStyle/>
        <a:p>
          <a:r>
            <a:rPr lang="en-PH" sz="1600" dirty="0" smtClean="0"/>
            <a:t>Proceed to SSS Branch (payment thru banks being worked on)</a:t>
          </a:r>
          <a:endParaRPr lang="en-PH" sz="1600" dirty="0"/>
        </a:p>
      </dgm:t>
    </dgm:pt>
    <dgm:pt modelId="{4DF80944-BDED-44D5-A29F-EAC70030AD79}" type="parTrans" cxnId="{7FB2BD0F-6ECF-4310-AB4B-E4EE7175CF93}">
      <dgm:prSet/>
      <dgm:spPr/>
      <dgm:t>
        <a:bodyPr/>
        <a:lstStyle/>
        <a:p>
          <a:endParaRPr lang="en-PH"/>
        </a:p>
      </dgm:t>
    </dgm:pt>
    <dgm:pt modelId="{6D3E4887-C6EC-43BD-9946-8405D0C859AB}" type="sibTrans" cxnId="{7FB2BD0F-6ECF-4310-AB4B-E4EE7175CF93}">
      <dgm:prSet/>
      <dgm:spPr/>
      <dgm:t>
        <a:bodyPr/>
        <a:lstStyle/>
        <a:p>
          <a:endParaRPr lang="en-PH"/>
        </a:p>
      </dgm:t>
    </dgm:pt>
    <dgm:pt modelId="{3347FDA2-6A85-449D-9A7F-5C42EC3E9EEE}">
      <dgm:prSet custT="1"/>
      <dgm:spPr/>
      <dgm:t>
        <a:bodyPr/>
        <a:lstStyle/>
        <a:p>
          <a:r>
            <a:rPr lang="en-US" sz="1600" dirty="0" smtClean="0"/>
            <a:t>Clicks ‘Submit’ button once done with their Collection List; and</a:t>
          </a:r>
          <a:endParaRPr lang="en-PH" sz="1600" dirty="0"/>
        </a:p>
      </dgm:t>
    </dgm:pt>
    <dgm:pt modelId="{62C5BFE6-A1B2-4992-91C8-19E9CF0EB934}" type="parTrans" cxnId="{56F35E69-979C-401E-B5D1-B231885D5766}">
      <dgm:prSet/>
      <dgm:spPr/>
      <dgm:t>
        <a:bodyPr/>
        <a:lstStyle/>
        <a:p>
          <a:endParaRPr lang="en-PH"/>
        </a:p>
      </dgm:t>
    </dgm:pt>
    <dgm:pt modelId="{BA0F177A-B962-4E52-920B-9FF6B6F1E2D6}" type="sibTrans" cxnId="{56F35E69-979C-401E-B5D1-B231885D5766}">
      <dgm:prSet/>
      <dgm:spPr/>
      <dgm:t>
        <a:bodyPr/>
        <a:lstStyle/>
        <a:p>
          <a:endParaRPr lang="en-PH"/>
        </a:p>
      </dgm:t>
    </dgm:pt>
    <dgm:pt modelId="{F5C49803-69C5-46F4-A818-E7F396C94E30}">
      <dgm:prSet custT="1"/>
      <dgm:spPr/>
      <dgm:t>
        <a:bodyPr/>
        <a:lstStyle/>
        <a:p>
          <a:r>
            <a:rPr lang="en-US" sz="1600" dirty="0" smtClean="0"/>
            <a:t>Generate and print the Contribution Statement</a:t>
          </a:r>
          <a:endParaRPr lang="en-PH" sz="1600" dirty="0"/>
        </a:p>
      </dgm:t>
    </dgm:pt>
    <dgm:pt modelId="{143C99BD-B2FF-4EFC-B0FD-F50A67266C87}" type="parTrans" cxnId="{4C886434-CBC0-4C5C-908E-54EB71C405BE}">
      <dgm:prSet/>
      <dgm:spPr/>
      <dgm:t>
        <a:bodyPr/>
        <a:lstStyle/>
        <a:p>
          <a:endParaRPr lang="en-PH"/>
        </a:p>
      </dgm:t>
    </dgm:pt>
    <dgm:pt modelId="{6188F8D2-BD4E-4C1B-950E-1A970EC9CEB6}" type="sibTrans" cxnId="{4C886434-CBC0-4C5C-908E-54EB71C405BE}">
      <dgm:prSet/>
      <dgm:spPr/>
      <dgm:t>
        <a:bodyPr/>
        <a:lstStyle/>
        <a:p>
          <a:endParaRPr lang="en-PH"/>
        </a:p>
      </dgm:t>
    </dgm:pt>
    <dgm:pt modelId="{801F7210-0AD7-456E-A1DC-2F58FFCC2EB7}">
      <dgm:prSet phldrT="[Text]" custT="1"/>
      <dgm:spPr/>
      <dgm:t>
        <a:bodyPr/>
        <a:lstStyle/>
        <a:p>
          <a:r>
            <a:rPr lang="en-PH" sz="1600" dirty="0" smtClean="0"/>
            <a:t>Accesses the Accounts Management System from the menu option</a:t>
          </a:r>
        </a:p>
        <a:p>
          <a:endParaRPr lang="en-PH" sz="1800" dirty="0"/>
        </a:p>
      </dgm:t>
    </dgm:pt>
    <dgm:pt modelId="{9BB4AED2-9351-4DF2-8E85-2E8062C929DE}" type="parTrans" cxnId="{B4EFAE09-DF48-4CAE-9536-D83069F4ECBE}">
      <dgm:prSet/>
      <dgm:spPr/>
      <dgm:t>
        <a:bodyPr/>
        <a:lstStyle/>
        <a:p>
          <a:endParaRPr lang="en-PH"/>
        </a:p>
      </dgm:t>
    </dgm:pt>
    <dgm:pt modelId="{48693042-6DEE-4787-8E6C-73E45005F3E4}" type="sibTrans" cxnId="{B4EFAE09-DF48-4CAE-9536-D83069F4ECBE}">
      <dgm:prSet/>
      <dgm:spPr/>
      <dgm:t>
        <a:bodyPr/>
        <a:lstStyle/>
        <a:p>
          <a:endParaRPr lang="en-PH"/>
        </a:p>
      </dgm:t>
    </dgm:pt>
    <dgm:pt modelId="{D8CE3AE9-E8B4-4EC1-B7FE-06B3D5D31DCF}">
      <dgm:prSet phldrT="[Text]" custT="1"/>
      <dgm:spPr/>
      <dgm:t>
        <a:bodyPr/>
        <a:lstStyle/>
        <a:p>
          <a:r>
            <a:rPr lang="en-PH" sz="1600" dirty="0" smtClean="0"/>
            <a:t>Present Contribution Statement</a:t>
          </a:r>
          <a:endParaRPr lang="en-PH" sz="1600" dirty="0"/>
        </a:p>
      </dgm:t>
    </dgm:pt>
    <dgm:pt modelId="{A5CB4D4A-5091-43D2-A534-C4BCD8C629C5}" type="parTrans" cxnId="{1D906CD4-FE9C-48C3-B95B-3D08DE59BC53}">
      <dgm:prSet/>
      <dgm:spPr/>
      <dgm:t>
        <a:bodyPr/>
        <a:lstStyle/>
        <a:p>
          <a:endParaRPr lang="en-PH"/>
        </a:p>
      </dgm:t>
    </dgm:pt>
    <dgm:pt modelId="{48009C4F-D9D5-4B81-91CE-066F4AC0FDA8}" type="sibTrans" cxnId="{1D906CD4-FE9C-48C3-B95B-3D08DE59BC53}">
      <dgm:prSet/>
      <dgm:spPr/>
      <dgm:t>
        <a:bodyPr/>
        <a:lstStyle/>
        <a:p>
          <a:endParaRPr lang="en-PH"/>
        </a:p>
      </dgm:t>
    </dgm:pt>
    <dgm:pt modelId="{2A554847-37E0-44C5-A38B-6E1C69048165}">
      <dgm:prSet phldrT="[Text]" custT="1"/>
      <dgm:spPr/>
      <dgm:t>
        <a:bodyPr/>
        <a:lstStyle/>
        <a:p>
          <a:r>
            <a:rPr lang="en-PH" sz="1600" dirty="0" smtClean="0"/>
            <a:t>Teller processes payment and validates Contribution Statement</a:t>
          </a:r>
          <a:endParaRPr lang="en-PH" sz="1600" dirty="0"/>
        </a:p>
      </dgm:t>
    </dgm:pt>
    <dgm:pt modelId="{AFC8EF4D-7413-4AAB-A708-6F64D38B7CB9}" type="parTrans" cxnId="{9918D10A-F5BF-4F0D-8E16-A413182CBB55}">
      <dgm:prSet/>
      <dgm:spPr/>
      <dgm:t>
        <a:bodyPr/>
        <a:lstStyle/>
        <a:p>
          <a:endParaRPr lang="en-PH"/>
        </a:p>
      </dgm:t>
    </dgm:pt>
    <dgm:pt modelId="{D530E509-4C5D-48CD-ADEE-E6B2F1B36007}" type="sibTrans" cxnId="{9918D10A-F5BF-4F0D-8E16-A413182CBB55}">
      <dgm:prSet/>
      <dgm:spPr/>
      <dgm:t>
        <a:bodyPr/>
        <a:lstStyle/>
        <a:p>
          <a:endParaRPr lang="en-PH"/>
        </a:p>
      </dgm:t>
    </dgm:pt>
    <dgm:pt modelId="{78D1411C-AEEB-4D00-9026-71AA65E722E1}">
      <dgm:prSet phldrT="[Text]" custT="1"/>
      <dgm:spPr/>
      <dgm:t>
        <a:bodyPr/>
        <a:lstStyle/>
        <a:p>
          <a:r>
            <a:rPr lang="en-PH" sz="1800" dirty="0" smtClean="0">
              <a:solidFill>
                <a:srgbClr val="FF0000"/>
              </a:solidFill>
            </a:rPr>
            <a:t>SSS Posting System</a:t>
          </a:r>
          <a:endParaRPr lang="en-PH" sz="1800" dirty="0">
            <a:solidFill>
              <a:srgbClr val="FF0000"/>
            </a:solidFill>
          </a:endParaRPr>
        </a:p>
      </dgm:t>
    </dgm:pt>
    <dgm:pt modelId="{C94A5214-F736-4246-A6F8-2CD11170CB70}" type="parTrans" cxnId="{6BC0A93C-D9B2-4ACA-8644-A145519D9A7C}">
      <dgm:prSet/>
      <dgm:spPr/>
      <dgm:t>
        <a:bodyPr/>
        <a:lstStyle/>
        <a:p>
          <a:endParaRPr lang="en-PH"/>
        </a:p>
      </dgm:t>
    </dgm:pt>
    <dgm:pt modelId="{04E69B22-F494-4170-A374-A1EF2E83115D}" type="sibTrans" cxnId="{6BC0A93C-D9B2-4ACA-8644-A145519D9A7C}">
      <dgm:prSet/>
      <dgm:spPr/>
      <dgm:t>
        <a:bodyPr/>
        <a:lstStyle/>
        <a:p>
          <a:endParaRPr lang="en-PH"/>
        </a:p>
      </dgm:t>
    </dgm:pt>
    <dgm:pt modelId="{E952B093-4AFB-410E-9B7C-7A6F4F89DB5F}">
      <dgm:prSet phldrT="[Text]" custT="1"/>
      <dgm:spPr/>
      <dgm:t>
        <a:bodyPr/>
        <a:lstStyle/>
        <a:p>
          <a:r>
            <a:rPr lang="en-PH" sz="1600" dirty="0" smtClean="0"/>
            <a:t>Retrieves payments from Cash Collection database</a:t>
          </a:r>
          <a:endParaRPr lang="en-PH" sz="1600" dirty="0"/>
        </a:p>
      </dgm:t>
    </dgm:pt>
    <dgm:pt modelId="{CA1B4105-4B4D-4CD3-9571-92908F83292E}" type="parTrans" cxnId="{7ABFF6C0-18F7-42D0-B2CD-0772A4AC70A0}">
      <dgm:prSet/>
      <dgm:spPr/>
      <dgm:t>
        <a:bodyPr/>
        <a:lstStyle/>
        <a:p>
          <a:endParaRPr lang="en-PH"/>
        </a:p>
      </dgm:t>
    </dgm:pt>
    <dgm:pt modelId="{F960EA26-7951-4AC2-902D-91CE98CD1294}" type="sibTrans" cxnId="{7ABFF6C0-18F7-42D0-B2CD-0772A4AC70A0}">
      <dgm:prSet/>
      <dgm:spPr/>
      <dgm:t>
        <a:bodyPr/>
        <a:lstStyle/>
        <a:p>
          <a:endParaRPr lang="en-PH"/>
        </a:p>
      </dgm:t>
    </dgm:pt>
    <dgm:pt modelId="{13FADE87-F1F7-4B4C-AEF8-B2703D3C1198}">
      <dgm:prSet phldrT="[Text]" custT="1"/>
      <dgm:spPr/>
      <dgm:t>
        <a:bodyPr/>
        <a:lstStyle/>
        <a:p>
          <a:r>
            <a:rPr lang="en-PH" sz="1600" dirty="0" smtClean="0"/>
            <a:t>Posts to employer payment ledger</a:t>
          </a:r>
          <a:endParaRPr lang="en-PH" sz="1600" dirty="0"/>
        </a:p>
      </dgm:t>
    </dgm:pt>
    <dgm:pt modelId="{825E850B-6AEF-427A-9522-CAA704A8D71A}" type="parTrans" cxnId="{1B4E5B40-D75F-4FEC-83E3-0CA1117EA2B0}">
      <dgm:prSet/>
      <dgm:spPr/>
      <dgm:t>
        <a:bodyPr/>
        <a:lstStyle/>
        <a:p>
          <a:endParaRPr lang="en-PH"/>
        </a:p>
      </dgm:t>
    </dgm:pt>
    <dgm:pt modelId="{61AA1CEB-88A8-49DA-BA2D-72A53860DE59}" type="sibTrans" cxnId="{1B4E5B40-D75F-4FEC-83E3-0CA1117EA2B0}">
      <dgm:prSet/>
      <dgm:spPr/>
      <dgm:t>
        <a:bodyPr/>
        <a:lstStyle/>
        <a:p>
          <a:endParaRPr lang="en-PH"/>
        </a:p>
      </dgm:t>
    </dgm:pt>
    <dgm:pt modelId="{256A393B-B6F9-48F6-AC9B-B29D8C57D2E6}">
      <dgm:prSet phldrT="[Text]" custT="1"/>
      <dgm:spPr/>
      <dgm:t>
        <a:bodyPr/>
        <a:lstStyle/>
        <a:p>
          <a:r>
            <a:rPr lang="en-PH" sz="1600" dirty="0" smtClean="0"/>
            <a:t>Retrieves confirmed Contribution list from AMS database and posts to individual record</a:t>
          </a:r>
          <a:endParaRPr lang="en-PH" sz="1600" dirty="0"/>
        </a:p>
      </dgm:t>
    </dgm:pt>
    <dgm:pt modelId="{A4E645E9-F452-4932-9BA4-495466FD9EF2}" type="parTrans" cxnId="{D34F1EB1-4B43-4A5A-ACBE-014B889DF686}">
      <dgm:prSet/>
      <dgm:spPr/>
      <dgm:t>
        <a:bodyPr/>
        <a:lstStyle/>
        <a:p>
          <a:endParaRPr lang="en-PH"/>
        </a:p>
      </dgm:t>
    </dgm:pt>
    <dgm:pt modelId="{DEB92F88-8326-47F4-A7B5-EB796AF834EB}" type="sibTrans" cxnId="{D34F1EB1-4B43-4A5A-ACBE-014B889DF686}">
      <dgm:prSet/>
      <dgm:spPr/>
      <dgm:t>
        <a:bodyPr/>
        <a:lstStyle/>
        <a:p>
          <a:endParaRPr lang="en-PH"/>
        </a:p>
      </dgm:t>
    </dgm:pt>
    <dgm:pt modelId="{BBBCF0A2-8817-4348-8024-A9D4350B3A33}" type="pres">
      <dgm:prSet presAssocID="{5E2E92F6-707A-49DD-8D3A-F6FFA7B4F8B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BE8C9727-96BB-4704-A355-50D7664C0FCA}" type="pres">
      <dgm:prSet presAssocID="{01B52156-946D-4788-8CBB-6F11F8D6031B}" presName="comp" presStyleCnt="0"/>
      <dgm:spPr/>
    </dgm:pt>
    <dgm:pt modelId="{0A604F65-C494-492C-88EF-50D225A5BD37}" type="pres">
      <dgm:prSet presAssocID="{01B52156-946D-4788-8CBB-6F11F8D6031B}" presName="box" presStyleLbl="node1" presStyleIdx="0" presStyleCnt="4" custLinFactNeighborY="-5661"/>
      <dgm:spPr/>
      <dgm:t>
        <a:bodyPr/>
        <a:lstStyle/>
        <a:p>
          <a:endParaRPr lang="en-PH"/>
        </a:p>
      </dgm:t>
    </dgm:pt>
    <dgm:pt modelId="{1105EDE4-BDA4-4A38-AD61-BC2AE8C83A6C}" type="pres">
      <dgm:prSet presAssocID="{01B52156-946D-4788-8CBB-6F11F8D6031B}" presName="img" presStyleLbl="fgImgPlace1" presStyleIdx="0" presStyleCnt="4"/>
      <dgm:spPr/>
      <dgm:t>
        <a:bodyPr/>
        <a:lstStyle/>
        <a:p>
          <a:endParaRPr lang="en-PH"/>
        </a:p>
      </dgm:t>
    </dgm:pt>
    <dgm:pt modelId="{B5C2F716-746F-4BCC-9180-16DB2A49CBD9}" type="pres">
      <dgm:prSet presAssocID="{01B52156-946D-4788-8CBB-6F11F8D6031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ADC9C7FA-AD6D-4D3F-84C9-48C332226A0F}" type="pres">
      <dgm:prSet presAssocID="{85EB9161-E3A9-4261-B012-82449682DA03}" presName="spacer" presStyleCnt="0"/>
      <dgm:spPr/>
    </dgm:pt>
    <dgm:pt modelId="{F3CC4245-C7EE-41FB-8E1E-5348E822CAC0}" type="pres">
      <dgm:prSet presAssocID="{48F3B523-22CC-46A5-929E-D6CF9B31106C}" presName="comp" presStyleCnt="0"/>
      <dgm:spPr/>
    </dgm:pt>
    <dgm:pt modelId="{CDD953E9-A90C-44F9-A6E4-79165287CFF0}" type="pres">
      <dgm:prSet presAssocID="{48F3B523-22CC-46A5-929E-D6CF9B31106C}" presName="box" presStyleLbl="node1" presStyleIdx="1" presStyleCnt="4"/>
      <dgm:spPr/>
      <dgm:t>
        <a:bodyPr/>
        <a:lstStyle/>
        <a:p>
          <a:endParaRPr lang="en-PH"/>
        </a:p>
      </dgm:t>
    </dgm:pt>
    <dgm:pt modelId="{56671395-D3F0-463E-835C-A6D0655C7043}" type="pres">
      <dgm:prSet presAssocID="{48F3B523-22CC-46A5-929E-D6CF9B31106C}" presName="img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8A2922-5DAE-4F66-AA81-3A5618FD4B86}" type="pres">
      <dgm:prSet presAssocID="{48F3B523-22CC-46A5-929E-D6CF9B31106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549902D-4260-4705-B4ED-8C6E43AE53C5}" type="pres">
      <dgm:prSet presAssocID="{C54F67A0-67B1-4B14-A5F6-5D473C6E3576}" presName="spacer" presStyleCnt="0"/>
      <dgm:spPr/>
    </dgm:pt>
    <dgm:pt modelId="{41778BBD-E626-4D67-BBBF-751FBDE0A25F}" type="pres">
      <dgm:prSet presAssocID="{887792AC-D9BD-4830-9841-0FAD956F9377}" presName="comp" presStyleCnt="0"/>
      <dgm:spPr/>
    </dgm:pt>
    <dgm:pt modelId="{DA8C4230-25DA-4E44-9A62-9AA7F4165DEF}" type="pres">
      <dgm:prSet presAssocID="{887792AC-D9BD-4830-9841-0FAD956F9377}" presName="box" presStyleLbl="node1" presStyleIdx="2" presStyleCnt="4"/>
      <dgm:spPr/>
      <dgm:t>
        <a:bodyPr/>
        <a:lstStyle/>
        <a:p>
          <a:endParaRPr lang="en-PH"/>
        </a:p>
      </dgm:t>
    </dgm:pt>
    <dgm:pt modelId="{2D1013D7-40BC-4D8B-929F-9A3DAA8422B4}" type="pres">
      <dgm:prSet presAssocID="{887792AC-D9BD-4830-9841-0FAD956F9377}" presName="img" presStyleLbl="fgImgPlac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BC91B6D-BDE9-4DD3-9AC5-9024532384FE}" type="pres">
      <dgm:prSet presAssocID="{887792AC-D9BD-4830-9841-0FAD956F937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DF4C653-623B-434D-B19D-732380B2304A}" type="pres">
      <dgm:prSet presAssocID="{7D75031D-334E-4175-8CD7-12C024F31459}" presName="spacer" presStyleCnt="0"/>
      <dgm:spPr/>
    </dgm:pt>
    <dgm:pt modelId="{ADAE307F-CA8A-43B1-8B62-1AA32B3AD85D}" type="pres">
      <dgm:prSet presAssocID="{78D1411C-AEEB-4D00-9026-71AA65E722E1}" presName="comp" presStyleCnt="0"/>
      <dgm:spPr/>
    </dgm:pt>
    <dgm:pt modelId="{D7641382-6335-45B5-AD5B-339926D2609A}" type="pres">
      <dgm:prSet presAssocID="{78D1411C-AEEB-4D00-9026-71AA65E722E1}" presName="box" presStyleLbl="node1" presStyleIdx="3" presStyleCnt="4"/>
      <dgm:spPr/>
      <dgm:t>
        <a:bodyPr/>
        <a:lstStyle/>
        <a:p>
          <a:endParaRPr lang="en-PH"/>
        </a:p>
      </dgm:t>
    </dgm:pt>
    <dgm:pt modelId="{B7092FDE-5C51-4C9D-B3FC-5B3D8F6A14A8}" type="pres">
      <dgm:prSet presAssocID="{78D1411C-AEEB-4D00-9026-71AA65E722E1}" presName="img" presStyleLbl="f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B5C2D12-797F-4E33-B3BB-1F0182605D2D}" type="pres">
      <dgm:prSet presAssocID="{78D1411C-AEEB-4D00-9026-71AA65E722E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9FF2EB2B-B956-4AEF-A1F1-6CD2C3A0727D}" type="presOf" srcId="{AFF75AD4-15E3-408E-B587-9444DF7FAF64}" destId="{B18A2922-5DAE-4F66-AA81-3A5618FD4B86}" srcOrd="1" destOrd="1" presId="urn:microsoft.com/office/officeart/2005/8/layout/vList4#1"/>
    <dgm:cxn modelId="{EFDDB91F-C4A1-44A5-B9C7-BF98A69ACF20}" type="presOf" srcId="{801F7210-0AD7-456E-A1DC-2F58FFCC2EB7}" destId="{B5C2F716-746F-4BCC-9180-16DB2A49CBD9}" srcOrd="1" destOrd="2" presId="urn:microsoft.com/office/officeart/2005/8/layout/vList4#1"/>
    <dgm:cxn modelId="{50F47CEC-F73B-40BB-8718-0B88A41F8BD5}" type="presOf" srcId="{3347FDA2-6A85-449D-9A7F-5C42EC3E9EEE}" destId="{CDD953E9-A90C-44F9-A6E4-79165287CFF0}" srcOrd="0" destOrd="2" presId="urn:microsoft.com/office/officeart/2005/8/layout/vList4#1"/>
    <dgm:cxn modelId="{2E22EB7C-6A3F-45C7-9E82-1E362C98818A}" type="presOf" srcId="{13FADE87-F1F7-4B4C-AEF8-B2703D3C1198}" destId="{D7641382-6335-45B5-AD5B-339926D2609A}" srcOrd="0" destOrd="2" presId="urn:microsoft.com/office/officeart/2005/8/layout/vList4#1"/>
    <dgm:cxn modelId="{3775B955-E728-41B9-8C41-AF6DD6D197AB}" type="presOf" srcId="{887792AC-D9BD-4830-9841-0FAD956F9377}" destId="{1BC91B6D-BDE9-4DD3-9AC5-9024532384FE}" srcOrd="1" destOrd="0" presId="urn:microsoft.com/office/officeart/2005/8/layout/vList4#1"/>
    <dgm:cxn modelId="{4C886434-CBC0-4C5C-908E-54EB71C405BE}" srcId="{48F3B523-22CC-46A5-929E-D6CF9B31106C}" destId="{F5C49803-69C5-46F4-A818-E7F396C94E30}" srcOrd="2" destOrd="0" parTransId="{143C99BD-B2FF-4EFC-B0FD-F50A67266C87}" sibTransId="{6188F8D2-BD4E-4C1B-950E-1A970EC9CEB6}"/>
    <dgm:cxn modelId="{66E2175E-69BD-40A9-A6C7-1183567351A8}" type="presOf" srcId="{01B52156-946D-4788-8CBB-6F11F8D6031B}" destId="{B5C2F716-746F-4BCC-9180-16DB2A49CBD9}" srcOrd="1" destOrd="0" presId="urn:microsoft.com/office/officeart/2005/8/layout/vList4#1"/>
    <dgm:cxn modelId="{5B481E71-0DFF-4079-9971-B99E1D517C7A}" type="presOf" srcId="{F5C49803-69C5-46F4-A818-E7F396C94E30}" destId="{CDD953E9-A90C-44F9-A6E4-79165287CFF0}" srcOrd="0" destOrd="3" presId="urn:microsoft.com/office/officeart/2005/8/layout/vList4#1"/>
    <dgm:cxn modelId="{70618167-F7AC-4B93-842A-D4DB0815DB60}" type="presOf" srcId="{5EEEC93F-4E62-497B-BC10-C23993FBC3F3}" destId="{1BC91B6D-BDE9-4DD3-9AC5-9024532384FE}" srcOrd="1" destOrd="1" presId="urn:microsoft.com/office/officeart/2005/8/layout/vList4#1"/>
    <dgm:cxn modelId="{1D906CD4-FE9C-48C3-B95B-3D08DE59BC53}" srcId="{887792AC-D9BD-4830-9841-0FAD956F9377}" destId="{D8CE3AE9-E8B4-4EC1-B7FE-06B3D5D31DCF}" srcOrd="1" destOrd="0" parTransId="{A5CB4D4A-5091-43D2-A534-C4BCD8C629C5}" sibTransId="{48009C4F-D9D5-4B81-91CE-066F4AC0FDA8}"/>
    <dgm:cxn modelId="{79C1E7F0-0CFB-4DAF-9E22-B4F3FA919C15}" type="presOf" srcId="{F5C49803-69C5-46F4-A818-E7F396C94E30}" destId="{B18A2922-5DAE-4F66-AA81-3A5618FD4B86}" srcOrd="1" destOrd="3" presId="urn:microsoft.com/office/officeart/2005/8/layout/vList4#1"/>
    <dgm:cxn modelId="{2AC06033-74C9-47E9-ADBB-549100CCB437}" type="presOf" srcId="{5E2E92F6-707A-49DD-8D3A-F6FFA7B4F8B6}" destId="{BBBCF0A2-8817-4348-8024-A9D4350B3A33}" srcOrd="0" destOrd="0" presId="urn:microsoft.com/office/officeart/2005/8/layout/vList4#1"/>
    <dgm:cxn modelId="{6CE0BD97-AE07-46FE-8DE9-252667886E13}" srcId="{5E2E92F6-707A-49DD-8D3A-F6FFA7B4F8B6}" destId="{01B52156-946D-4788-8CBB-6F11F8D6031B}" srcOrd="0" destOrd="0" parTransId="{5DE662C7-DD4E-46D7-BBFC-1A8DCE3712FE}" sibTransId="{85EB9161-E3A9-4261-B012-82449682DA03}"/>
    <dgm:cxn modelId="{D0D5BD87-9CC4-4366-AA74-A55590A0835C}" srcId="{01B52156-946D-4788-8CBB-6F11F8D6031B}" destId="{0E0CF387-DC13-4B6A-B6DC-EE19CBA877D8}" srcOrd="0" destOrd="0" parTransId="{40D9E6B5-4F5E-4152-BD0C-F3FB922814DE}" sibTransId="{F45E7507-C766-4901-B808-241382F86425}"/>
    <dgm:cxn modelId="{BE555005-C2AF-4F7A-A87C-24073B4D271A}" type="presOf" srcId="{2A554847-37E0-44C5-A38B-6E1C69048165}" destId="{1BC91B6D-BDE9-4DD3-9AC5-9024532384FE}" srcOrd="1" destOrd="3" presId="urn:microsoft.com/office/officeart/2005/8/layout/vList4#1"/>
    <dgm:cxn modelId="{BD06DE58-528B-467E-9916-A98505A128AE}" type="presOf" srcId="{2A554847-37E0-44C5-A38B-6E1C69048165}" destId="{DA8C4230-25DA-4E44-9A62-9AA7F4165DEF}" srcOrd="0" destOrd="3" presId="urn:microsoft.com/office/officeart/2005/8/layout/vList4#1"/>
    <dgm:cxn modelId="{43CE80F1-7AF5-487A-8F6F-4D8196A95E99}" type="presOf" srcId="{13FADE87-F1F7-4B4C-AEF8-B2703D3C1198}" destId="{6B5C2D12-797F-4E33-B3BB-1F0182605D2D}" srcOrd="1" destOrd="2" presId="urn:microsoft.com/office/officeart/2005/8/layout/vList4#1"/>
    <dgm:cxn modelId="{B38358A3-5655-4B6F-9E63-D760E9066711}" type="presOf" srcId="{78D1411C-AEEB-4D00-9026-71AA65E722E1}" destId="{D7641382-6335-45B5-AD5B-339926D2609A}" srcOrd="0" destOrd="0" presId="urn:microsoft.com/office/officeart/2005/8/layout/vList4#1"/>
    <dgm:cxn modelId="{1B4E5B40-D75F-4FEC-83E3-0CA1117EA2B0}" srcId="{78D1411C-AEEB-4D00-9026-71AA65E722E1}" destId="{13FADE87-F1F7-4B4C-AEF8-B2703D3C1198}" srcOrd="1" destOrd="0" parTransId="{825E850B-6AEF-427A-9522-CAA704A8D71A}" sibTransId="{61AA1CEB-88A8-49DA-BA2D-72A53860DE59}"/>
    <dgm:cxn modelId="{D34F1EB1-4B43-4A5A-ACBE-014B889DF686}" srcId="{78D1411C-AEEB-4D00-9026-71AA65E722E1}" destId="{256A393B-B6F9-48F6-AC9B-B29D8C57D2E6}" srcOrd="2" destOrd="0" parTransId="{A4E645E9-F452-4932-9BA4-495466FD9EF2}" sibTransId="{DEB92F88-8326-47F4-A7B5-EB796AF834EB}"/>
    <dgm:cxn modelId="{E0BE57BF-0C36-40FA-8690-436952E9868A}" srcId="{5E2E92F6-707A-49DD-8D3A-F6FFA7B4F8B6}" destId="{887792AC-D9BD-4830-9841-0FAD956F9377}" srcOrd="2" destOrd="0" parTransId="{DC2E5654-EF14-40ED-A6D0-AC93148A8441}" sibTransId="{7D75031D-334E-4175-8CD7-12C024F31459}"/>
    <dgm:cxn modelId="{92B4E7BB-1466-412D-B57D-611E4EA76CB4}" type="presOf" srcId="{887792AC-D9BD-4830-9841-0FAD956F9377}" destId="{DA8C4230-25DA-4E44-9A62-9AA7F4165DEF}" srcOrd="0" destOrd="0" presId="urn:microsoft.com/office/officeart/2005/8/layout/vList4#1"/>
    <dgm:cxn modelId="{7ABFF6C0-18F7-42D0-B2CD-0772A4AC70A0}" srcId="{78D1411C-AEEB-4D00-9026-71AA65E722E1}" destId="{E952B093-4AFB-410E-9B7C-7A6F4F89DB5F}" srcOrd="0" destOrd="0" parTransId="{CA1B4105-4B4D-4CD3-9571-92908F83292E}" sibTransId="{F960EA26-7951-4AC2-902D-91CE98CD1294}"/>
    <dgm:cxn modelId="{DD50200D-23E8-47CE-8E9C-D1A3774DC601}" type="presOf" srcId="{E952B093-4AFB-410E-9B7C-7A6F4F89DB5F}" destId="{6B5C2D12-797F-4E33-B3BB-1F0182605D2D}" srcOrd="1" destOrd="1" presId="urn:microsoft.com/office/officeart/2005/8/layout/vList4#1"/>
    <dgm:cxn modelId="{EDABB42D-A57E-46B5-AF74-82B94D82D608}" type="presOf" srcId="{78D1411C-AEEB-4D00-9026-71AA65E722E1}" destId="{6B5C2D12-797F-4E33-B3BB-1F0182605D2D}" srcOrd="1" destOrd="0" presId="urn:microsoft.com/office/officeart/2005/8/layout/vList4#1"/>
    <dgm:cxn modelId="{AF7B1BD6-1D28-4789-BB3D-B8864B275BFE}" type="presOf" srcId="{D8CE3AE9-E8B4-4EC1-B7FE-06B3D5D31DCF}" destId="{DA8C4230-25DA-4E44-9A62-9AA7F4165DEF}" srcOrd="0" destOrd="2" presId="urn:microsoft.com/office/officeart/2005/8/layout/vList4#1"/>
    <dgm:cxn modelId="{6C49EAB3-7B1A-4856-8DEE-3BC5E3C813D3}" type="presOf" srcId="{801F7210-0AD7-456E-A1DC-2F58FFCC2EB7}" destId="{0A604F65-C494-492C-88EF-50D225A5BD37}" srcOrd="0" destOrd="2" presId="urn:microsoft.com/office/officeart/2005/8/layout/vList4#1"/>
    <dgm:cxn modelId="{D89E2EFE-000D-4483-9580-3E2AADE61329}" type="presOf" srcId="{48F3B523-22CC-46A5-929E-D6CF9B31106C}" destId="{B18A2922-5DAE-4F66-AA81-3A5618FD4B86}" srcOrd="1" destOrd="0" presId="urn:microsoft.com/office/officeart/2005/8/layout/vList4#1"/>
    <dgm:cxn modelId="{1663452F-3E7A-4F8E-AFCC-93B20C57A4B2}" type="presOf" srcId="{AFF75AD4-15E3-408E-B587-9444DF7FAF64}" destId="{CDD953E9-A90C-44F9-A6E4-79165287CFF0}" srcOrd="0" destOrd="1" presId="urn:microsoft.com/office/officeart/2005/8/layout/vList4#1"/>
    <dgm:cxn modelId="{FA7AA7DC-9657-409D-874C-50D66B5CB4BE}" type="presOf" srcId="{256A393B-B6F9-48F6-AC9B-B29D8C57D2E6}" destId="{D7641382-6335-45B5-AD5B-339926D2609A}" srcOrd="0" destOrd="3" presId="urn:microsoft.com/office/officeart/2005/8/layout/vList4#1"/>
    <dgm:cxn modelId="{7B15C27F-7221-4369-974D-C2B7A1B023C0}" type="presOf" srcId="{256A393B-B6F9-48F6-AC9B-B29D8C57D2E6}" destId="{6B5C2D12-797F-4E33-B3BB-1F0182605D2D}" srcOrd="1" destOrd="3" presId="urn:microsoft.com/office/officeart/2005/8/layout/vList4#1"/>
    <dgm:cxn modelId="{B4EFAE09-DF48-4CAE-9536-D83069F4ECBE}" srcId="{01B52156-946D-4788-8CBB-6F11F8D6031B}" destId="{801F7210-0AD7-456E-A1DC-2F58FFCC2EB7}" srcOrd="1" destOrd="0" parTransId="{9BB4AED2-9351-4DF2-8E85-2E8062C929DE}" sibTransId="{48693042-6DEE-4787-8E6C-73E45005F3E4}"/>
    <dgm:cxn modelId="{58744097-86F0-4F94-B580-7DDA6F225225}" type="presOf" srcId="{0E0CF387-DC13-4B6A-B6DC-EE19CBA877D8}" destId="{0A604F65-C494-492C-88EF-50D225A5BD37}" srcOrd="0" destOrd="1" presId="urn:microsoft.com/office/officeart/2005/8/layout/vList4#1"/>
    <dgm:cxn modelId="{63016149-9ABB-4A86-A745-07FCD58EB2DB}" type="presOf" srcId="{5EEEC93F-4E62-497B-BC10-C23993FBC3F3}" destId="{DA8C4230-25DA-4E44-9A62-9AA7F4165DEF}" srcOrd="0" destOrd="1" presId="urn:microsoft.com/office/officeart/2005/8/layout/vList4#1"/>
    <dgm:cxn modelId="{9918D10A-F5BF-4F0D-8E16-A413182CBB55}" srcId="{887792AC-D9BD-4830-9841-0FAD956F9377}" destId="{2A554847-37E0-44C5-A38B-6E1C69048165}" srcOrd="2" destOrd="0" parTransId="{AFC8EF4D-7413-4AAB-A708-6F64D38B7CB9}" sibTransId="{D530E509-4C5D-48CD-ADEE-E6B2F1B36007}"/>
    <dgm:cxn modelId="{6BC0A93C-D9B2-4ACA-8644-A145519D9A7C}" srcId="{5E2E92F6-707A-49DD-8D3A-F6FFA7B4F8B6}" destId="{78D1411C-AEEB-4D00-9026-71AA65E722E1}" srcOrd="3" destOrd="0" parTransId="{C94A5214-F736-4246-A6F8-2CD11170CB70}" sibTransId="{04E69B22-F494-4170-A374-A1EF2E83115D}"/>
    <dgm:cxn modelId="{8D0FF526-8D18-44A0-94F7-1A62DC15F4FD}" type="presOf" srcId="{3347FDA2-6A85-449D-9A7F-5C42EC3E9EEE}" destId="{B18A2922-5DAE-4F66-AA81-3A5618FD4B86}" srcOrd="1" destOrd="2" presId="urn:microsoft.com/office/officeart/2005/8/layout/vList4#1"/>
    <dgm:cxn modelId="{810FF562-C9C9-4A16-82B1-D60CB48B0FC2}" srcId="{48F3B523-22CC-46A5-929E-D6CF9B31106C}" destId="{AFF75AD4-15E3-408E-B587-9444DF7FAF64}" srcOrd="0" destOrd="0" parTransId="{D52E652C-E668-4692-AE9F-8DFF4E6F2F85}" sibTransId="{F5CB51EB-064A-4E83-A044-DBC6A5FD5F7D}"/>
    <dgm:cxn modelId="{9CC36473-A0F6-44B2-825B-81CA7345A44E}" type="presOf" srcId="{E952B093-4AFB-410E-9B7C-7A6F4F89DB5F}" destId="{D7641382-6335-45B5-AD5B-339926D2609A}" srcOrd="0" destOrd="1" presId="urn:microsoft.com/office/officeart/2005/8/layout/vList4#1"/>
    <dgm:cxn modelId="{48400A5C-1098-4F46-9265-029870108B4B}" type="presOf" srcId="{D8CE3AE9-E8B4-4EC1-B7FE-06B3D5D31DCF}" destId="{1BC91B6D-BDE9-4DD3-9AC5-9024532384FE}" srcOrd="1" destOrd="2" presId="urn:microsoft.com/office/officeart/2005/8/layout/vList4#1"/>
    <dgm:cxn modelId="{56F35E69-979C-401E-B5D1-B231885D5766}" srcId="{48F3B523-22CC-46A5-929E-D6CF9B31106C}" destId="{3347FDA2-6A85-449D-9A7F-5C42EC3E9EEE}" srcOrd="1" destOrd="0" parTransId="{62C5BFE6-A1B2-4992-91C8-19E9CF0EB934}" sibTransId="{BA0F177A-B962-4E52-920B-9FF6B6F1E2D6}"/>
    <dgm:cxn modelId="{7FB2BD0F-6ECF-4310-AB4B-E4EE7175CF93}" srcId="{887792AC-D9BD-4830-9841-0FAD956F9377}" destId="{5EEEC93F-4E62-497B-BC10-C23993FBC3F3}" srcOrd="0" destOrd="0" parTransId="{4DF80944-BDED-44D5-A29F-EAC70030AD79}" sibTransId="{6D3E4887-C6EC-43BD-9946-8405D0C859AB}"/>
    <dgm:cxn modelId="{958F4B37-2190-413C-9BEF-4A3784DC938D}" type="presOf" srcId="{0E0CF387-DC13-4B6A-B6DC-EE19CBA877D8}" destId="{B5C2F716-746F-4BCC-9180-16DB2A49CBD9}" srcOrd="1" destOrd="1" presId="urn:microsoft.com/office/officeart/2005/8/layout/vList4#1"/>
    <dgm:cxn modelId="{0D50B2E0-F832-4416-9CA1-80DB4A74B48A}" type="presOf" srcId="{01B52156-946D-4788-8CBB-6F11F8D6031B}" destId="{0A604F65-C494-492C-88EF-50D225A5BD37}" srcOrd="0" destOrd="0" presId="urn:microsoft.com/office/officeart/2005/8/layout/vList4#1"/>
    <dgm:cxn modelId="{C8F27450-EEC9-4E69-ACB2-FF37F2E5F556}" srcId="{5E2E92F6-707A-49DD-8D3A-F6FFA7B4F8B6}" destId="{48F3B523-22CC-46A5-929E-D6CF9B31106C}" srcOrd="1" destOrd="0" parTransId="{2A4EBAB9-1085-4D84-97B6-B5946D04B942}" sibTransId="{C54F67A0-67B1-4B14-A5F6-5D473C6E3576}"/>
    <dgm:cxn modelId="{D9F3959D-4515-49A3-AFDE-CF0549B04862}" type="presOf" srcId="{48F3B523-22CC-46A5-929E-D6CF9B31106C}" destId="{CDD953E9-A90C-44F9-A6E4-79165287CFF0}" srcOrd="0" destOrd="0" presId="urn:microsoft.com/office/officeart/2005/8/layout/vList4#1"/>
    <dgm:cxn modelId="{7EB2C964-035D-4A95-A3DB-49F196BDEE0A}" type="presParOf" srcId="{BBBCF0A2-8817-4348-8024-A9D4350B3A33}" destId="{BE8C9727-96BB-4704-A355-50D7664C0FCA}" srcOrd="0" destOrd="0" presId="urn:microsoft.com/office/officeart/2005/8/layout/vList4#1"/>
    <dgm:cxn modelId="{7BB615EE-7C07-44A5-A7E1-0ECD6F7A9269}" type="presParOf" srcId="{BE8C9727-96BB-4704-A355-50D7664C0FCA}" destId="{0A604F65-C494-492C-88EF-50D225A5BD37}" srcOrd="0" destOrd="0" presId="urn:microsoft.com/office/officeart/2005/8/layout/vList4#1"/>
    <dgm:cxn modelId="{F74663B6-8A10-4A77-8035-C37AA42A73C1}" type="presParOf" srcId="{BE8C9727-96BB-4704-A355-50D7664C0FCA}" destId="{1105EDE4-BDA4-4A38-AD61-BC2AE8C83A6C}" srcOrd="1" destOrd="0" presId="urn:microsoft.com/office/officeart/2005/8/layout/vList4#1"/>
    <dgm:cxn modelId="{6B2EA14D-B4FF-451F-A19C-51DA1E3C0579}" type="presParOf" srcId="{BE8C9727-96BB-4704-A355-50D7664C0FCA}" destId="{B5C2F716-746F-4BCC-9180-16DB2A49CBD9}" srcOrd="2" destOrd="0" presId="urn:microsoft.com/office/officeart/2005/8/layout/vList4#1"/>
    <dgm:cxn modelId="{633FED9F-E633-4AF8-95C4-40AFBD22A892}" type="presParOf" srcId="{BBBCF0A2-8817-4348-8024-A9D4350B3A33}" destId="{ADC9C7FA-AD6D-4D3F-84C9-48C332226A0F}" srcOrd="1" destOrd="0" presId="urn:microsoft.com/office/officeart/2005/8/layout/vList4#1"/>
    <dgm:cxn modelId="{E15FC4CB-75F9-4A68-B870-015F94318D04}" type="presParOf" srcId="{BBBCF0A2-8817-4348-8024-A9D4350B3A33}" destId="{F3CC4245-C7EE-41FB-8E1E-5348E822CAC0}" srcOrd="2" destOrd="0" presId="urn:microsoft.com/office/officeart/2005/8/layout/vList4#1"/>
    <dgm:cxn modelId="{4C21FFFD-583D-45C2-9C1B-E1FA95981249}" type="presParOf" srcId="{F3CC4245-C7EE-41FB-8E1E-5348E822CAC0}" destId="{CDD953E9-A90C-44F9-A6E4-79165287CFF0}" srcOrd="0" destOrd="0" presId="urn:microsoft.com/office/officeart/2005/8/layout/vList4#1"/>
    <dgm:cxn modelId="{A54695BE-7F89-45AE-A2D0-D680DB9C806C}" type="presParOf" srcId="{F3CC4245-C7EE-41FB-8E1E-5348E822CAC0}" destId="{56671395-D3F0-463E-835C-A6D0655C7043}" srcOrd="1" destOrd="0" presId="urn:microsoft.com/office/officeart/2005/8/layout/vList4#1"/>
    <dgm:cxn modelId="{0FB533D9-5595-4731-A82C-01A33D8B0F3C}" type="presParOf" srcId="{F3CC4245-C7EE-41FB-8E1E-5348E822CAC0}" destId="{B18A2922-5DAE-4F66-AA81-3A5618FD4B86}" srcOrd="2" destOrd="0" presId="urn:microsoft.com/office/officeart/2005/8/layout/vList4#1"/>
    <dgm:cxn modelId="{9CA9D1A9-1A2A-43CA-98F4-6FC11FA89DBA}" type="presParOf" srcId="{BBBCF0A2-8817-4348-8024-A9D4350B3A33}" destId="{2549902D-4260-4705-B4ED-8C6E43AE53C5}" srcOrd="3" destOrd="0" presId="urn:microsoft.com/office/officeart/2005/8/layout/vList4#1"/>
    <dgm:cxn modelId="{DE54AFA3-3DA3-4263-A2DE-FC3B0AE7B15C}" type="presParOf" srcId="{BBBCF0A2-8817-4348-8024-A9D4350B3A33}" destId="{41778BBD-E626-4D67-BBBF-751FBDE0A25F}" srcOrd="4" destOrd="0" presId="urn:microsoft.com/office/officeart/2005/8/layout/vList4#1"/>
    <dgm:cxn modelId="{4B61E9FE-2528-40DE-B252-4130B1B996BA}" type="presParOf" srcId="{41778BBD-E626-4D67-BBBF-751FBDE0A25F}" destId="{DA8C4230-25DA-4E44-9A62-9AA7F4165DEF}" srcOrd="0" destOrd="0" presId="urn:microsoft.com/office/officeart/2005/8/layout/vList4#1"/>
    <dgm:cxn modelId="{6C9685FE-84F0-40DD-8BBF-6B6102D6BF1B}" type="presParOf" srcId="{41778BBD-E626-4D67-BBBF-751FBDE0A25F}" destId="{2D1013D7-40BC-4D8B-929F-9A3DAA8422B4}" srcOrd="1" destOrd="0" presId="urn:microsoft.com/office/officeart/2005/8/layout/vList4#1"/>
    <dgm:cxn modelId="{AAE30B62-50B9-410F-9291-C06BBE0C1187}" type="presParOf" srcId="{41778BBD-E626-4D67-BBBF-751FBDE0A25F}" destId="{1BC91B6D-BDE9-4DD3-9AC5-9024532384FE}" srcOrd="2" destOrd="0" presId="urn:microsoft.com/office/officeart/2005/8/layout/vList4#1"/>
    <dgm:cxn modelId="{744655E3-B00D-4C4B-8966-CCE8B8AF8409}" type="presParOf" srcId="{BBBCF0A2-8817-4348-8024-A9D4350B3A33}" destId="{5DF4C653-623B-434D-B19D-732380B2304A}" srcOrd="5" destOrd="0" presId="urn:microsoft.com/office/officeart/2005/8/layout/vList4#1"/>
    <dgm:cxn modelId="{A96F135C-2173-4BD4-A2EC-EC04BDA6481D}" type="presParOf" srcId="{BBBCF0A2-8817-4348-8024-A9D4350B3A33}" destId="{ADAE307F-CA8A-43B1-8B62-1AA32B3AD85D}" srcOrd="6" destOrd="0" presId="urn:microsoft.com/office/officeart/2005/8/layout/vList4#1"/>
    <dgm:cxn modelId="{6BC0C749-32FB-45CB-B012-D6B127792D53}" type="presParOf" srcId="{ADAE307F-CA8A-43B1-8B62-1AA32B3AD85D}" destId="{D7641382-6335-45B5-AD5B-339926D2609A}" srcOrd="0" destOrd="0" presId="urn:microsoft.com/office/officeart/2005/8/layout/vList4#1"/>
    <dgm:cxn modelId="{6B906D07-D501-4AD8-8381-3F4CA3E14F2A}" type="presParOf" srcId="{ADAE307F-CA8A-43B1-8B62-1AA32B3AD85D}" destId="{B7092FDE-5C51-4C9D-B3FC-5B3D8F6A14A8}" srcOrd="1" destOrd="0" presId="urn:microsoft.com/office/officeart/2005/8/layout/vList4#1"/>
    <dgm:cxn modelId="{A0E3A49A-0783-4423-B655-6401442C5E36}" type="presParOf" srcId="{ADAE307F-CA8A-43B1-8B62-1AA32B3AD85D}" destId="{6B5C2D12-797F-4E33-B3BB-1F0182605D2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1</a:t>
          </a:r>
        </a:p>
        <a:p>
          <a:pPr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Member pays at SSS branch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</dgm:spPr>
      <dgm:t>
        <a:bodyPr tIns="0" bIns="0"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SSS branch validates Loan or contribution payment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</dgm:spPr>
      <dgm:t>
        <a:bodyPr tIns="0" bIns="0" anchor="t"/>
        <a:lstStyle/>
        <a:p>
          <a:pPr algn="dist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Branch Transfers payment records to main servers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Collection System segregates and transmits records to specific systems for posting 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 custScaleY="13631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25DD8950-17AE-4373-AAC9-7A2ED2CEA06E}" type="presOf" srcId="{7265F071-6DA5-411C-9CB4-3A9A3C2BDC3F}" destId="{C95D80C4-5525-4C92-A674-29032D20EDA5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4249783F-71A2-4946-A26C-4EB6A3B4E836}" type="presOf" srcId="{1D0881F3-373F-45CF-B270-79CA756C79BA}" destId="{7640A39C-8375-4724-B6E6-6E2B4570F842}" srcOrd="0" destOrd="0" presId="urn:microsoft.com/office/officeart/2005/8/layout/hProcess9"/>
    <dgm:cxn modelId="{E7476414-208B-47A1-A76C-EFBF99E00F46}" type="presOf" srcId="{A0B32E80-5F3B-4ED9-8142-949DC8785765}" destId="{17FA1461-0020-48D2-A7CF-B84918C07694}" srcOrd="0" destOrd="0" presId="urn:microsoft.com/office/officeart/2005/8/layout/hProcess9"/>
    <dgm:cxn modelId="{4E6B2655-76C7-4446-8340-7ABF8AEC2E59}" type="presOf" srcId="{12FFA684-CC07-4BC9-A8D6-BFA44EC009C4}" destId="{CC85EAB7-D8B5-4F9C-822E-9B1FBF2A4F40}" srcOrd="0" destOrd="0" presId="urn:microsoft.com/office/officeart/2005/8/layout/hProcess9"/>
    <dgm:cxn modelId="{2E259EDD-98AB-4B06-A0C7-3FC7A5D5D1EC}" type="presOf" srcId="{1C483108-CBF7-493C-B2C3-F1AD238C54CB}" destId="{6A8AC867-A560-4807-B466-459F1FED5514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71F997AF-4C10-41BD-A2A4-38C4FE864F93}" type="presParOf" srcId="{CC85EAB7-D8B5-4F9C-822E-9B1FBF2A4F40}" destId="{5C5AB782-E64C-40C7-8C64-CFCDCA236A7E}" srcOrd="0" destOrd="0" presId="urn:microsoft.com/office/officeart/2005/8/layout/hProcess9"/>
    <dgm:cxn modelId="{0C498CC4-98F7-408C-8125-147586661AAE}" type="presParOf" srcId="{CC85EAB7-D8B5-4F9C-822E-9B1FBF2A4F40}" destId="{EEC0D95D-6535-404B-A3A3-15A8DBC4AECD}" srcOrd="1" destOrd="0" presId="urn:microsoft.com/office/officeart/2005/8/layout/hProcess9"/>
    <dgm:cxn modelId="{CDEDE025-1774-4795-B346-1FB6DC2867C8}" type="presParOf" srcId="{EEC0D95D-6535-404B-A3A3-15A8DBC4AECD}" destId="{17FA1461-0020-48D2-A7CF-B84918C07694}" srcOrd="0" destOrd="0" presId="urn:microsoft.com/office/officeart/2005/8/layout/hProcess9"/>
    <dgm:cxn modelId="{A8A6E55A-B05D-455F-9D52-135DDB122E7A}" type="presParOf" srcId="{EEC0D95D-6535-404B-A3A3-15A8DBC4AECD}" destId="{9BCFECEC-8EA1-4986-B7D4-CDF0EA6255D7}" srcOrd="1" destOrd="0" presId="urn:microsoft.com/office/officeart/2005/8/layout/hProcess9"/>
    <dgm:cxn modelId="{2D92D52B-E94E-4806-88E8-17C117D5AA53}" type="presParOf" srcId="{EEC0D95D-6535-404B-A3A3-15A8DBC4AECD}" destId="{7640A39C-8375-4724-B6E6-6E2B4570F842}" srcOrd="2" destOrd="0" presId="urn:microsoft.com/office/officeart/2005/8/layout/hProcess9"/>
    <dgm:cxn modelId="{E9C3B30E-60D6-4A18-BAF5-F501E43EBF82}" type="presParOf" srcId="{EEC0D95D-6535-404B-A3A3-15A8DBC4AECD}" destId="{2866E2E9-A2A4-4FB7-8F0C-99E52523C5E7}" srcOrd="3" destOrd="0" presId="urn:microsoft.com/office/officeart/2005/8/layout/hProcess9"/>
    <dgm:cxn modelId="{4DEED04C-4A7E-479C-8930-44371FF9DF4E}" type="presParOf" srcId="{EEC0D95D-6535-404B-A3A3-15A8DBC4AECD}" destId="{C95D80C4-5525-4C92-A674-29032D20EDA5}" srcOrd="4" destOrd="0" presId="urn:microsoft.com/office/officeart/2005/8/layout/hProcess9"/>
    <dgm:cxn modelId="{828C75E3-8A72-495C-8340-28AD59015C7E}" type="presParOf" srcId="{EEC0D95D-6535-404B-A3A3-15A8DBC4AECD}" destId="{BB1BB3F5-99D4-4286-BF14-76F280A296A9}" srcOrd="5" destOrd="0" presId="urn:microsoft.com/office/officeart/2005/8/layout/hProcess9"/>
    <dgm:cxn modelId="{DF0656D6-484D-49AF-A32F-53DCDB39A865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1</a:t>
          </a:r>
        </a:p>
        <a:p>
          <a:pPr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Member pays at accredited payment </a:t>
          </a:r>
          <a:r>
            <a:rPr lang="en-PH" sz="1600" dirty="0" err="1" smtClean="0">
              <a:solidFill>
                <a:schemeClr val="tx2"/>
              </a:solidFill>
            </a:rPr>
            <a:t>center</a:t>
          </a:r>
          <a:r>
            <a:rPr lang="en-PH" sz="1600" dirty="0" smtClean="0">
              <a:solidFill>
                <a:schemeClr val="tx2"/>
              </a:solidFill>
            </a:rPr>
            <a:t> 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tIns="0" bIns="0"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Payment </a:t>
          </a:r>
          <a:r>
            <a:rPr lang="en-PH" sz="1600" dirty="0" err="1" smtClean="0">
              <a:solidFill>
                <a:schemeClr val="tx2"/>
              </a:solidFill>
            </a:rPr>
            <a:t>Center</a:t>
          </a:r>
          <a:r>
            <a:rPr lang="en-PH" sz="1600" dirty="0" smtClean="0">
              <a:solidFill>
                <a:schemeClr val="tx2"/>
              </a:solidFill>
            </a:rPr>
            <a:t> validates Loan  or Contribution Payment file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tIns="0" bIns="0" anchor="t"/>
        <a:lstStyle/>
        <a:p>
          <a:pPr algn="dist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Payment </a:t>
          </a:r>
          <a:r>
            <a:rPr lang="en-PH" sz="1600" dirty="0" err="1" smtClean="0">
              <a:solidFill>
                <a:schemeClr val="tx2"/>
              </a:solidFill>
            </a:rPr>
            <a:t>Center</a:t>
          </a:r>
          <a:r>
            <a:rPr lang="en-PH" sz="1600" dirty="0" smtClean="0">
              <a:solidFill>
                <a:schemeClr val="tx2"/>
              </a:solidFill>
            </a:rPr>
            <a:t> submits collection file to SSS and the payment to SSS depository bank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1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1"/>
              </a:solidFill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SSS validates file, </a:t>
          </a:r>
          <a:r>
            <a:rPr lang="en-PH" dirty="0" smtClean="0">
              <a:solidFill>
                <a:schemeClr val="tx2"/>
              </a:solidFill>
            </a:rPr>
            <a:t>and</a:t>
          </a:r>
          <a:r>
            <a:rPr lang="en-PH" sz="1600" dirty="0" smtClean="0">
              <a:solidFill>
                <a:schemeClr val="tx2"/>
              </a:solidFill>
            </a:rPr>
            <a:t> informs Payment Center of validation result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X="108998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A01D81B7-3C9B-4098-AF18-9C59E77D5FF2}" type="presOf" srcId="{7265F071-6DA5-411C-9CB4-3A9A3C2BDC3F}" destId="{C95D80C4-5525-4C92-A674-29032D20EDA5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A2DAE935-2165-449B-AB4C-0EDAC43A3B67}" type="presOf" srcId="{12FFA684-CC07-4BC9-A8D6-BFA44EC009C4}" destId="{CC85EAB7-D8B5-4F9C-822E-9B1FBF2A4F40}" srcOrd="0" destOrd="0" presId="urn:microsoft.com/office/officeart/2005/8/layout/hProcess9"/>
    <dgm:cxn modelId="{EAC32096-4EDB-4E79-934C-29A4AA38855C}" type="presOf" srcId="{1D0881F3-373F-45CF-B270-79CA756C79BA}" destId="{7640A39C-8375-4724-B6E6-6E2B4570F842}" srcOrd="0" destOrd="0" presId="urn:microsoft.com/office/officeart/2005/8/layout/hProcess9"/>
    <dgm:cxn modelId="{3274965A-BAE3-4957-911A-669B4ED716A0}" type="presOf" srcId="{A0B32E80-5F3B-4ED9-8142-949DC8785765}" destId="{17FA1461-0020-48D2-A7CF-B84918C07694}" srcOrd="0" destOrd="0" presId="urn:microsoft.com/office/officeart/2005/8/layout/hProcess9"/>
    <dgm:cxn modelId="{2EA7DF88-354E-420E-AE67-0A6CD88D7D04}" type="presOf" srcId="{1C483108-CBF7-493C-B2C3-F1AD238C54CB}" destId="{6A8AC867-A560-4807-B466-459F1FED5514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EC1EAFBB-5A61-48F9-A066-0333012C34A6}" type="presParOf" srcId="{CC85EAB7-D8B5-4F9C-822E-9B1FBF2A4F40}" destId="{5C5AB782-E64C-40C7-8C64-CFCDCA236A7E}" srcOrd="0" destOrd="0" presId="urn:microsoft.com/office/officeart/2005/8/layout/hProcess9"/>
    <dgm:cxn modelId="{9634634C-EBAA-42EC-9DF7-D5F7031A5E3B}" type="presParOf" srcId="{CC85EAB7-D8B5-4F9C-822E-9B1FBF2A4F40}" destId="{EEC0D95D-6535-404B-A3A3-15A8DBC4AECD}" srcOrd="1" destOrd="0" presId="urn:microsoft.com/office/officeart/2005/8/layout/hProcess9"/>
    <dgm:cxn modelId="{B2C9C5F8-E47A-4D2C-A5DB-BC827CE7C9F8}" type="presParOf" srcId="{EEC0D95D-6535-404B-A3A3-15A8DBC4AECD}" destId="{17FA1461-0020-48D2-A7CF-B84918C07694}" srcOrd="0" destOrd="0" presId="urn:microsoft.com/office/officeart/2005/8/layout/hProcess9"/>
    <dgm:cxn modelId="{6239C5FA-C795-47F8-B2DF-90C1BEBB940C}" type="presParOf" srcId="{EEC0D95D-6535-404B-A3A3-15A8DBC4AECD}" destId="{9BCFECEC-8EA1-4986-B7D4-CDF0EA6255D7}" srcOrd="1" destOrd="0" presId="urn:microsoft.com/office/officeart/2005/8/layout/hProcess9"/>
    <dgm:cxn modelId="{653CADF5-57F5-488A-A0CA-8A51D665EDFC}" type="presParOf" srcId="{EEC0D95D-6535-404B-A3A3-15A8DBC4AECD}" destId="{7640A39C-8375-4724-B6E6-6E2B4570F842}" srcOrd="2" destOrd="0" presId="urn:microsoft.com/office/officeart/2005/8/layout/hProcess9"/>
    <dgm:cxn modelId="{2D85A4B5-DA33-48F4-8EBF-54BF459DCED9}" type="presParOf" srcId="{EEC0D95D-6535-404B-A3A3-15A8DBC4AECD}" destId="{2866E2E9-A2A4-4FB7-8F0C-99E52523C5E7}" srcOrd="3" destOrd="0" presId="urn:microsoft.com/office/officeart/2005/8/layout/hProcess9"/>
    <dgm:cxn modelId="{BB996C82-FCE5-47DE-98C3-947A720B861B}" type="presParOf" srcId="{EEC0D95D-6535-404B-A3A3-15A8DBC4AECD}" destId="{C95D80C4-5525-4C92-A674-29032D20EDA5}" srcOrd="4" destOrd="0" presId="urn:microsoft.com/office/officeart/2005/8/layout/hProcess9"/>
    <dgm:cxn modelId="{A02ACF77-73E1-49D5-AFE9-D15D3D7D82CF}" type="presParOf" srcId="{EEC0D95D-6535-404B-A3A3-15A8DBC4AECD}" destId="{BB1BB3F5-99D4-4286-BF14-76F280A296A9}" srcOrd="5" destOrd="0" presId="urn:microsoft.com/office/officeart/2005/8/layout/hProcess9"/>
    <dgm:cxn modelId="{951EF39F-3C10-4AE1-844B-4B9C022E622D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anchor="t"/>
        <a:lstStyle/>
        <a:p>
          <a:pPr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1</a:t>
          </a:r>
        </a:p>
        <a:p>
          <a:pPr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Member logs-on to </a:t>
          </a:r>
          <a:r>
            <a:rPr lang="en-PH" sz="1600" dirty="0" err="1" smtClean="0">
              <a:solidFill>
                <a:schemeClr val="tx2"/>
              </a:solidFill>
            </a:rPr>
            <a:t>BancNet</a:t>
          </a:r>
          <a:r>
            <a:rPr lang="en-PH" sz="1600" dirty="0" smtClean="0">
              <a:solidFill>
                <a:schemeClr val="tx2"/>
              </a:solidFill>
            </a:rPr>
            <a:t> website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tIns="0" bIns="0"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Clicks on his bank  account and selects ‘Payment’ as transaction type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 tIns="0" bIns="0" anchor="t"/>
        <a:lstStyle/>
        <a:p>
          <a:pPr algn="dist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US" sz="1600" dirty="0" smtClean="0">
              <a:solidFill>
                <a:schemeClr val="tx2"/>
              </a:solidFill>
            </a:rPr>
            <a:t>Click </a:t>
          </a:r>
          <a:r>
            <a:rPr lang="en-US" sz="1600" b="1" dirty="0" smtClean="0">
              <a:solidFill>
                <a:schemeClr val="tx2"/>
              </a:solidFill>
            </a:rPr>
            <a:t>SSS</a:t>
          </a:r>
          <a:r>
            <a:rPr lang="en-US" sz="1600" dirty="0" smtClean="0">
              <a:solidFill>
                <a:schemeClr val="tx2"/>
              </a:solidFill>
            </a:rPr>
            <a:t> from the drop-down menu of Billers/ Institutions then fill-out the required fields  </a:t>
          </a: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/>
      <dgm:spPr>
        <a:solidFill>
          <a:schemeClr val="bg2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At end-of-day, </a:t>
          </a:r>
          <a:r>
            <a:rPr lang="en-PH" sz="1600" dirty="0" err="1" smtClean="0">
              <a:solidFill>
                <a:schemeClr val="tx2"/>
              </a:solidFill>
            </a:rPr>
            <a:t>BancNet</a:t>
          </a:r>
          <a:r>
            <a:rPr lang="en-PH" sz="1600" dirty="0" smtClean="0">
              <a:solidFill>
                <a:schemeClr val="tx2"/>
              </a:solidFill>
            </a:rPr>
            <a:t> </a:t>
          </a:r>
          <a:r>
            <a:rPr lang="en-PH" dirty="0" smtClean="0">
              <a:solidFill>
                <a:schemeClr val="tx2"/>
              </a:solidFill>
            </a:rPr>
            <a:t>transmits</a:t>
          </a:r>
          <a:r>
            <a:rPr lang="en-PH" sz="1600" dirty="0" smtClean="0">
              <a:solidFill>
                <a:schemeClr val="tx2"/>
              </a:solidFill>
            </a:rPr>
            <a:t> records to SSS for posting 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Y="12424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53C538E-BA37-4AAE-BDB3-33F47CFD0775}" type="presOf" srcId="{1D0881F3-373F-45CF-B270-79CA756C79BA}" destId="{7640A39C-8375-4724-B6E6-6E2B4570F842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15BF766A-4533-4B12-A5C8-2CB75FF76869}" type="presOf" srcId="{7265F071-6DA5-411C-9CB4-3A9A3C2BDC3F}" destId="{C95D80C4-5525-4C92-A674-29032D20EDA5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5597AF95-94B3-4192-8D14-C1BA81895B98}" type="presOf" srcId="{A0B32E80-5F3B-4ED9-8142-949DC8785765}" destId="{17FA1461-0020-48D2-A7CF-B84918C07694}" srcOrd="0" destOrd="0" presId="urn:microsoft.com/office/officeart/2005/8/layout/hProcess9"/>
    <dgm:cxn modelId="{E582F471-AC29-447E-B09C-F83D86E62958}" type="presOf" srcId="{1C483108-CBF7-493C-B2C3-F1AD238C54CB}" destId="{6A8AC867-A560-4807-B466-459F1FED5514}" srcOrd="0" destOrd="0" presId="urn:microsoft.com/office/officeart/2005/8/layout/hProcess9"/>
    <dgm:cxn modelId="{BBD84170-A60D-4367-84F1-60A457854548}" type="presOf" srcId="{12FFA684-CC07-4BC9-A8D6-BFA44EC009C4}" destId="{CC85EAB7-D8B5-4F9C-822E-9B1FBF2A4F40}" srcOrd="0" destOrd="0" presId="urn:microsoft.com/office/officeart/2005/8/layout/hProcess9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291F29DF-B2B6-4192-A771-DCA408CD31C1}" type="presParOf" srcId="{CC85EAB7-D8B5-4F9C-822E-9B1FBF2A4F40}" destId="{5C5AB782-E64C-40C7-8C64-CFCDCA236A7E}" srcOrd="0" destOrd="0" presId="urn:microsoft.com/office/officeart/2005/8/layout/hProcess9"/>
    <dgm:cxn modelId="{CF2C8B06-6CFC-456E-876B-47786E91EB81}" type="presParOf" srcId="{CC85EAB7-D8B5-4F9C-822E-9B1FBF2A4F40}" destId="{EEC0D95D-6535-404B-A3A3-15A8DBC4AECD}" srcOrd="1" destOrd="0" presId="urn:microsoft.com/office/officeart/2005/8/layout/hProcess9"/>
    <dgm:cxn modelId="{700E7AC6-C40B-4E03-B741-076EE308CCD9}" type="presParOf" srcId="{EEC0D95D-6535-404B-A3A3-15A8DBC4AECD}" destId="{17FA1461-0020-48D2-A7CF-B84918C07694}" srcOrd="0" destOrd="0" presId="urn:microsoft.com/office/officeart/2005/8/layout/hProcess9"/>
    <dgm:cxn modelId="{8B3CC98B-65F2-4556-8DCC-DBB48270F462}" type="presParOf" srcId="{EEC0D95D-6535-404B-A3A3-15A8DBC4AECD}" destId="{9BCFECEC-8EA1-4986-B7D4-CDF0EA6255D7}" srcOrd="1" destOrd="0" presId="urn:microsoft.com/office/officeart/2005/8/layout/hProcess9"/>
    <dgm:cxn modelId="{A223812B-CB34-4FFC-A389-E24093CD029A}" type="presParOf" srcId="{EEC0D95D-6535-404B-A3A3-15A8DBC4AECD}" destId="{7640A39C-8375-4724-B6E6-6E2B4570F842}" srcOrd="2" destOrd="0" presId="urn:microsoft.com/office/officeart/2005/8/layout/hProcess9"/>
    <dgm:cxn modelId="{6F6BCD18-9615-480F-BA81-208CDC478536}" type="presParOf" srcId="{EEC0D95D-6535-404B-A3A3-15A8DBC4AECD}" destId="{2866E2E9-A2A4-4FB7-8F0C-99E52523C5E7}" srcOrd="3" destOrd="0" presId="urn:microsoft.com/office/officeart/2005/8/layout/hProcess9"/>
    <dgm:cxn modelId="{F953D1E9-DDFB-472D-98FE-BAF71D2FFA02}" type="presParOf" srcId="{EEC0D95D-6535-404B-A3A3-15A8DBC4AECD}" destId="{C95D80C4-5525-4C92-A674-29032D20EDA5}" srcOrd="4" destOrd="0" presId="urn:microsoft.com/office/officeart/2005/8/layout/hProcess9"/>
    <dgm:cxn modelId="{0A074E11-F81C-4E6D-8C9C-F6F905E64600}" type="presParOf" srcId="{EEC0D95D-6535-404B-A3A3-15A8DBC4AECD}" destId="{BB1BB3F5-99D4-4286-BF14-76F280A296A9}" srcOrd="5" destOrd="0" presId="urn:microsoft.com/office/officeart/2005/8/layout/hProcess9"/>
    <dgm:cxn modelId="{7BCFB2B7-E544-4E9D-BB03-2099627E0BFE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FFA684-CC07-4BC9-A8D6-BFA44EC009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B32E80-5F3B-4ED9-8142-949DC8785765}">
      <dgm:prSet phldrT="[Text]" custT="1"/>
      <dgm:spPr>
        <a:solidFill>
          <a:schemeClr val="bg2"/>
        </a:solidFill>
      </dgm:spPr>
      <dgm:t>
        <a:bodyPr anchor="t"/>
        <a:lstStyle/>
        <a:p>
          <a:pPr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1</a:t>
          </a:r>
        </a:p>
        <a:p>
          <a:pPr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Member enrolls at SSS branch or at member depository bank and indicate types of payment to debit from account</a:t>
          </a:r>
          <a:endParaRPr lang="en-PH" sz="1600" dirty="0">
            <a:solidFill>
              <a:schemeClr val="tx2"/>
            </a:solidFill>
          </a:endParaRPr>
        </a:p>
      </dgm:t>
    </dgm:pt>
    <dgm:pt modelId="{5E897B5B-A179-4AFE-8486-5609206216B6}" type="parTrans" cxnId="{428A5F83-82D0-413C-8220-A3A4AB9AF51E}">
      <dgm:prSet/>
      <dgm:spPr/>
      <dgm:t>
        <a:bodyPr/>
        <a:lstStyle/>
        <a:p>
          <a:endParaRPr lang="en-PH"/>
        </a:p>
      </dgm:t>
    </dgm:pt>
    <dgm:pt modelId="{41313AC0-62F6-487C-9C15-D0FB4537B7EA}" type="sibTrans" cxnId="{428A5F83-82D0-413C-8220-A3A4AB9AF51E}">
      <dgm:prSet/>
      <dgm:spPr/>
      <dgm:t>
        <a:bodyPr/>
        <a:lstStyle/>
        <a:p>
          <a:endParaRPr lang="en-PH"/>
        </a:p>
      </dgm:t>
    </dgm:pt>
    <dgm:pt modelId="{1D0881F3-373F-45CF-B270-79CA756C79BA}">
      <dgm:prSet phldrT="[Text]" custT="1"/>
      <dgm:spPr>
        <a:solidFill>
          <a:schemeClr val="bg2"/>
        </a:solidFill>
      </dgm:spPr>
      <dgm:t>
        <a:bodyPr tIns="0" bIns="0"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2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SSS creates monthly billing file and sends to participating bank</a:t>
          </a:r>
        </a:p>
      </dgm:t>
    </dgm:pt>
    <dgm:pt modelId="{38D90567-849F-4322-BB78-9CDB0DDA1648}" type="parTrans" cxnId="{E99548A3-1743-433A-9B37-026336F83F9C}">
      <dgm:prSet/>
      <dgm:spPr/>
      <dgm:t>
        <a:bodyPr/>
        <a:lstStyle/>
        <a:p>
          <a:endParaRPr lang="en-PH"/>
        </a:p>
      </dgm:t>
    </dgm:pt>
    <dgm:pt modelId="{74819FED-E8F2-41B4-BF8A-029B7D8D4502}" type="sibTrans" cxnId="{E99548A3-1743-433A-9B37-026336F83F9C}">
      <dgm:prSet/>
      <dgm:spPr/>
      <dgm:t>
        <a:bodyPr/>
        <a:lstStyle/>
        <a:p>
          <a:endParaRPr lang="en-PH"/>
        </a:p>
      </dgm:t>
    </dgm:pt>
    <dgm:pt modelId="{7265F071-6DA5-411C-9CB4-3A9A3C2BDC3F}">
      <dgm:prSet phldrT="[Text]" custT="1"/>
      <dgm:spPr>
        <a:solidFill>
          <a:schemeClr val="bg2"/>
        </a:solidFill>
      </dgm:spPr>
      <dgm:t>
        <a:bodyPr tIns="0" bIns="0" anchor="t"/>
        <a:lstStyle/>
        <a:p>
          <a:pPr algn="dist"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3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Bank debits member account, submits collection file to SSS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en-PH" sz="1400" dirty="0">
            <a:solidFill>
              <a:schemeClr val="tx2"/>
            </a:solidFill>
          </a:endParaRPr>
        </a:p>
      </dgm:t>
    </dgm:pt>
    <dgm:pt modelId="{7AB65383-4096-4FE9-9B1F-67E60982ACDE}" type="parTrans" cxnId="{EDA12180-A69B-473A-A655-221DD7145231}">
      <dgm:prSet/>
      <dgm:spPr/>
      <dgm:t>
        <a:bodyPr/>
        <a:lstStyle/>
        <a:p>
          <a:endParaRPr lang="en-PH"/>
        </a:p>
      </dgm:t>
    </dgm:pt>
    <dgm:pt modelId="{D9DC987E-BABE-433F-BC0D-B62ED642906E}" type="sibTrans" cxnId="{EDA12180-A69B-473A-A655-221DD7145231}">
      <dgm:prSet/>
      <dgm:spPr/>
      <dgm:t>
        <a:bodyPr/>
        <a:lstStyle/>
        <a:p>
          <a:endParaRPr lang="en-PH"/>
        </a:p>
      </dgm:t>
    </dgm:pt>
    <dgm:pt modelId="{1C483108-CBF7-493C-B2C3-F1AD238C54CB}">
      <dgm:prSet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PH" sz="1600" dirty="0" smtClean="0">
              <a:solidFill>
                <a:schemeClr val="tx2"/>
              </a:solidFill>
            </a:rPr>
            <a:t>4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PH" sz="1600" dirty="0" smtClean="0">
              <a:solidFill>
                <a:schemeClr val="tx2"/>
              </a:solidFill>
            </a:rPr>
            <a:t>Collection System segregates and transmits records to specific systems for posting </a:t>
          </a:r>
          <a:endParaRPr lang="en-PH" sz="1600" dirty="0">
            <a:solidFill>
              <a:schemeClr val="tx2"/>
            </a:solidFill>
          </a:endParaRPr>
        </a:p>
      </dgm:t>
    </dgm:pt>
    <dgm:pt modelId="{4EB0E93C-F9AC-4AA1-A126-2488FA35B196}" type="parTrans" cxnId="{8E2FE59B-2610-430F-9C5C-7AB77E41EC4E}">
      <dgm:prSet/>
      <dgm:spPr/>
      <dgm:t>
        <a:bodyPr/>
        <a:lstStyle/>
        <a:p>
          <a:endParaRPr lang="en-PH"/>
        </a:p>
      </dgm:t>
    </dgm:pt>
    <dgm:pt modelId="{743B2D24-4337-433F-85A1-E5F5DD6CC8D8}" type="sibTrans" cxnId="{8E2FE59B-2610-430F-9C5C-7AB77E41EC4E}">
      <dgm:prSet/>
      <dgm:spPr/>
      <dgm:t>
        <a:bodyPr/>
        <a:lstStyle/>
        <a:p>
          <a:endParaRPr lang="en-PH"/>
        </a:p>
      </dgm:t>
    </dgm:pt>
    <dgm:pt modelId="{CC85EAB7-D8B5-4F9C-822E-9B1FBF2A4F40}" type="pres">
      <dgm:prSet presAssocID="{12FFA684-CC07-4BC9-A8D6-BFA44EC009C4}" presName="CompostProcess" presStyleCnt="0">
        <dgm:presLayoutVars>
          <dgm:dir/>
          <dgm:resizeHandles val="exact"/>
        </dgm:presLayoutVars>
      </dgm:prSet>
      <dgm:spPr/>
    </dgm:pt>
    <dgm:pt modelId="{5C5AB782-E64C-40C7-8C64-CFCDCA236A7E}" type="pres">
      <dgm:prSet presAssocID="{12FFA684-CC07-4BC9-A8D6-BFA44EC009C4}" presName="arrow" presStyleLbl="bgShp" presStyleIdx="0" presStyleCnt="1" custLinFactNeighborX="404" custLinFactNeighborY="972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endParaRPr lang="en-PH"/>
        </a:p>
      </dgm:t>
    </dgm:pt>
    <dgm:pt modelId="{EEC0D95D-6535-404B-A3A3-15A8DBC4AECD}" type="pres">
      <dgm:prSet presAssocID="{12FFA684-CC07-4BC9-A8D6-BFA44EC009C4}" presName="linearProcess" presStyleCnt="0"/>
      <dgm:spPr/>
    </dgm:pt>
    <dgm:pt modelId="{17FA1461-0020-48D2-A7CF-B84918C07694}" type="pres">
      <dgm:prSet presAssocID="{A0B32E80-5F3B-4ED9-8142-949DC8785765}" presName="textNode" presStyleLbl="node1" presStyleIdx="0" presStyleCnt="4" custScaleY="18460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9BCFECEC-8EA1-4986-B7D4-CDF0EA6255D7}" type="pres">
      <dgm:prSet presAssocID="{41313AC0-62F6-487C-9C15-D0FB4537B7EA}" presName="sibTrans" presStyleCnt="0"/>
      <dgm:spPr/>
    </dgm:pt>
    <dgm:pt modelId="{7640A39C-8375-4724-B6E6-6E2B4570F842}" type="pres">
      <dgm:prSet presAssocID="{1D0881F3-373F-45CF-B270-79CA756C79BA}" presName="textNode" presStyleLbl="node1" presStyleIdx="1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866E2E9-A2A4-4FB7-8F0C-99E52523C5E7}" type="pres">
      <dgm:prSet presAssocID="{74819FED-E8F2-41B4-BF8A-029B7D8D4502}" presName="sibTrans" presStyleCnt="0"/>
      <dgm:spPr/>
    </dgm:pt>
    <dgm:pt modelId="{C95D80C4-5525-4C92-A674-29032D20EDA5}" type="pres">
      <dgm:prSet presAssocID="{7265F071-6DA5-411C-9CB4-3A9A3C2BDC3F}" presName="textNode" presStyleLbl="node1" presStyleIdx="2" presStyleCnt="4" custScaleY="11217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B1BB3F5-99D4-4286-BF14-76F280A296A9}" type="pres">
      <dgm:prSet presAssocID="{D9DC987E-BABE-433F-BC0D-B62ED642906E}" presName="sibTrans" presStyleCnt="0"/>
      <dgm:spPr/>
    </dgm:pt>
    <dgm:pt modelId="{6A8AC867-A560-4807-B466-459F1FED5514}" type="pres">
      <dgm:prSet presAssocID="{1C483108-CBF7-493C-B2C3-F1AD238C54CB}" presName="textNode" presStyleLbl="node1" presStyleIdx="3" presStyleCnt="4" custScaleY="136318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27B40DDE-9F36-4CD0-A305-CC96F9732A62}" type="presOf" srcId="{1C483108-CBF7-493C-B2C3-F1AD238C54CB}" destId="{6A8AC867-A560-4807-B466-459F1FED5514}" srcOrd="0" destOrd="0" presId="urn:microsoft.com/office/officeart/2005/8/layout/hProcess9"/>
    <dgm:cxn modelId="{CB6015D6-32F7-4327-949F-185FA83A2846}" type="presOf" srcId="{1D0881F3-373F-45CF-B270-79CA756C79BA}" destId="{7640A39C-8375-4724-B6E6-6E2B4570F842}" srcOrd="0" destOrd="0" presId="urn:microsoft.com/office/officeart/2005/8/layout/hProcess9"/>
    <dgm:cxn modelId="{428A5F83-82D0-413C-8220-A3A4AB9AF51E}" srcId="{12FFA684-CC07-4BC9-A8D6-BFA44EC009C4}" destId="{A0B32E80-5F3B-4ED9-8142-949DC8785765}" srcOrd="0" destOrd="0" parTransId="{5E897B5B-A179-4AFE-8486-5609206216B6}" sibTransId="{41313AC0-62F6-487C-9C15-D0FB4537B7EA}"/>
    <dgm:cxn modelId="{EDA12180-A69B-473A-A655-221DD7145231}" srcId="{12FFA684-CC07-4BC9-A8D6-BFA44EC009C4}" destId="{7265F071-6DA5-411C-9CB4-3A9A3C2BDC3F}" srcOrd="2" destOrd="0" parTransId="{7AB65383-4096-4FE9-9B1F-67E60982ACDE}" sibTransId="{D9DC987E-BABE-433F-BC0D-B62ED642906E}"/>
    <dgm:cxn modelId="{4160A80F-2A6A-4BB2-8138-C585F011670A}" type="presOf" srcId="{A0B32E80-5F3B-4ED9-8142-949DC8785765}" destId="{17FA1461-0020-48D2-A7CF-B84918C07694}" srcOrd="0" destOrd="0" presId="urn:microsoft.com/office/officeart/2005/8/layout/hProcess9"/>
    <dgm:cxn modelId="{E85F78C3-6CC5-4AD9-8F3D-292FD817D91C}" type="presOf" srcId="{12FFA684-CC07-4BC9-A8D6-BFA44EC009C4}" destId="{CC85EAB7-D8B5-4F9C-822E-9B1FBF2A4F40}" srcOrd="0" destOrd="0" presId="urn:microsoft.com/office/officeart/2005/8/layout/hProcess9"/>
    <dgm:cxn modelId="{C2146099-5F12-4F3F-B784-AD9ADA2FF865}" type="presOf" srcId="{7265F071-6DA5-411C-9CB4-3A9A3C2BDC3F}" destId="{C95D80C4-5525-4C92-A674-29032D20EDA5}" srcOrd="0" destOrd="0" presId="urn:microsoft.com/office/officeart/2005/8/layout/hProcess9"/>
    <dgm:cxn modelId="{8E2FE59B-2610-430F-9C5C-7AB77E41EC4E}" srcId="{12FFA684-CC07-4BC9-A8D6-BFA44EC009C4}" destId="{1C483108-CBF7-493C-B2C3-F1AD238C54CB}" srcOrd="3" destOrd="0" parTransId="{4EB0E93C-F9AC-4AA1-A126-2488FA35B196}" sibTransId="{743B2D24-4337-433F-85A1-E5F5DD6CC8D8}"/>
    <dgm:cxn modelId="{E99548A3-1743-433A-9B37-026336F83F9C}" srcId="{12FFA684-CC07-4BC9-A8D6-BFA44EC009C4}" destId="{1D0881F3-373F-45CF-B270-79CA756C79BA}" srcOrd="1" destOrd="0" parTransId="{38D90567-849F-4322-BB78-9CDB0DDA1648}" sibTransId="{74819FED-E8F2-41B4-BF8A-029B7D8D4502}"/>
    <dgm:cxn modelId="{26E93A37-3590-4C95-B118-900EA7679E9E}" type="presParOf" srcId="{CC85EAB7-D8B5-4F9C-822E-9B1FBF2A4F40}" destId="{5C5AB782-E64C-40C7-8C64-CFCDCA236A7E}" srcOrd="0" destOrd="0" presId="urn:microsoft.com/office/officeart/2005/8/layout/hProcess9"/>
    <dgm:cxn modelId="{23DA3DB4-B67A-42DE-8C1F-76C406824F86}" type="presParOf" srcId="{CC85EAB7-D8B5-4F9C-822E-9B1FBF2A4F40}" destId="{EEC0D95D-6535-404B-A3A3-15A8DBC4AECD}" srcOrd="1" destOrd="0" presId="urn:microsoft.com/office/officeart/2005/8/layout/hProcess9"/>
    <dgm:cxn modelId="{30036D60-6B5F-47A5-B7FE-4133A3462D73}" type="presParOf" srcId="{EEC0D95D-6535-404B-A3A3-15A8DBC4AECD}" destId="{17FA1461-0020-48D2-A7CF-B84918C07694}" srcOrd="0" destOrd="0" presId="urn:microsoft.com/office/officeart/2005/8/layout/hProcess9"/>
    <dgm:cxn modelId="{E0E9186F-23F9-46F3-B52D-F498CF9EE81F}" type="presParOf" srcId="{EEC0D95D-6535-404B-A3A3-15A8DBC4AECD}" destId="{9BCFECEC-8EA1-4986-B7D4-CDF0EA6255D7}" srcOrd="1" destOrd="0" presId="urn:microsoft.com/office/officeart/2005/8/layout/hProcess9"/>
    <dgm:cxn modelId="{8ABE66E1-1C7F-4729-8645-5308EF4CCD1B}" type="presParOf" srcId="{EEC0D95D-6535-404B-A3A3-15A8DBC4AECD}" destId="{7640A39C-8375-4724-B6E6-6E2B4570F842}" srcOrd="2" destOrd="0" presId="urn:microsoft.com/office/officeart/2005/8/layout/hProcess9"/>
    <dgm:cxn modelId="{0D41EA69-0DEC-416A-A8D6-8439795E5B73}" type="presParOf" srcId="{EEC0D95D-6535-404B-A3A3-15A8DBC4AECD}" destId="{2866E2E9-A2A4-4FB7-8F0C-99E52523C5E7}" srcOrd="3" destOrd="0" presId="urn:microsoft.com/office/officeart/2005/8/layout/hProcess9"/>
    <dgm:cxn modelId="{C27C21E7-A0CA-40E5-997D-E41D125449C4}" type="presParOf" srcId="{EEC0D95D-6535-404B-A3A3-15A8DBC4AECD}" destId="{C95D80C4-5525-4C92-A674-29032D20EDA5}" srcOrd="4" destOrd="0" presId="urn:microsoft.com/office/officeart/2005/8/layout/hProcess9"/>
    <dgm:cxn modelId="{744ACCF0-B8D8-4BC4-90D2-9456FBE028D4}" type="presParOf" srcId="{EEC0D95D-6535-404B-A3A3-15A8DBC4AECD}" destId="{BB1BB3F5-99D4-4286-BF14-76F280A296A9}" srcOrd="5" destOrd="0" presId="urn:microsoft.com/office/officeart/2005/8/layout/hProcess9"/>
    <dgm:cxn modelId="{3EDAB317-F4FD-472A-AB51-3A6FCB0AA7D6}" type="presParOf" srcId="{EEC0D95D-6535-404B-A3A3-15A8DBC4AECD}" destId="{6A8AC867-A560-4807-B466-459F1FED5514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B48B0258-0476-4B7B-AAF4-295B7440F469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83073" tIns="41537" rIns="83073" bIns="415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48D3617-8F19-4F52-AD9D-11CA594D9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456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0768831B-28F0-416E-AD36-1DE3754FACAD}" type="datetimeFigureOut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073" tIns="41537" rIns="83073" bIns="415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83073" tIns="41537" rIns="83073" bIns="415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83073" tIns="41537" rIns="83073" bIns="415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83073" tIns="41537" rIns="83073" bIns="415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249D9CF-7236-46CE-81F4-7464407AA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0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4F0554-75BF-4680-90FB-4E480B35076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8204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31AFDB-1594-47FC-B73D-56F9C80536F8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4457700" y="9493250"/>
            <a:ext cx="33131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5755FED2-E3FA-4A3A-9F8C-301899B25D9E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36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4457700" y="9493250"/>
            <a:ext cx="3336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3FDFAA1C-8BCA-4134-87BB-087A3DFE7F3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36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1322388" y="749300"/>
            <a:ext cx="5233987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578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87400" y="4745038"/>
            <a:ext cx="6191250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9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FA4E87-7348-46D1-A0F5-F3B2D1DA5FCD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17650" y="766763"/>
            <a:ext cx="4906963" cy="3679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4792663"/>
            <a:ext cx="6329362" cy="4433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4557713" y="9590088"/>
            <a:ext cx="3384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10060B56-1910-49F7-A6EC-A47A0CA0391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</a:pPr>
              <a:t>37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62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641C9E-C301-4855-8C7A-0D807654EB81}" type="slidenum">
              <a:rPr lang="en-US" altLang="en-US">
                <a:latin typeface="Calibri" panose="020F0502020204030204" pitchFamily="34" charset="0"/>
              </a:rPr>
              <a:pPr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5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43F2FF-5187-46E8-929D-D97D780B8ED1}" type="slidenum">
              <a:rPr lang="en-US" altLang="en-US">
                <a:latin typeface="Calibri" panose="020F0502020204030204" pitchFamily="34" charset="0"/>
              </a:rPr>
              <a:pPr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4CAE52-6C68-4572-A866-A6A3B2E4B6EC}" type="slidenum">
              <a:rPr lang="en-US" altLang="en-US">
                <a:latin typeface="Calibri" panose="020F0502020204030204" pitchFamily="34" charset="0"/>
              </a:rPr>
              <a:pPr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61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C8020C-CA6E-48EB-BEFD-2EF4399471E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17650" y="766763"/>
            <a:ext cx="4906963" cy="3679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4792663"/>
            <a:ext cx="6329362" cy="4433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4557713" y="9590088"/>
            <a:ext cx="3384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58199DAE-5830-44D6-A6A3-ADEF2A04A5B8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</a:pPr>
              <a:t>48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95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17E10-4B24-4528-9D00-636C794EEA32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472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2BFB75-85CB-407D-B777-AEDD553FC497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42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8EE651-769A-49B0-A51D-E0F3E893F38D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930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68438" algn="l"/>
                <a:tab pos="2203450" algn="l"/>
                <a:tab pos="2938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C8020C-CA6E-48EB-BEFD-2EF4399471E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17650" y="766763"/>
            <a:ext cx="4906963" cy="3679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4863" y="4792663"/>
            <a:ext cx="6329362" cy="4433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4557713" y="9590088"/>
            <a:ext cx="3384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5000"/>
              </a:lnSpc>
            </a:pPr>
            <a:fld id="{58199DAE-5830-44D6-A6A3-ADEF2A04A5B8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</a:pPr>
              <a:t>20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4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7B5B6B-C12C-4DE9-A4A6-BE6817744BCA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0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1FCD8A-BE48-4F6E-A31A-DFF2EE291A4C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457700" y="9493250"/>
            <a:ext cx="33131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0371CAE6-CACD-4E3E-A86D-B07ED6DAEBFF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4457700" y="9493250"/>
            <a:ext cx="3336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D75AD11A-D079-43DD-9412-E8C42BE29D1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29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1322388" y="749300"/>
            <a:ext cx="5233987" cy="3748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271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87400" y="4745038"/>
            <a:ext cx="6191250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7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28B8A6-9BCB-437A-94AD-4BF825003605}" type="slidenum">
              <a:rPr lang="en-US" altLang="en-US">
                <a:latin typeface="Calibri" panose="020F0502020204030204" pitchFamily="34" charset="0"/>
              </a:rPr>
              <a:pPr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8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26AE3B-A875-40FF-84F6-1E0DEB3A7629}" type="slidenum">
              <a:rPr lang="en-US" altLang="en-US">
                <a:latin typeface="Calibri" panose="020F0502020204030204" pitchFamily="34" charset="0"/>
              </a:rPr>
              <a:pPr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E9B4-DC41-4D6F-A552-404DF46697D5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D5EF-80DB-49EC-848F-C5376D9D2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570F-8398-4492-9353-787D79AA6FDC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650B-6AA5-4D1E-A276-B242C6D61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8019-CFFC-45CC-BC4A-3956B2B6F891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31CD-5719-435F-B684-313612E42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8A9F-3BE9-403A-9715-717218DE4852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DBB9-2E72-4A05-BFBB-85B9A24A160C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0E37-95D8-4160-9EC2-DDC804436D72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8C84-B3ED-40AC-885D-801E0DED0C7F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7387-E34B-456D-B77C-96EC3A2EFE91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503C-17CE-460A-9665-CCD11B46E9FB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D1B0-FCF7-4B9D-BABA-F624081A733A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1C73-E056-454F-952F-B27DD3195EC3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6324600"/>
            <a:ext cx="54768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206375" y="6246813"/>
            <a:ext cx="8839200" cy="1587"/>
          </a:xfrm>
          <a:prstGeom prst="line">
            <a:avLst/>
          </a:prstGeom>
          <a:ln w="38100" cap="rnd">
            <a:solidFill>
              <a:srgbClr val="00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257925"/>
            <a:ext cx="3940175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Buti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na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lang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may SSS!</a:t>
            </a:r>
          </a:p>
          <a:p>
            <a:pPr algn="ctr" eaLnBrk="1" hangingPunct="1">
              <a:defRPr/>
            </a:pP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Aming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kontribusyon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,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ipong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nagbibigay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proteksyon</a:t>
            </a:r>
            <a:endParaRPr lang="en-PH" sz="1400" b="1" i="1" dirty="0" smtClean="0">
              <a:solidFill>
                <a:srgbClr val="00609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A90E-C301-4EC8-9D92-75AFB6C3D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8A4D-D751-46DF-A5F4-B2E9907BDE2A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CECA-B241-4B64-A138-0ECF8D794194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9E33E-79E6-4E1E-B03E-5DB0C0F948E9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54383-6791-4075-899F-D6118F15DCE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D0002-28F2-47A5-82C0-4406C7280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05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324600"/>
            <a:ext cx="5476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206375" y="6246813"/>
            <a:ext cx="8839200" cy="1587"/>
          </a:xfrm>
          <a:prstGeom prst="line">
            <a:avLst/>
          </a:prstGeom>
          <a:ln w="38100" cap="rnd">
            <a:solidFill>
              <a:srgbClr val="00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257925"/>
            <a:ext cx="399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1400" b="1" i="1" smtClean="0">
                <a:solidFill>
                  <a:srgbClr val="006092"/>
                </a:solidFill>
                <a:latin typeface="Calibri" panose="020F0502020204030204" pitchFamily="34" charset="0"/>
                <a:cs typeface="+mn-cs"/>
              </a:rPr>
              <a:t>Buti na lang may SSS!</a:t>
            </a:r>
          </a:p>
          <a:p>
            <a:pPr algn="ctr" eaLnBrk="1" hangingPunct="1">
              <a:defRPr/>
            </a:pPr>
            <a:r>
              <a:rPr lang="en-PH" altLang="en-US" sz="1400" b="1" i="1" smtClean="0">
                <a:solidFill>
                  <a:srgbClr val="006092"/>
                </a:solidFill>
                <a:latin typeface="Calibri" panose="020F0502020204030204" pitchFamily="34" charset="0"/>
                <a:cs typeface="+mn-cs"/>
              </a:rPr>
              <a:t>Aming kontribusyon, ipong nagbibigay proteksyon!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0B35-BD9F-49BC-ADF5-B4E4D3785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195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CC9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EE7F-9189-4E56-9B1E-8B67B08D2EC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BC18-625E-4562-A75E-2CC2CCBF2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647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AA778-8398-4B8B-AB4A-3877A2B568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0B2E-C217-4395-9F6B-145962623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13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0028-496F-46F4-B199-140A8393C3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1579-B1E9-4788-93B7-C381797F3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817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86FB-D21E-4CAA-B5BE-F494DB76C59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48B60-A48B-43BE-BCAD-D478D2A11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735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D8E2-26CE-4710-83FB-58EE967FDDC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9BF4A-EB14-4B6D-9516-01EF27BB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26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CC9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AA09F-E7D2-4452-BC83-24A7E8329DFA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E366-7F60-4542-9AA2-280B6C3E9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FEC0-6EB7-4B83-B29A-6185F1420DB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1BA5-DAB4-4109-BB7C-39954082E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854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5B53B-CBC1-412F-8C6C-F818ADC58C4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CF9B-A949-43A1-9887-FC055B5F6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63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1AE7-207C-43E8-B62E-AEE04B4F7D3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E5B9-5E57-40DD-8310-3AF15FFDE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13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A825-C939-444E-9B4C-11B5F3929B6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7319-FAB1-4A51-9C35-6CD2C951D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031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BA78C9-EA22-4DAB-9B6D-F006E54A46B0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A98637-1CB2-46AD-AD60-A763EA952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83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324600"/>
            <a:ext cx="547688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206375" y="6246813"/>
            <a:ext cx="8839200" cy="1587"/>
          </a:xfrm>
          <a:prstGeom prst="line">
            <a:avLst/>
          </a:prstGeom>
          <a:ln w="38100" cap="rnd">
            <a:solidFill>
              <a:srgbClr val="00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85800" y="6257925"/>
            <a:ext cx="399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altLang="en-US" sz="1400" b="1" i="1" smtClean="0">
                <a:solidFill>
                  <a:srgbClr val="006092"/>
                </a:solidFill>
                <a:latin typeface="Calibri" panose="020F0502020204030204" pitchFamily="34" charset="0"/>
              </a:rPr>
              <a:t>Buti na lang may SSS!</a:t>
            </a:r>
          </a:p>
          <a:p>
            <a:pPr algn="ctr" eaLnBrk="1" hangingPunct="1">
              <a:defRPr/>
            </a:pPr>
            <a:r>
              <a:rPr lang="en-PH" altLang="en-US" sz="1400" b="1" i="1" smtClean="0">
                <a:solidFill>
                  <a:srgbClr val="006092"/>
                </a:solidFill>
                <a:latin typeface="Calibri" panose="020F0502020204030204" pitchFamily="34" charset="0"/>
              </a:rPr>
              <a:t>Aming kontribusyon, ipong nagbibigay proteksyon!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026806-1B19-4D57-8DA8-636CC8DAD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32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CC9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4DA985-C79D-4F16-AB04-46EBA7492C2A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B33EFE-14BB-4C02-B607-0669E31A7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998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1C44C7-7168-4963-AF16-B62AB4B59F6B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DC81BC-F6F9-4FAB-AEC4-43DDA822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463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1BC406-5DEB-4520-BABB-C1377BD17E4D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CEB772-B477-4D53-A4E6-A14912EAF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394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240968-87C7-4499-AC3B-4925E1D08D33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6D9C39-FEF9-442A-A423-FE080F72C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67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3B46-97A5-4E32-9E0D-AEFE6A57F687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A227-8484-487D-8AD8-557389C16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0BD632-3430-46C5-A10B-F135AEE2A6FF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A83A95-2479-487D-AFDC-6EEDAED7D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454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5AB1B7-792D-4B19-8758-B4BF3158F27A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A1FC8B-286E-4E0D-A2C2-147353423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174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D78F04-68C7-43DB-9CE4-3BB15C58529A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6E3849-6EFB-4534-9897-F92BC4C0C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85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9295CF-A29F-4D8D-ADB4-EF2EC71F47C2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199AD8-21C1-4416-B972-EF3ED1933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784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B7817A-FBBF-42C6-8096-50388D1F4CAF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0D67C4-E384-407C-ADB6-55106E269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57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CA02-153F-496D-9CF9-D0ADFBA62CB1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21C61-3900-4B42-967E-28ADC4E8F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C1A6-4C30-4C68-88E1-4EC70AAB08CB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3A42-2641-445A-9B62-B4B1A3D1D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A5BCB-20FD-4465-AED5-0EB456DBDBDC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BB67-360C-4AEF-84FF-F15DAADC0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F84F-B4BF-46AC-A93A-711C34B1AAA3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F5A0-E053-4330-9C21-1F1B95D3A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243B-14C3-45DB-8D7F-D1FE592E970D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42CF-8FE4-4652-8304-D12E5B802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FF982E-7344-4FAD-AF05-C5E9E88B8E19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9D3714B-E759-4C7E-8523-EB1CBB2BB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7325" y="6324600"/>
            <a:ext cx="54768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85800" y="6257925"/>
            <a:ext cx="3940175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Buti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na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lang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may SSS!</a:t>
            </a:r>
          </a:p>
          <a:p>
            <a:pPr algn="ctr" eaLnBrk="1" hangingPunct="1">
              <a:defRPr/>
            </a:pP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Aming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kontribusyon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,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ipong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nagbibigay</a:t>
            </a:r>
            <a:r>
              <a:rPr lang="en-PH" sz="1400" b="1" i="1" dirty="0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 </a:t>
            </a:r>
            <a:r>
              <a:rPr lang="en-PH" sz="1400" b="1" i="1" dirty="0" err="1" smtClean="0">
                <a:solidFill>
                  <a:srgbClr val="006092"/>
                </a:solidFill>
                <a:latin typeface="Calibri" pitchFamily="34" charset="0"/>
                <a:cs typeface="+mn-cs"/>
              </a:rPr>
              <a:t>proteksyon</a:t>
            </a:r>
            <a:endParaRPr lang="en-PH" sz="1400" b="1" i="1" dirty="0" smtClean="0">
              <a:solidFill>
                <a:srgbClr val="006092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6375" y="6246813"/>
            <a:ext cx="8839200" cy="1587"/>
          </a:xfrm>
          <a:prstGeom prst="line">
            <a:avLst/>
          </a:prstGeom>
          <a:ln w="38100" cap="rnd">
            <a:solidFill>
              <a:srgbClr val="00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98" r:id="rId2"/>
    <p:sldLayoutId id="2147484199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PH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PH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E3FDA-F7CE-419B-9DA1-F0CBE4E019B3}" type="datetimeFigureOut">
              <a:rPr lang="en-PH"/>
              <a:pPr>
                <a:defRPr/>
              </a:pPr>
              <a:t>9/5/2016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526114-C2FD-4FB4-A56F-E613FBE217A2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EAD41E-F03A-430C-8C45-956CCFA2816B}" type="datetime1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9/5/2016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AAE70E-9AFA-4109-8750-11B59CA323F6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0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B4E0DC6-A410-4719-B8E5-A1C609387EE4}" type="datetime1">
              <a:rPr lang="en-US"/>
              <a:pPr>
                <a:defRPr/>
              </a:pPr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A19557-89DE-4814-9858-1A2F342EB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6.xm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19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18.png"/><Relationship Id="rId9" Type="http://schemas.openxmlformats.org/officeDocument/2006/relationships/diagramData" Target="../diagrams/data6.xml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_Worksheet1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onlineserviceassistance@sss.gov.ph" TargetMode="External"/><Relationship Id="rId2" Type="http://schemas.openxmlformats.org/officeDocument/2006/relationships/hyperlink" Target="mailto:member_relations@sss.gov.p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2400" y="2362200"/>
            <a:ext cx="89154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The SSS </a:t>
            </a:r>
            <a:r>
              <a:rPr lang="en-PH" altLang="en-US" b="1" dirty="0" err="1" smtClean="0">
                <a:solidFill>
                  <a:srgbClr val="002060"/>
                </a:solidFill>
              </a:rPr>
              <a:t>eGov</a:t>
            </a:r>
            <a:r>
              <a:rPr lang="en-PH" altLang="en-US" b="1" dirty="0" smtClean="0">
                <a:solidFill>
                  <a:srgbClr val="002060"/>
                </a:solidFill>
              </a:rPr>
              <a:t> Services</a:t>
            </a:r>
            <a:r>
              <a:rPr lang="en-US" altLang="en-US" sz="4000" b="1" dirty="0" smtClean="0">
                <a:solidFill>
                  <a:srgbClr val="002060"/>
                </a:solidFill>
              </a:rPr>
              <a:t/>
            </a:r>
            <a:br>
              <a:rPr lang="en-US" altLang="en-US" sz="4000" b="1" dirty="0" smtClean="0">
                <a:solidFill>
                  <a:srgbClr val="002060"/>
                </a:solidFill>
              </a:rPr>
            </a:br>
            <a:r>
              <a:rPr lang="en-US" altLang="en-US" b="1" dirty="0" smtClean="0">
                <a:solidFill>
                  <a:srgbClr val="002060"/>
                </a:solidFill>
              </a:rPr>
              <a:t/>
            </a:r>
            <a:br>
              <a:rPr lang="en-US" altLang="en-US" b="1" dirty="0" smtClean="0">
                <a:solidFill>
                  <a:srgbClr val="002060"/>
                </a:solidFill>
              </a:rPr>
            </a:br>
            <a:endParaRPr lang="en-US" alt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5486400" y="5257800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2060"/>
                </a:solidFill>
                <a:cs typeface="+mn-cs"/>
              </a:rPr>
              <a:t>Presented 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2060"/>
                </a:solidFill>
                <a:cs typeface="+mn-cs"/>
              </a:rPr>
              <a:t>Philippine Social Security System</a:t>
            </a:r>
            <a:endParaRPr lang="en-US" altLang="en-US" sz="1600" dirty="0" smtClean="0">
              <a:solidFill>
                <a:srgbClr val="00206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rgbClr val="00206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2060"/>
                </a:solidFill>
                <a:cs typeface="+mn-cs"/>
              </a:rPr>
              <a:t>99 Month 2016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572794" y="5980906"/>
            <a:ext cx="1371600" cy="1588"/>
          </a:xfrm>
          <a:prstGeom prst="line">
            <a:avLst/>
          </a:prstGeom>
          <a:ln w="57150" cap="rnd">
            <a:solidFill>
              <a:srgbClr val="CC9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92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 smtClean="0">
                <a:solidFill>
                  <a:schemeClr val="tx2"/>
                </a:solidFill>
              </a:rPr>
              <a:t>3. Employer Submission Thru </a:t>
            </a:r>
            <a:r>
              <a:rPr lang="en-PH" altLang="en-US" sz="3600" dirty="0" err="1" smtClean="0">
                <a:solidFill>
                  <a:schemeClr val="tx2"/>
                </a:solidFill>
              </a:rPr>
              <a:t>SSSNet</a:t>
            </a:r>
            <a:endParaRPr lang="en-PH" altLang="en-US" sz="36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08782"/>
              </p:ext>
            </p:extLst>
          </p:nvPr>
        </p:nvGraphicFramePr>
        <p:xfrm>
          <a:off x="390525" y="3473450"/>
          <a:ext cx="8372475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7"/>
          <p:cNvSpPr txBox="1">
            <a:spLocks/>
          </p:cNvSpPr>
          <p:nvPr/>
        </p:nvSpPr>
        <p:spPr>
          <a:xfrm>
            <a:off x="390525" y="3090863"/>
            <a:ext cx="3192463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1148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n-PH" sz="2800" i="1" dirty="0">
                <a:solidFill>
                  <a:schemeClr val="tx2"/>
                </a:solidFill>
              </a:rPr>
              <a:t>Process</a:t>
            </a:r>
            <a:r>
              <a:rPr lang="en-PH" sz="2000" i="1" dirty="0">
                <a:solidFill>
                  <a:schemeClr val="tx2"/>
                </a:solidFill>
              </a:rPr>
              <a:t>:</a:t>
            </a:r>
            <a:endParaRPr lang="en-PH" sz="2000" i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2209800"/>
            <a:ext cx="971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1447800"/>
            <a:ext cx="2809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209800"/>
            <a:ext cx="20764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2800" y="1450975"/>
            <a:ext cx="1381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3028950"/>
            <a:ext cx="1619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 smtClean="0">
                <a:solidFill>
                  <a:schemeClr val="tx2"/>
                </a:solidFill>
              </a:rPr>
              <a:t>4. Employer Submission Thru Collection Service Provider (Bank or Non-bank)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390525" y="2667000"/>
          <a:ext cx="8372475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7"/>
          <p:cNvSpPr txBox="1">
            <a:spLocks/>
          </p:cNvSpPr>
          <p:nvPr/>
        </p:nvSpPr>
        <p:spPr>
          <a:xfrm>
            <a:off x="390525" y="2133600"/>
            <a:ext cx="3192463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1148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n-PH" sz="2800" i="1" dirty="0">
                <a:solidFill>
                  <a:schemeClr val="tx2"/>
                </a:solidFill>
              </a:rPr>
              <a:t>Process</a:t>
            </a:r>
            <a:r>
              <a:rPr lang="en-PH" sz="2000" i="1" dirty="0">
                <a:solidFill>
                  <a:schemeClr val="tx2"/>
                </a:solidFill>
              </a:rPr>
              <a:t>:</a:t>
            </a:r>
            <a:endParaRPr lang="en-PH" sz="2000" i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219" y="442912"/>
            <a:ext cx="1769581" cy="1766888"/>
          </a:xfrm>
          <a:prstGeom prst="rect">
            <a:avLst/>
          </a:prstGeom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l"/>
            <a:r>
              <a:rPr lang="en-PH" altLang="en-US" sz="3600" dirty="0">
                <a:solidFill>
                  <a:schemeClr val="tx2"/>
                </a:solidFill>
              </a:rPr>
              <a:t>5</a:t>
            </a:r>
            <a:r>
              <a:rPr lang="en-PH" altLang="en-US" sz="3600" dirty="0" smtClean="0">
                <a:solidFill>
                  <a:schemeClr val="tx2"/>
                </a:solidFill>
              </a:rPr>
              <a:t>. Employer Contribution Collection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15240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>
                <a:solidFill>
                  <a:schemeClr val="tx2"/>
                </a:solidFill>
              </a:rPr>
              <a:t>Objectives</a:t>
            </a:r>
          </a:p>
          <a:p>
            <a:endParaRPr lang="en-PH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PH" dirty="0" smtClean="0">
                <a:solidFill>
                  <a:schemeClr val="tx2"/>
                </a:solidFill>
              </a:rPr>
              <a:t>To ensure that payment of contributions made by an employer reconciles with the detailed list of contributions of his/her employees</a:t>
            </a:r>
          </a:p>
          <a:p>
            <a:pPr marL="342900" indent="-342900">
              <a:buFont typeface="+mj-lt"/>
              <a:buAutoNum type="alphaLcPeriod"/>
            </a:pPr>
            <a:endParaRPr lang="en-PH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PH" dirty="0" smtClean="0">
                <a:solidFill>
                  <a:schemeClr val="tx2"/>
                </a:solidFill>
              </a:rPr>
              <a:t>To ensure that contributions are paid by the employer before these are posted to the employees’ record</a:t>
            </a:r>
          </a:p>
          <a:p>
            <a:pPr marL="342900" indent="-342900">
              <a:buFont typeface="+mj-lt"/>
              <a:buAutoNum type="alphaLcPeriod"/>
            </a:pPr>
            <a:endParaRPr lang="en-PH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PH" dirty="0" smtClean="0">
                <a:solidFill>
                  <a:schemeClr val="tx2"/>
                </a:solidFill>
              </a:rPr>
              <a:t>To ensure that payments are immediately recorded in the employer’s database and contributions of each employee are likewise recorded in the employees’ database</a:t>
            </a:r>
          </a:p>
          <a:p>
            <a:pPr marL="342900" indent="-342900">
              <a:buFont typeface="+mj-lt"/>
              <a:buAutoNum type="alphaLcPeriod"/>
            </a:pPr>
            <a:endParaRPr lang="en-PH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en-PH" dirty="0" smtClean="0">
                <a:solidFill>
                  <a:schemeClr val="tx2"/>
                </a:solidFill>
              </a:rPr>
              <a:t>To ensure that remitted contributions are properly and accurately posted to the right members, i.e., does not result to </a:t>
            </a:r>
            <a:r>
              <a:rPr lang="en-PH" dirty="0" err="1" smtClean="0">
                <a:solidFill>
                  <a:schemeClr val="tx2"/>
                </a:solidFill>
              </a:rPr>
              <a:t>unpostable</a:t>
            </a:r>
            <a:r>
              <a:rPr lang="en-PH" dirty="0" smtClean="0">
                <a:solidFill>
                  <a:schemeClr val="tx2"/>
                </a:solidFill>
              </a:rPr>
              <a:t> items/belong to another person</a:t>
            </a:r>
            <a:endParaRPr lang="en-PH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729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l"/>
            <a:r>
              <a:rPr lang="en-PH" sz="2800" dirty="0" smtClean="0">
                <a:solidFill>
                  <a:schemeClr val="tx2"/>
                </a:solidFill>
              </a:rPr>
              <a:t>Procedural Flow </a:t>
            </a:r>
            <a:endParaRPr lang="en-PH" sz="28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982728"/>
              </p:ext>
            </p:extLst>
          </p:nvPr>
        </p:nvGraphicFramePr>
        <p:xfrm>
          <a:off x="457200" y="838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800" y="0"/>
            <a:ext cx="1219200" cy="1217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933470"/>
            <a:ext cx="1600200" cy="11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PH" altLang="en-US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Individual Member </a:t>
            </a:r>
            <a:r>
              <a:rPr lang="en-PH" altLang="en-US" sz="3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Transaction </a:t>
            </a:r>
            <a:r>
              <a:rPr lang="en-PH" altLang="en-US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Facilities</a:t>
            </a:r>
            <a:endParaRPr lang="en-PH" altLang="en-US" sz="3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4572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1</a:t>
            </a:r>
            <a:r>
              <a:rPr lang="en-PH" altLang="en-US" sz="3600" dirty="0" smtClean="0">
                <a:solidFill>
                  <a:schemeClr val="tx2"/>
                </a:solidFill>
              </a:rPr>
              <a:t>. SSS Automated Tellering System</a:t>
            </a:r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/>
        </p:nvGraphicFramePr>
        <p:xfrm>
          <a:off x="762000" y="2895600"/>
          <a:ext cx="80772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7" name="Content Placeholder 1"/>
          <p:cNvSpPr>
            <a:spLocks noGrp="1"/>
          </p:cNvSpPr>
          <p:nvPr>
            <p:ph sz="half" idx="1"/>
          </p:nvPr>
        </p:nvSpPr>
        <p:spPr>
          <a:xfrm>
            <a:off x="390525" y="2362200"/>
            <a:ext cx="4038600" cy="685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PH" i="1" smtClean="0">
                <a:solidFill>
                  <a:schemeClr val="tx2"/>
                </a:solidFill>
              </a:rPr>
              <a:t>Process: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2</a:t>
            </a:r>
            <a:r>
              <a:rPr lang="en-PH" altLang="en-US" sz="3600" dirty="0" smtClean="0">
                <a:solidFill>
                  <a:schemeClr val="tx2"/>
                </a:solidFill>
              </a:rPr>
              <a:t>. Payment Centers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PH" altLang="en-US" smtClean="0">
                <a:solidFill>
                  <a:schemeClr val="tx2"/>
                </a:solidFill>
              </a:rPr>
              <a:t>Payment Centers</a:t>
            </a:r>
          </a:p>
          <a:p>
            <a:pPr lvl="1">
              <a:buFont typeface="Arial" charset="0"/>
              <a:buNone/>
            </a:pPr>
            <a:endParaRPr lang="en-PH" altLang="en-US" smtClean="0">
              <a:solidFill>
                <a:schemeClr val="tx2"/>
              </a:solidFill>
            </a:endParaRPr>
          </a:p>
          <a:p>
            <a:pPr lvl="1">
              <a:buFont typeface="Arial" charset="0"/>
              <a:buNone/>
            </a:pPr>
            <a:endParaRPr lang="en-PH" altLang="en-US" smtClean="0">
              <a:solidFill>
                <a:schemeClr val="tx2"/>
              </a:solidFill>
            </a:endParaRPr>
          </a:p>
        </p:txBody>
      </p:sp>
      <p:pic>
        <p:nvPicPr>
          <p:cNvPr id="57348" name="Picture 3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4762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362200"/>
            <a:ext cx="1504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550" y="2590800"/>
            <a:ext cx="781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590800"/>
            <a:ext cx="809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200400"/>
            <a:ext cx="13525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96075" y="2095500"/>
            <a:ext cx="1990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Content Placeholder 3"/>
          <p:cNvGraphicFramePr>
            <a:graphicFrameLocks/>
          </p:cNvGraphicFramePr>
          <p:nvPr/>
        </p:nvGraphicFramePr>
        <p:xfrm>
          <a:off x="762000" y="3657600"/>
          <a:ext cx="80772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735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2971800"/>
            <a:ext cx="13827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3</a:t>
            </a:r>
            <a:r>
              <a:rPr lang="en-PH" altLang="en-US" sz="3600" dirty="0" smtClean="0">
                <a:solidFill>
                  <a:schemeClr val="tx2"/>
                </a:solidFill>
              </a:rPr>
              <a:t>. Internet Payment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945062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PH" altLang="en-US" sz="2000" b="1" i="1" smtClean="0">
                <a:solidFill>
                  <a:schemeClr val="tx2"/>
                </a:solidFill>
              </a:rPr>
              <a:t>www.bancnetonline.com</a:t>
            </a:r>
            <a:endParaRPr lang="en-PH" altLang="en-US" b="1" i="1" smtClean="0">
              <a:solidFill>
                <a:schemeClr val="tx2"/>
              </a:solidFill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4648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762000" y="3321050"/>
          <a:ext cx="80772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 smtClean="0">
                <a:solidFill>
                  <a:schemeClr val="tx2"/>
                </a:solidFill>
              </a:rPr>
              <a:t>4. Auto-Debit Arrangement System</a:t>
            </a:r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/>
        </p:nvGraphicFramePr>
        <p:xfrm>
          <a:off x="762000" y="2895600"/>
          <a:ext cx="80772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0421" name="Content Placeholder 1"/>
          <p:cNvSpPr>
            <a:spLocks noGrp="1"/>
          </p:cNvSpPr>
          <p:nvPr>
            <p:ph sz="half" idx="1"/>
          </p:nvPr>
        </p:nvSpPr>
        <p:spPr>
          <a:xfrm>
            <a:off x="390525" y="2362200"/>
            <a:ext cx="4038600" cy="685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PH" i="1" smtClean="0">
                <a:solidFill>
                  <a:schemeClr val="tx2"/>
                </a:solidFill>
              </a:rPr>
              <a:t>Process: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/>
          <a:lstStyle/>
          <a:p>
            <a:pPr algn="l"/>
            <a:r>
              <a:rPr lang="en-PH" altLang="en-US" sz="3600" dirty="0">
                <a:solidFill>
                  <a:schemeClr val="tx2"/>
                </a:solidFill>
              </a:rPr>
              <a:t>5</a:t>
            </a:r>
            <a:r>
              <a:rPr lang="en-PH" altLang="en-US" sz="3600" dirty="0" smtClean="0">
                <a:solidFill>
                  <a:schemeClr val="tx2"/>
                </a:solidFill>
              </a:rPr>
              <a:t>. </a:t>
            </a:r>
            <a:r>
              <a:rPr lang="en-PH" altLang="en-US" sz="3600" dirty="0">
                <a:solidFill>
                  <a:schemeClr val="tx2"/>
                </a:solidFill>
              </a:rPr>
              <a:t>Tie-up with </a:t>
            </a:r>
            <a:r>
              <a:rPr lang="en-PH" altLang="en-US" sz="3600" dirty="0" smtClean="0">
                <a:solidFill>
                  <a:schemeClr val="tx2"/>
                </a:solidFill>
              </a:rPr>
              <a:t>Collection Partners (on-going)</a:t>
            </a:r>
            <a:endParaRPr lang="en-PH" altLang="en-US" sz="3600" dirty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3733800"/>
            <a:ext cx="7610475" cy="251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i="1" dirty="0" smtClean="0">
                <a:solidFill>
                  <a:schemeClr val="tx2"/>
                </a:solidFill>
              </a:rPr>
              <a:t>Collection of payments from:</a:t>
            </a:r>
          </a:p>
          <a:p>
            <a:pPr>
              <a:defRPr/>
            </a:pPr>
            <a:r>
              <a:rPr lang="en-US" i="1" dirty="0" smtClean="0">
                <a:solidFill>
                  <a:schemeClr val="tx2"/>
                </a:solidFill>
              </a:rPr>
              <a:t>Job Order personnel</a:t>
            </a:r>
          </a:p>
          <a:p>
            <a:pPr>
              <a:defRPr/>
            </a:pPr>
            <a:r>
              <a:rPr lang="en-US" i="1" dirty="0" smtClean="0">
                <a:solidFill>
                  <a:schemeClr val="tx2"/>
                </a:solidFill>
              </a:rPr>
              <a:t>Self-Employed</a:t>
            </a:r>
          </a:p>
          <a:p>
            <a:pPr>
              <a:defRPr/>
            </a:pPr>
            <a:r>
              <a:rPr lang="en-US" i="1" dirty="0" smtClean="0">
                <a:solidFill>
                  <a:schemeClr val="tx2"/>
                </a:solidFill>
              </a:rPr>
              <a:t>Voluntary Members</a:t>
            </a:r>
          </a:p>
          <a:p>
            <a:pPr>
              <a:defRPr/>
            </a:pPr>
            <a:r>
              <a:rPr lang="en-US" i="1" dirty="0" smtClean="0">
                <a:solidFill>
                  <a:schemeClr val="tx2"/>
                </a:solidFill>
              </a:rPr>
              <a:t>OFW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82000" cy="251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i="1" dirty="0" smtClean="0">
                <a:solidFill>
                  <a:schemeClr val="tx2"/>
                </a:solidFill>
              </a:rPr>
              <a:t>Collection Partners:</a:t>
            </a:r>
          </a:p>
          <a:p>
            <a:pPr>
              <a:defRPr/>
            </a:pPr>
            <a:r>
              <a:rPr lang="en-US" i="1" dirty="0" smtClean="0">
                <a:solidFill>
                  <a:schemeClr val="tx2"/>
                </a:solidFill>
              </a:rPr>
              <a:t>Local Government Units (LGU)</a:t>
            </a:r>
          </a:p>
          <a:p>
            <a:pPr>
              <a:defRPr/>
            </a:pPr>
            <a:r>
              <a:rPr lang="en-US" i="1" dirty="0" smtClean="0">
                <a:solidFill>
                  <a:schemeClr val="tx2"/>
                </a:solidFill>
              </a:rPr>
              <a:t>Government Agencies (GA), i.e. </a:t>
            </a:r>
            <a:r>
              <a:rPr lang="en-US" i="1" dirty="0" err="1" smtClean="0">
                <a:solidFill>
                  <a:schemeClr val="tx2"/>
                </a:solidFill>
              </a:rPr>
              <a:t>DepEd</a:t>
            </a:r>
            <a:r>
              <a:rPr lang="en-US" i="1" dirty="0" smtClean="0">
                <a:solidFill>
                  <a:schemeClr val="tx2"/>
                </a:solidFill>
              </a:rPr>
              <a:t>, MMDA</a:t>
            </a:r>
          </a:p>
          <a:p>
            <a:pPr>
              <a:defRPr/>
            </a:pPr>
            <a:r>
              <a:rPr lang="en-US" i="1" dirty="0" smtClean="0">
                <a:solidFill>
                  <a:schemeClr val="tx2"/>
                </a:solidFill>
              </a:rPr>
              <a:t>Informal Sector Group (ISG), i.e. Coops, TODAs, Golf Caddies groups, etc.</a:t>
            </a:r>
          </a:p>
        </p:txBody>
      </p:sp>
    </p:spTree>
    <p:extLst>
      <p:ext uri="{BB962C8B-B14F-4D97-AF65-F5344CB8AC3E}">
        <p14:creationId xmlns:p14="http://schemas.microsoft.com/office/powerpoint/2010/main" val="27702892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685800" y="7620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8000" dirty="0" smtClean="0">
                <a:solidFill>
                  <a:srgbClr val="002060"/>
                </a:solidFill>
                <a:latin typeface="Calibri" pitchFamily="34" charset="0"/>
              </a:rPr>
              <a:t>Topics</a:t>
            </a:r>
            <a:endParaRPr lang="en-US" altLang="en-US" sz="8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147" name="Title 10"/>
          <p:cNvSpPr>
            <a:spLocks noGrp="1"/>
          </p:cNvSpPr>
          <p:nvPr>
            <p:ph type="ctrTitle"/>
          </p:nvPr>
        </p:nvSpPr>
        <p:spPr>
          <a:xfrm>
            <a:off x="685800" y="3101975"/>
            <a:ext cx="7772400" cy="1470025"/>
          </a:xfrm>
        </p:spPr>
        <p:txBody>
          <a:bodyPr/>
          <a:lstStyle/>
          <a:p>
            <a:pPr marL="457200" algn="l" eaLnBrk="1" hangingPunct="1"/>
            <a:r>
              <a:rPr lang="en-PH" altLang="en-US" sz="3600" cap="none" dirty="0" smtClean="0">
                <a:solidFill>
                  <a:srgbClr val="002060"/>
                </a:solidFill>
              </a:rPr>
              <a:t>1. SSS Electronic Collection</a:t>
            </a:r>
            <a:br>
              <a:rPr lang="en-PH" altLang="en-US" sz="3600" cap="none" dirty="0" smtClean="0">
                <a:solidFill>
                  <a:srgbClr val="002060"/>
                </a:solidFill>
              </a:rPr>
            </a:br>
            <a:r>
              <a:rPr lang="en-PH" altLang="en-US" sz="3600" cap="none" dirty="0" smtClean="0">
                <a:solidFill>
                  <a:srgbClr val="002060"/>
                </a:solidFill>
              </a:rPr>
              <a:t/>
            </a:r>
            <a:br>
              <a:rPr lang="en-PH" altLang="en-US" sz="3600" cap="none" dirty="0" smtClean="0">
                <a:solidFill>
                  <a:srgbClr val="002060"/>
                </a:solidFill>
              </a:rPr>
            </a:br>
            <a:r>
              <a:rPr lang="en-PH" altLang="en-US" sz="3600" cap="none" dirty="0" smtClean="0">
                <a:solidFill>
                  <a:srgbClr val="002060"/>
                </a:solidFill>
              </a:rPr>
              <a:t>2. SSS Electronic Disbursement</a:t>
            </a:r>
            <a:br>
              <a:rPr lang="en-PH" altLang="en-US" sz="3600" cap="none" dirty="0" smtClean="0">
                <a:solidFill>
                  <a:srgbClr val="002060"/>
                </a:solidFill>
              </a:rPr>
            </a:br>
            <a:r>
              <a:rPr lang="en-PH" altLang="en-US" sz="3600" dirty="0">
                <a:solidFill>
                  <a:srgbClr val="002060"/>
                </a:solidFill>
              </a:rPr>
              <a:t/>
            </a:r>
            <a:br>
              <a:rPr lang="en-PH" altLang="en-US" sz="3600" dirty="0">
                <a:solidFill>
                  <a:srgbClr val="002060"/>
                </a:solidFill>
              </a:rPr>
            </a:br>
            <a:r>
              <a:rPr lang="en-PH" altLang="en-US" sz="3600" dirty="0" smtClean="0">
                <a:solidFill>
                  <a:srgbClr val="002060"/>
                </a:solidFill>
              </a:rPr>
              <a:t>3. SSS Member Services Facilities</a:t>
            </a:r>
            <a:endParaRPr lang="en-PH" altLang="en-US" sz="3200" cap="none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09600" y="304800"/>
            <a:ext cx="838200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002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311045" algn="l"/>
                <a:tab pos="622089" algn="l"/>
                <a:tab pos="933134" algn="l"/>
                <a:tab pos="1244178" algn="l"/>
                <a:tab pos="1555223" algn="l"/>
                <a:tab pos="1866268" algn="l"/>
                <a:tab pos="2177312" algn="l"/>
                <a:tab pos="2488357" algn="l"/>
                <a:tab pos="2799401" algn="l"/>
                <a:tab pos="3110446" algn="l"/>
                <a:tab pos="3421490" algn="l"/>
                <a:tab pos="3732535" algn="l"/>
                <a:tab pos="4043580" algn="l"/>
                <a:tab pos="4354625" algn="l"/>
                <a:tab pos="4665669" algn="l"/>
                <a:tab pos="4976714" algn="l"/>
                <a:tab pos="5287758" algn="l"/>
                <a:tab pos="5598803" algn="l"/>
                <a:tab pos="5909847" algn="l"/>
                <a:tab pos="6220892" algn="l"/>
              </a:tabLs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6. Contribution and Loan 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en-US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ayments via </a:t>
            </a:r>
            <a:r>
              <a:rPr lang="en-US" sz="32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GCash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 Unicode MS" pitchFamily="32" charset="0"/>
            </a:endParaRPr>
          </a:p>
        </p:txBody>
      </p:sp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700088" y="1447800"/>
            <a:ext cx="41148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</a:rPr>
              <a:t>GCash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 is an alternative payment facility for SS contribution and short and long-term loan amortization for Globe Telecom subscribed members.</a:t>
            </a:r>
            <a:endParaRPr lang="en-PH" altLang="en-US" sz="2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813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2954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036874"/>
            <a:ext cx="8015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PH" i="1" dirty="0">
                <a:solidFill>
                  <a:schemeClr val="tx2"/>
                </a:solidFill>
              </a:rPr>
              <a:t>Provide collection service to the SSS, which includes the following activities: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PH" i="1" dirty="0">
                <a:solidFill>
                  <a:schemeClr val="tx2"/>
                </a:solidFill>
              </a:rPr>
              <a:t>Electronic payment data entry and validation;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PH" i="1" dirty="0">
                <a:solidFill>
                  <a:schemeClr val="tx2"/>
                </a:solidFill>
              </a:rPr>
              <a:t>Confirmation of payment transaction;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PH" i="1" dirty="0">
                <a:solidFill>
                  <a:schemeClr val="tx2"/>
                </a:solidFill>
              </a:rPr>
              <a:t>Electronic generation, consolidation, validation and uploading of collection data to the SSS; and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PH" i="1" dirty="0">
                <a:solidFill>
                  <a:schemeClr val="tx2"/>
                </a:solidFill>
              </a:rPr>
              <a:t>Consolidation and monitoring of collection remittances</a:t>
            </a:r>
          </a:p>
        </p:txBody>
      </p:sp>
    </p:spTree>
    <p:extLst>
      <p:ext uri="{BB962C8B-B14F-4D97-AF65-F5344CB8AC3E}">
        <p14:creationId xmlns:p14="http://schemas.microsoft.com/office/powerpoint/2010/main" val="1449185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1500187"/>
          </a:xfrm>
        </p:spPr>
        <p:txBody>
          <a:bodyPr/>
          <a:lstStyle/>
          <a:p>
            <a:r>
              <a:rPr lang="en-PH" altLang="en-US" sz="4400" dirty="0" smtClean="0">
                <a:solidFill>
                  <a:srgbClr val="002060"/>
                </a:solidFill>
              </a:rPr>
              <a:t>Electronic Disbursement facilities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38" y="1851025"/>
            <a:ext cx="4778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1582738"/>
            <a:ext cx="4778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23913" y="1096963"/>
            <a:ext cx="738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800" b="1">
                <a:latin typeface="Calibri" pitchFamily="34" charset="0"/>
                <a:cs typeface="Arial" charset="0"/>
              </a:rPr>
              <a:t>S S S</a:t>
            </a:r>
            <a:endParaRPr lang="en-US" sz="1800" b="1">
              <a:latin typeface="Calibri" pitchFamily="34" charset="0"/>
              <a:cs typeface="Arial" charset="0"/>
            </a:endParaRPr>
          </a:p>
        </p:txBody>
      </p:sp>
      <p:pic>
        <p:nvPicPr>
          <p:cNvPr id="717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1416050"/>
            <a:ext cx="4778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18"/>
          <p:cNvSpPr txBox="1">
            <a:spLocks noChangeArrowheads="1"/>
          </p:cNvSpPr>
          <p:nvPr/>
        </p:nvSpPr>
        <p:spPr bwMode="auto">
          <a:xfrm>
            <a:off x="609600" y="2057400"/>
            <a:ext cx="164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PH" sz="1800" dirty="0" smtClean="0">
                <a:latin typeface="Calibri" pitchFamily="34" charset="0"/>
                <a:cs typeface="Arial" charset="0"/>
              </a:rPr>
              <a:t>Loans / Benefits</a:t>
            </a:r>
            <a:endParaRPr lang="en-US" sz="1800" dirty="0">
              <a:latin typeface="Calibri" pitchFamily="34" charset="0"/>
              <a:cs typeface="Arial" charset="0"/>
            </a:endParaRPr>
          </a:p>
        </p:txBody>
      </p:sp>
      <p:sp>
        <p:nvSpPr>
          <p:cNvPr id="7175" name="mainfrm"/>
          <p:cNvSpPr>
            <a:spLocks noEditPoints="1" noChangeArrowheads="1"/>
          </p:cNvSpPr>
          <p:nvPr/>
        </p:nvSpPr>
        <p:spPr bwMode="auto">
          <a:xfrm>
            <a:off x="762000" y="3648075"/>
            <a:ext cx="411163" cy="542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2197100" y="3419475"/>
            <a:ext cx="698500" cy="919163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7" name="Right Arrow 26"/>
          <p:cNvSpPr/>
          <p:nvPr/>
        </p:nvSpPr>
        <p:spPr>
          <a:xfrm>
            <a:off x="2938463" y="3760788"/>
            <a:ext cx="912812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78" name="TextBox 29"/>
          <p:cNvSpPr txBox="1">
            <a:spLocks noChangeArrowheads="1"/>
          </p:cNvSpPr>
          <p:nvPr/>
        </p:nvSpPr>
        <p:spPr bwMode="auto">
          <a:xfrm>
            <a:off x="2197100" y="3690938"/>
            <a:ext cx="806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Summary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Payable Records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6738938" y="1863725"/>
            <a:ext cx="1960562" cy="8588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80" name="TextBox 25"/>
          <p:cNvSpPr txBox="1">
            <a:spLocks noChangeArrowheads="1"/>
          </p:cNvSpPr>
          <p:nvPr/>
        </p:nvSpPr>
        <p:spPr bwMode="auto">
          <a:xfrm>
            <a:off x="7172325" y="2033588"/>
            <a:ext cx="159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800">
                <a:latin typeface="Calibri" pitchFamily="34" charset="0"/>
                <a:cs typeface="Arial" charset="0"/>
              </a:rPr>
              <a:t>SSS Partner</a:t>
            </a:r>
          </a:p>
          <a:p>
            <a:r>
              <a:rPr lang="en-PH" sz="1800">
                <a:latin typeface="Calibri" pitchFamily="34" charset="0"/>
                <a:cs typeface="Arial" charset="0"/>
              </a:rPr>
              <a:t>Banks</a:t>
            </a:r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36" name="Flowchart: Magnetic Disk 35"/>
          <p:cNvSpPr/>
          <p:nvPr/>
        </p:nvSpPr>
        <p:spPr>
          <a:xfrm>
            <a:off x="3759200" y="1963738"/>
            <a:ext cx="812800" cy="89852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8" name="Lightning Bolt 27"/>
          <p:cNvSpPr/>
          <p:nvPr/>
        </p:nvSpPr>
        <p:spPr>
          <a:xfrm rot="10336029">
            <a:off x="4640263" y="2193925"/>
            <a:ext cx="2127250" cy="17303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83" name="TextBox 28"/>
          <p:cNvSpPr txBox="1">
            <a:spLocks noChangeArrowheads="1"/>
          </p:cNvSpPr>
          <p:nvPr/>
        </p:nvSpPr>
        <p:spPr bwMode="auto">
          <a:xfrm>
            <a:off x="3759200" y="2400300"/>
            <a:ext cx="931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SSS Acct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Balances </a:t>
            </a:r>
          </a:p>
        </p:txBody>
      </p:sp>
      <p:sp>
        <p:nvSpPr>
          <p:cNvPr id="41" name="Flowchart: Magnetic Disk 40"/>
          <p:cNvSpPr/>
          <p:nvPr/>
        </p:nvSpPr>
        <p:spPr>
          <a:xfrm>
            <a:off x="7434263" y="5351463"/>
            <a:ext cx="1125537" cy="947737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2" name="Right Arrow 41"/>
          <p:cNvSpPr/>
          <p:nvPr/>
        </p:nvSpPr>
        <p:spPr>
          <a:xfrm rot="20203562">
            <a:off x="4657725" y="3549650"/>
            <a:ext cx="712788" cy="244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4" name="Flowchart: Magnetic Disk 43"/>
          <p:cNvSpPr/>
          <p:nvPr/>
        </p:nvSpPr>
        <p:spPr>
          <a:xfrm>
            <a:off x="5399088" y="2916238"/>
            <a:ext cx="742950" cy="855662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1800" dirty="0"/>
              <a:t> </a:t>
            </a:r>
            <a:endParaRPr lang="en-US" sz="1800" dirty="0"/>
          </a:p>
        </p:txBody>
      </p:sp>
      <p:sp>
        <p:nvSpPr>
          <p:cNvPr id="7187" name="TextBox 37"/>
          <p:cNvSpPr txBox="1">
            <a:spLocks noChangeArrowheads="1"/>
          </p:cNvSpPr>
          <p:nvPr/>
        </p:nvSpPr>
        <p:spPr bwMode="auto">
          <a:xfrm>
            <a:off x="5380038" y="3125788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PH" sz="1200" b="1">
                <a:latin typeface="Calibri" pitchFamily="34" charset="0"/>
                <a:cs typeface="Arial" charset="0"/>
              </a:rPr>
              <a:t>LOI: </a:t>
            </a:r>
          </a:p>
          <a:p>
            <a:pPr algn="ctr"/>
            <a:r>
              <a:rPr lang="en-PH" sz="1200" b="1">
                <a:latin typeface="Calibri" pitchFamily="34" charset="0"/>
                <a:cs typeface="Arial" charset="0"/>
              </a:rPr>
              <a:t>SSS to PFI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48" name="Lightning Bolt 47"/>
          <p:cNvSpPr/>
          <p:nvPr/>
        </p:nvSpPr>
        <p:spPr>
          <a:xfrm rot="18992125">
            <a:off x="6024563" y="2617788"/>
            <a:ext cx="904875" cy="2921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9" name="Lightning Bolt 48"/>
          <p:cNvSpPr/>
          <p:nvPr/>
        </p:nvSpPr>
        <p:spPr>
          <a:xfrm rot="6251731">
            <a:off x="6384925" y="3103563"/>
            <a:ext cx="1292225" cy="3937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0" name="Flowchart: Magnetic Disk 49"/>
          <p:cNvSpPr/>
          <p:nvPr/>
        </p:nvSpPr>
        <p:spPr>
          <a:xfrm>
            <a:off x="685800" y="5334000"/>
            <a:ext cx="609600" cy="919163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91" name="TextBox 38"/>
          <p:cNvSpPr txBox="1">
            <a:spLocks noChangeArrowheads="1"/>
          </p:cNvSpPr>
          <p:nvPr/>
        </p:nvSpPr>
        <p:spPr bwMode="auto">
          <a:xfrm>
            <a:off x="533400" y="56388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600">
                <a:latin typeface="Calibri" pitchFamily="34" charset="0"/>
                <a:cs typeface="Arial" charset="0"/>
              </a:rPr>
              <a:t>Payable Records</a:t>
            </a:r>
            <a:endParaRPr lang="en-US" sz="1600">
              <a:latin typeface="Calibri" pitchFamily="34" charset="0"/>
              <a:cs typeface="Arial" charset="0"/>
            </a:endParaRPr>
          </a:p>
        </p:txBody>
      </p:sp>
      <p:sp>
        <p:nvSpPr>
          <p:cNvPr id="53" name="Flowchart: Magnetic Disk 52"/>
          <p:cNvSpPr/>
          <p:nvPr/>
        </p:nvSpPr>
        <p:spPr>
          <a:xfrm>
            <a:off x="6200775" y="3919538"/>
            <a:ext cx="811213" cy="1033462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1800" dirty="0"/>
              <a:t> </a:t>
            </a:r>
            <a:endParaRPr lang="en-US" sz="1800" dirty="0"/>
          </a:p>
        </p:txBody>
      </p:sp>
      <p:sp>
        <p:nvSpPr>
          <p:cNvPr id="7193" name="TextBox 39"/>
          <p:cNvSpPr txBox="1">
            <a:spLocks noChangeArrowheads="1"/>
          </p:cNvSpPr>
          <p:nvPr/>
        </p:nvSpPr>
        <p:spPr bwMode="auto">
          <a:xfrm>
            <a:off x="6167438" y="4291013"/>
            <a:ext cx="925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Confirmed SSS to SSS 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      F.T.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7194" name="mainfrm"/>
          <p:cNvSpPr>
            <a:spLocks noEditPoints="1" noChangeArrowheads="1"/>
          </p:cNvSpPr>
          <p:nvPr/>
        </p:nvSpPr>
        <p:spPr bwMode="auto">
          <a:xfrm>
            <a:off x="6340475" y="5530850"/>
            <a:ext cx="481013" cy="542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1379538" y="5675313"/>
            <a:ext cx="494347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96" name="TextBox 42"/>
          <p:cNvSpPr txBox="1">
            <a:spLocks noChangeArrowheads="1"/>
          </p:cNvSpPr>
          <p:nvPr/>
        </p:nvSpPr>
        <p:spPr bwMode="auto">
          <a:xfrm>
            <a:off x="7434263" y="5630863"/>
            <a:ext cx="1370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LOI:CR To SSS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Member Accts,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DR To SSS Accts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7197" name="TextBox 66"/>
          <p:cNvSpPr txBox="1">
            <a:spLocks noChangeArrowheads="1"/>
          </p:cNvSpPr>
          <p:nvPr/>
        </p:nvSpPr>
        <p:spPr bwMode="auto">
          <a:xfrm>
            <a:off x="7773988" y="1563688"/>
            <a:ext cx="1030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800">
                <a:latin typeface="Calibri" pitchFamily="34" charset="0"/>
                <a:cs typeface="Arial" charset="0"/>
              </a:rPr>
              <a:t>Internet</a:t>
            </a:r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7198" name="TextBox 50"/>
          <p:cNvSpPr txBox="1">
            <a:spLocks noChangeArrowheads="1"/>
          </p:cNvSpPr>
          <p:nvPr/>
        </p:nvSpPr>
        <p:spPr bwMode="auto">
          <a:xfrm>
            <a:off x="3824288" y="2201863"/>
            <a:ext cx="604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EOD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7199" name="TextBox 53"/>
          <p:cNvSpPr txBox="1">
            <a:spLocks noChangeArrowheads="1"/>
          </p:cNvSpPr>
          <p:nvPr/>
        </p:nvSpPr>
        <p:spPr bwMode="auto">
          <a:xfrm>
            <a:off x="615950" y="334327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800">
                <a:latin typeface="Calibri" pitchFamily="34" charset="0"/>
                <a:cs typeface="Arial" charset="0"/>
              </a:rPr>
              <a:t>Extract</a:t>
            </a:r>
            <a:endParaRPr lang="en-US" sz="1800">
              <a:latin typeface="Calibri" pitchFamily="34" charset="0"/>
              <a:cs typeface="Arial" charset="0"/>
            </a:endParaRPr>
          </a:p>
        </p:txBody>
      </p:sp>
      <p:pic>
        <p:nvPicPr>
          <p:cNvPr id="720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900" y="3649663"/>
            <a:ext cx="673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ight Arrow 64"/>
          <p:cNvSpPr/>
          <p:nvPr/>
        </p:nvSpPr>
        <p:spPr>
          <a:xfrm rot="5400000">
            <a:off x="6387306" y="5158582"/>
            <a:ext cx="38576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0" name="Right Arrow 69"/>
          <p:cNvSpPr/>
          <p:nvPr/>
        </p:nvSpPr>
        <p:spPr>
          <a:xfrm>
            <a:off x="6864350" y="5703888"/>
            <a:ext cx="493713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1" name="Lightning Bolt 70"/>
          <p:cNvSpPr/>
          <p:nvPr/>
        </p:nvSpPr>
        <p:spPr>
          <a:xfrm rot="15222217">
            <a:off x="6628607" y="3820318"/>
            <a:ext cx="2527300" cy="51911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34288" y="3244850"/>
            <a:ext cx="0" cy="8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738938" y="2776538"/>
            <a:ext cx="433387" cy="582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983288" y="2520950"/>
            <a:ext cx="622300" cy="273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203825" y="2116138"/>
            <a:ext cx="1001713" cy="19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n Arrow 75"/>
          <p:cNvSpPr/>
          <p:nvPr/>
        </p:nvSpPr>
        <p:spPr>
          <a:xfrm>
            <a:off x="874713" y="2424113"/>
            <a:ext cx="182562" cy="935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7" name="Right Arrow 76"/>
          <p:cNvSpPr/>
          <p:nvPr/>
        </p:nvSpPr>
        <p:spPr>
          <a:xfrm>
            <a:off x="1230313" y="3771900"/>
            <a:ext cx="966787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9" name="Down Arrow 78"/>
          <p:cNvSpPr/>
          <p:nvPr/>
        </p:nvSpPr>
        <p:spPr>
          <a:xfrm>
            <a:off x="904875" y="4291013"/>
            <a:ext cx="184150" cy="995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0" name="Flowchart: Magnetic Disk 79"/>
          <p:cNvSpPr/>
          <p:nvPr/>
        </p:nvSpPr>
        <p:spPr>
          <a:xfrm>
            <a:off x="5715000" y="727075"/>
            <a:ext cx="1125538" cy="949325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212" name="TextBox 80"/>
          <p:cNvSpPr txBox="1">
            <a:spLocks noChangeArrowheads="1"/>
          </p:cNvSpPr>
          <p:nvPr/>
        </p:nvSpPr>
        <p:spPr bwMode="auto">
          <a:xfrm>
            <a:off x="5767388" y="954088"/>
            <a:ext cx="1146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200" b="1">
                <a:latin typeface="Calibri" pitchFamily="34" charset="0"/>
                <a:cs typeface="Arial" charset="0"/>
              </a:rPr>
              <a:t>Confirmed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F.T. to SSS</a:t>
            </a:r>
          </a:p>
          <a:p>
            <a:r>
              <a:rPr lang="en-PH" sz="1200" b="1">
                <a:latin typeface="Calibri" pitchFamily="34" charset="0"/>
                <a:cs typeface="Arial" charset="0"/>
              </a:rPr>
              <a:t>Member Accts.     </a:t>
            </a:r>
            <a:endParaRPr lang="en-US" sz="1200" b="1">
              <a:latin typeface="Calibri" pitchFamily="34" charset="0"/>
              <a:cs typeface="Arial" charset="0"/>
            </a:endParaRPr>
          </a:p>
        </p:txBody>
      </p:sp>
      <p:sp>
        <p:nvSpPr>
          <p:cNvPr id="82" name="Lightning Bolt 81"/>
          <p:cNvSpPr/>
          <p:nvPr/>
        </p:nvSpPr>
        <p:spPr>
          <a:xfrm rot="11280386">
            <a:off x="6788150" y="1462088"/>
            <a:ext cx="628650" cy="47148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7043738" y="1420813"/>
            <a:ext cx="401637" cy="325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eft Arrow 83"/>
          <p:cNvSpPr/>
          <p:nvPr/>
        </p:nvSpPr>
        <p:spPr>
          <a:xfrm rot="21030739">
            <a:off x="1739900" y="1257300"/>
            <a:ext cx="3932238" cy="184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216" name="TextBox 56"/>
          <p:cNvSpPr txBox="1">
            <a:spLocks noChangeArrowheads="1"/>
          </p:cNvSpPr>
          <p:nvPr/>
        </p:nvSpPr>
        <p:spPr bwMode="auto">
          <a:xfrm>
            <a:off x="228600" y="115888"/>
            <a:ext cx="7977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3600" b="1">
                <a:latin typeface="Calibri" pitchFamily="34" charset="0"/>
                <a:cs typeface="Arial" charset="0"/>
              </a:rPr>
              <a:t>E-Disbursements General Flow</a:t>
            </a:r>
            <a:endParaRPr lang="en-US" sz="3200" b="1">
              <a:latin typeface="Calibri" pitchFamily="34" charset="0"/>
              <a:cs typeface="Arial" charset="0"/>
            </a:endParaRPr>
          </a:p>
        </p:txBody>
      </p:sp>
      <p:sp>
        <p:nvSpPr>
          <p:cNvPr id="7217" name="TextBox 2"/>
          <p:cNvSpPr txBox="1">
            <a:spLocks noChangeArrowheads="1"/>
          </p:cNvSpPr>
          <p:nvPr/>
        </p:nvSpPr>
        <p:spPr bwMode="auto">
          <a:xfrm>
            <a:off x="2362200" y="7620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800">
                <a:latin typeface="Calibri" pitchFamily="34" charset="0"/>
                <a:cs typeface="Arial" charset="0"/>
              </a:rPr>
              <a:t>For Posting</a:t>
            </a:r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4076700" y="2898775"/>
            <a:ext cx="177800" cy="6921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/>
          <p:cNvSpPr/>
          <p:nvPr/>
        </p:nvSpPr>
        <p:spPr>
          <a:xfrm>
            <a:off x="336550" y="3287713"/>
            <a:ext cx="347663" cy="30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8" name="Oval 57"/>
          <p:cNvSpPr/>
          <p:nvPr/>
        </p:nvSpPr>
        <p:spPr>
          <a:xfrm>
            <a:off x="6942138" y="3544888"/>
            <a:ext cx="349250" cy="30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60" name="Oval 59"/>
          <p:cNvSpPr/>
          <p:nvPr/>
        </p:nvSpPr>
        <p:spPr>
          <a:xfrm>
            <a:off x="8002588" y="4186238"/>
            <a:ext cx="347662" cy="30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" name="Oval 60"/>
          <p:cNvSpPr/>
          <p:nvPr/>
        </p:nvSpPr>
        <p:spPr>
          <a:xfrm>
            <a:off x="6026150" y="5253038"/>
            <a:ext cx="347663" cy="30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2" name="Oval 61"/>
          <p:cNvSpPr/>
          <p:nvPr/>
        </p:nvSpPr>
        <p:spPr>
          <a:xfrm>
            <a:off x="3649663" y="3359150"/>
            <a:ext cx="349250" cy="3032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3" name="Oval 62"/>
          <p:cNvSpPr/>
          <p:nvPr/>
        </p:nvSpPr>
        <p:spPr>
          <a:xfrm>
            <a:off x="6232525" y="1863725"/>
            <a:ext cx="347663" cy="3032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225" name="TextBox 7"/>
          <p:cNvSpPr txBox="1">
            <a:spLocks noChangeArrowheads="1"/>
          </p:cNvSpPr>
          <p:nvPr/>
        </p:nvSpPr>
        <p:spPr bwMode="auto">
          <a:xfrm>
            <a:off x="366713" y="3287713"/>
            <a:ext cx="300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>
                <a:latin typeface="Calibri" pitchFamily="34" charset="0"/>
                <a:cs typeface="Arial" charset="0"/>
              </a:rPr>
              <a:t>1</a:t>
            </a:r>
            <a:endParaRPr lang="en-US" sz="1400">
              <a:latin typeface="Calibri" pitchFamily="34" charset="0"/>
              <a:cs typeface="Arial" charset="0"/>
            </a:endParaRPr>
          </a:p>
        </p:txBody>
      </p:sp>
      <p:sp>
        <p:nvSpPr>
          <p:cNvPr id="7226" name="TextBox 8"/>
          <p:cNvSpPr txBox="1">
            <a:spLocks noChangeArrowheads="1"/>
          </p:cNvSpPr>
          <p:nvPr/>
        </p:nvSpPr>
        <p:spPr bwMode="auto">
          <a:xfrm>
            <a:off x="6270625" y="1814513"/>
            <a:ext cx="349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800">
                <a:latin typeface="Calibri" pitchFamily="34" charset="0"/>
                <a:cs typeface="Arial" charset="0"/>
              </a:rPr>
              <a:t>1</a:t>
            </a:r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7227" name="TextBox 11"/>
          <p:cNvSpPr txBox="1">
            <a:spLocks noChangeArrowheads="1"/>
          </p:cNvSpPr>
          <p:nvPr/>
        </p:nvSpPr>
        <p:spPr bwMode="auto">
          <a:xfrm>
            <a:off x="3670300" y="3354388"/>
            <a:ext cx="309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2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  <p:sp>
        <p:nvSpPr>
          <p:cNvPr id="7228" name="TextBox 13"/>
          <p:cNvSpPr txBox="1">
            <a:spLocks noChangeArrowheads="1"/>
          </p:cNvSpPr>
          <p:nvPr/>
        </p:nvSpPr>
        <p:spPr bwMode="auto">
          <a:xfrm>
            <a:off x="6973888" y="35115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800">
                <a:latin typeface="Calibri" pitchFamily="34" charset="0"/>
                <a:cs typeface="Arial" charset="0"/>
              </a:rPr>
              <a:t>3</a:t>
            </a:r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7229" name="TextBox 15"/>
          <p:cNvSpPr txBox="1">
            <a:spLocks noChangeArrowheads="1"/>
          </p:cNvSpPr>
          <p:nvPr/>
        </p:nvSpPr>
        <p:spPr bwMode="auto">
          <a:xfrm>
            <a:off x="6040438" y="5248275"/>
            <a:ext cx="319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3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  <p:sp>
        <p:nvSpPr>
          <p:cNvPr id="7230" name="TextBox 16"/>
          <p:cNvSpPr txBox="1">
            <a:spLocks noChangeArrowheads="1"/>
          </p:cNvSpPr>
          <p:nvPr/>
        </p:nvSpPr>
        <p:spPr bwMode="auto">
          <a:xfrm>
            <a:off x="8021638" y="4186238"/>
            <a:ext cx="366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4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245350" y="1346200"/>
            <a:ext cx="347663" cy="3032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7232" name="TextBox 21"/>
          <p:cNvSpPr txBox="1">
            <a:spLocks noChangeArrowheads="1"/>
          </p:cNvSpPr>
          <p:nvPr/>
        </p:nvSpPr>
        <p:spPr bwMode="auto">
          <a:xfrm>
            <a:off x="7297738" y="1331913"/>
            <a:ext cx="374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5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  <p:sp>
        <p:nvSpPr>
          <p:cNvPr id="7233" name="TextBox 22"/>
          <p:cNvSpPr txBox="1">
            <a:spLocks noChangeArrowheads="1"/>
          </p:cNvSpPr>
          <p:nvPr/>
        </p:nvSpPr>
        <p:spPr bwMode="auto">
          <a:xfrm>
            <a:off x="3462338" y="4437063"/>
            <a:ext cx="2100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800">
                <a:latin typeface="Calibri" pitchFamily="34" charset="0"/>
                <a:cs typeface="Arial" charset="0"/>
              </a:rPr>
              <a:t>Fund Disbursements</a:t>
            </a:r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7234" name="TextBox 23"/>
          <p:cNvSpPr txBox="1">
            <a:spLocks noChangeArrowheads="1"/>
          </p:cNvSpPr>
          <p:nvPr/>
        </p:nvSpPr>
        <p:spPr bwMode="auto">
          <a:xfrm>
            <a:off x="5410200" y="621665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800">
                <a:latin typeface="Calibri" pitchFamily="34" charset="0"/>
                <a:cs typeface="Arial" charset="0"/>
              </a:rPr>
              <a:t>LOI: Pay Members</a:t>
            </a:r>
            <a:endParaRPr lang="en-US" sz="1800">
              <a:latin typeface="Calibri" pitchFamily="34" charset="0"/>
              <a:cs typeface="Arial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357563" y="1046163"/>
            <a:ext cx="349250" cy="303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  <p:sp>
        <p:nvSpPr>
          <p:cNvPr id="7236" name="TextBox 24"/>
          <p:cNvSpPr txBox="1">
            <a:spLocks noChangeArrowheads="1"/>
          </p:cNvSpPr>
          <p:nvPr/>
        </p:nvSpPr>
        <p:spPr bwMode="auto">
          <a:xfrm>
            <a:off x="3379788" y="1046163"/>
            <a:ext cx="541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6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818188" y="2473325"/>
            <a:ext cx="349250" cy="3032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238" name="TextBox 30"/>
          <p:cNvSpPr txBox="1">
            <a:spLocks noChangeArrowheads="1"/>
          </p:cNvSpPr>
          <p:nvPr/>
        </p:nvSpPr>
        <p:spPr bwMode="auto">
          <a:xfrm>
            <a:off x="5849938" y="2455863"/>
            <a:ext cx="420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PH" sz="1400" b="1">
                <a:latin typeface="Calibri" pitchFamily="34" charset="0"/>
                <a:cs typeface="Arial" charset="0"/>
              </a:rPr>
              <a:t>2</a:t>
            </a:r>
            <a:endParaRPr lang="en-US" sz="1400" b="1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 smtClean="0">
                <a:solidFill>
                  <a:schemeClr val="tx2"/>
                </a:solidFill>
              </a:rPr>
              <a:t>Electronic Disbursements</a:t>
            </a:r>
            <a:endParaRPr lang="en-PH" altLang="en-US" sz="3600" i="1" dirty="0" smtClean="0">
              <a:solidFill>
                <a:schemeClr val="tx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0525" y="1676400"/>
            <a:ext cx="7610475" cy="4267200"/>
          </a:xfrm>
        </p:spPr>
        <p:txBody>
          <a:bodyPr/>
          <a:lstStyle/>
          <a:p>
            <a:pPr marL="457200" indent="-457200">
              <a:defRPr/>
            </a:pPr>
            <a:r>
              <a:rPr lang="en-PH" i="1" dirty="0" err="1" smtClean="0">
                <a:solidFill>
                  <a:schemeClr val="tx2"/>
                </a:solidFill>
              </a:rPr>
              <a:t>Mag-Impok</a:t>
            </a:r>
            <a:r>
              <a:rPr lang="en-PH" i="1" dirty="0" smtClean="0">
                <a:solidFill>
                  <a:schemeClr val="tx2"/>
                </a:solidFill>
              </a:rPr>
              <a:t> </a:t>
            </a:r>
            <a:r>
              <a:rPr lang="en-PH" i="1" dirty="0" err="1" smtClean="0">
                <a:solidFill>
                  <a:schemeClr val="tx2"/>
                </a:solidFill>
              </a:rPr>
              <a:t>sa</a:t>
            </a:r>
            <a:r>
              <a:rPr lang="en-PH" i="1" dirty="0" smtClean="0">
                <a:solidFill>
                  <a:schemeClr val="tx2"/>
                </a:solidFill>
              </a:rPr>
              <a:t> Bangko Program for Pensioners:  1.9 million pensioners;</a:t>
            </a:r>
          </a:p>
          <a:p>
            <a:pPr marL="457200" indent="-457200">
              <a:defRPr/>
            </a:pPr>
            <a:r>
              <a:rPr lang="en-PH" i="1" dirty="0" smtClean="0">
                <a:solidFill>
                  <a:schemeClr val="tx2"/>
                </a:solidFill>
              </a:rPr>
              <a:t>Sickness / Maternity Reimbursement through the Bank;</a:t>
            </a:r>
          </a:p>
          <a:p>
            <a:pPr marL="457200" indent="-457200">
              <a:defRPr/>
            </a:pPr>
            <a:r>
              <a:rPr lang="en-PH" i="1" dirty="0" smtClean="0">
                <a:solidFill>
                  <a:schemeClr val="tx2"/>
                </a:solidFill>
              </a:rPr>
              <a:t>Initial </a:t>
            </a:r>
            <a:r>
              <a:rPr lang="en-PH" i="1" dirty="0" err="1" smtClean="0">
                <a:solidFill>
                  <a:schemeClr val="tx2"/>
                </a:solidFill>
              </a:rPr>
              <a:t>DDR</a:t>
            </a:r>
            <a:r>
              <a:rPr lang="en-PH" i="1" dirty="0" smtClean="0">
                <a:solidFill>
                  <a:schemeClr val="tx2"/>
                </a:solidFill>
              </a:rPr>
              <a:t> Benefit Disbursement through the Bank </a:t>
            </a:r>
          </a:p>
          <a:p>
            <a:pPr>
              <a:defRPr/>
            </a:pPr>
            <a:r>
              <a:rPr lang="en-PH" sz="2600" i="1" dirty="0" smtClean="0">
                <a:solidFill>
                  <a:schemeClr val="tx2"/>
                </a:solidFill>
              </a:rPr>
              <a:t>Salary Loans Proceeds through </a:t>
            </a:r>
            <a:r>
              <a:rPr lang="en-PH" sz="2600" i="1" dirty="0" err="1" smtClean="0">
                <a:solidFill>
                  <a:schemeClr val="tx2"/>
                </a:solidFill>
              </a:rPr>
              <a:t>Citi</a:t>
            </a:r>
            <a:r>
              <a:rPr lang="en-PH" sz="2600" i="1" dirty="0" smtClean="0">
                <a:solidFill>
                  <a:schemeClr val="tx2"/>
                </a:solidFill>
              </a:rPr>
              <a:t> Bank Cash Card</a:t>
            </a:r>
          </a:p>
          <a:p>
            <a:pPr>
              <a:defRPr/>
            </a:pPr>
            <a:r>
              <a:rPr lang="en-PH" sz="2600" i="1" dirty="0" smtClean="0">
                <a:solidFill>
                  <a:schemeClr val="tx2"/>
                </a:solidFill>
              </a:rPr>
              <a:t>For implementation:  </a:t>
            </a:r>
            <a:r>
              <a:rPr lang="en-PH" sz="2600" i="1" dirty="0" err="1" smtClean="0">
                <a:solidFill>
                  <a:schemeClr val="tx2"/>
                </a:solidFill>
              </a:rPr>
              <a:t>UMID</a:t>
            </a:r>
            <a:r>
              <a:rPr lang="en-PH" sz="2600" i="1" dirty="0" smtClean="0">
                <a:solidFill>
                  <a:schemeClr val="tx2"/>
                </a:solidFill>
              </a:rPr>
              <a:t> as ATM (for all disbursements)</a:t>
            </a:r>
            <a:endParaRPr lang="en-PH" sz="2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PH" altLang="en-US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SSS Member Services Facilities</a:t>
            </a:r>
            <a:endParaRPr lang="en-PH" altLang="en-US" sz="3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0361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1031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42B6EE7-1433-414C-B2FE-DCD2BAAA8468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152400" y="-317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Manned Service Facilities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  <p:pic>
        <p:nvPicPr>
          <p:cNvPr id="7172" name="Picture 48" descr="C:\Users\SSS\AppData\Local\Microsoft\Windows\Temporary Internet Files\Content.IE5\TBHTH18N\MP9004002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027113"/>
            <a:ext cx="123825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2"/>
          <p:cNvSpPr>
            <a:spLocks noChangeArrowheads="1"/>
          </p:cNvSpPr>
          <p:nvPr/>
        </p:nvSpPr>
        <p:spPr bwMode="auto">
          <a:xfrm>
            <a:off x="1611313" y="990600"/>
            <a:ext cx="343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en-US" sz="2400" b="1">
                <a:solidFill>
                  <a:prstClr val="black"/>
                </a:solidFill>
              </a:rPr>
              <a:t>CALL CENTER (24 X 5) </a:t>
            </a:r>
            <a:endParaRPr lang="en-US" altLang="en-US" sz="1600">
              <a:solidFill>
                <a:prstClr val="black"/>
              </a:solidFill>
            </a:endParaRP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524000" y="1466850"/>
            <a:ext cx="7924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PH" altLang="en-US" sz="2800" b="1">
                <a:solidFill>
                  <a:prstClr val="black"/>
                </a:solidFill>
              </a:rPr>
              <a:t>920-6446 to 55  </a:t>
            </a:r>
          </a:p>
          <a:p>
            <a:pPr eaLnBrk="1" hangingPunct="1"/>
            <a:r>
              <a:rPr lang="en-PH" altLang="en-US" sz="2800" b="1">
                <a:solidFill>
                  <a:prstClr val="black"/>
                </a:solidFill>
              </a:rPr>
              <a:t>or 917-7777  (toll-free for Globe subscribers)</a:t>
            </a:r>
            <a:endParaRPr lang="en-PH" altLang="en-US" sz="2800">
              <a:solidFill>
                <a:prstClr val="black"/>
              </a:solidFill>
            </a:endParaRPr>
          </a:p>
          <a:p>
            <a:pPr eaLnBrk="1" hangingPunct="1"/>
            <a:endParaRPr lang="en-PH" altLang="en-US" sz="2800">
              <a:solidFill>
                <a:prstClr val="black"/>
              </a:solidFill>
            </a:endParaRPr>
          </a:p>
        </p:txBody>
      </p:sp>
      <p:sp>
        <p:nvSpPr>
          <p:cNvPr id="7175" name="TextBox 20"/>
          <p:cNvSpPr txBox="1">
            <a:spLocks noChangeArrowheads="1"/>
          </p:cNvSpPr>
          <p:nvPr/>
        </p:nvSpPr>
        <p:spPr bwMode="auto">
          <a:xfrm>
            <a:off x="2309813" y="3443288"/>
            <a:ext cx="4471987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PH" altLang="en-US" sz="2400" b="1">
                <a:solidFill>
                  <a:prstClr val="black"/>
                </a:solidFill>
              </a:rPr>
              <a:t>POSTAL MAIL</a:t>
            </a:r>
          </a:p>
          <a:p>
            <a:pPr eaLnBrk="1" hangingPunct="1"/>
            <a:r>
              <a:rPr lang="en-PH" altLang="en-US" sz="2000" b="1">
                <a:solidFill>
                  <a:prstClr val="black"/>
                </a:solidFill>
              </a:rPr>
              <a:t>Member Relations Department</a:t>
            </a:r>
          </a:p>
          <a:p>
            <a:pPr eaLnBrk="1" hangingPunct="1"/>
            <a:r>
              <a:rPr lang="en-PH" altLang="en-US" sz="2000" b="1">
                <a:solidFill>
                  <a:prstClr val="black"/>
                </a:solidFill>
              </a:rPr>
              <a:t>2/F SSS Main Office Buidling</a:t>
            </a:r>
          </a:p>
          <a:p>
            <a:pPr eaLnBrk="1" hangingPunct="1"/>
            <a:r>
              <a:rPr lang="en-PH" altLang="en-US" sz="2000" b="1">
                <a:solidFill>
                  <a:prstClr val="black"/>
                </a:solidFill>
              </a:rPr>
              <a:t>East Avenue, Diliman, Q.C. 1100</a:t>
            </a:r>
          </a:p>
          <a:p>
            <a:pPr eaLnBrk="1" hangingPunct="1"/>
            <a:endParaRPr lang="en-PH" altLang="en-US" b="1">
              <a:solidFill>
                <a:prstClr val="black"/>
              </a:solidFill>
            </a:endParaRPr>
          </a:p>
        </p:txBody>
      </p:sp>
      <p:pic>
        <p:nvPicPr>
          <p:cNvPr id="717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3" y="3467100"/>
            <a:ext cx="17049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7877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310313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2CEB90B-37F7-4E57-8F7D-8E548B0F0F03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152400" y="-317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Manned Service Facilities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  <p:pic>
        <p:nvPicPr>
          <p:cNvPr id="8196" name="Picture 19" descr="emai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524000"/>
            <a:ext cx="5159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20"/>
          <p:cNvSpPr txBox="1">
            <a:spLocks noChangeArrowheads="1"/>
          </p:cNvSpPr>
          <p:nvPr/>
        </p:nvSpPr>
        <p:spPr bwMode="auto">
          <a:xfrm>
            <a:off x="819150" y="1697038"/>
            <a:ext cx="6319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PH" altLang="en-US" sz="2800">
                <a:solidFill>
                  <a:prstClr val="black"/>
                </a:solidFill>
              </a:rPr>
              <a:t>Email : member_relations@sss.gov.ph</a:t>
            </a:r>
          </a:p>
        </p:txBody>
      </p:sp>
      <p:pic>
        <p:nvPicPr>
          <p:cNvPr id="8198" name="Picture 11" descr="social_media_icons.png"/>
          <p:cNvPicPr>
            <a:picLocks noChangeAspect="1"/>
          </p:cNvPicPr>
          <p:nvPr/>
        </p:nvPicPr>
        <p:blipFill>
          <a:blip r:embed="rId3" cstate="print"/>
          <a:srcRect r="73645"/>
          <a:stretch>
            <a:fillRect/>
          </a:stretch>
        </p:blipFill>
        <p:spPr bwMode="auto">
          <a:xfrm>
            <a:off x="119063" y="2538413"/>
            <a:ext cx="5476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social_media_icons.png"/>
          <p:cNvPicPr>
            <a:picLocks noChangeAspect="1"/>
          </p:cNvPicPr>
          <p:nvPr/>
        </p:nvPicPr>
        <p:blipFill>
          <a:blip r:embed="rId3" cstate="print"/>
          <a:srcRect l="73645"/>
          <a:stretch>
            <a:fillRect/>
          </a:stretch>
        </p:blipFill>
        <p:spPr bwMode="auto">
          <a:xfrm>
            <a:off x="76200" y="3430588"/>
            <a:ext cx="5937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 descr="social_media_icons.png"/>
          <p:cNvPicPr>
            <a:picLocks noChangeAspect="1"/>
          </p:cNvPicPr>
          <p:nvPr/>
        </p:nvPicPr>
        <p:blipFill>
          <a:blip r:embed="rId3" cstate="print"/>
          <a:srcRect l="26355" r="49925"/>
          <a:stretch>
            <a:fillRect/>
          </a:stretch>
        </p:blipFill>
        <p:spPr bwMode="auto">
          <a:xfrm>
            <a:off x="76200" y="4486275"/>
            <a:ext cx="4587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14"/>
          <p:cNvSpPr txBox="1">
            <a:spLocks noChangeArrowheads="1"/>
          </p:cNvSpPr>
          <p:nvPr/>
        </p:nvSpPr>
        <p:spPr bwMode="auto">
          <a:xfrm>
            <a:off x="742950" y="2595563"/>
            <a:ext cx="5399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PH" altLang="en-US" sz="2800">
                <a:solidFill>
                  <a:prstClr val="black"/>
                </a:solidFill>
              </a:rPr>
              <a:t>http://www.facebook.com/sssgov</a:t>
            </a:r>
          </a:p>
        </p:txBody>
      </p:sp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563563" y="4565650"/>
            <a:ext cx="876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PH" altLang="en-US" sz="2800">
                <a:solidFill>
                  <a:prstClr val="black"/>
                </a:solidFill>
              </a:rPr>
              <a:t>https://</a:t>
            </a:r>
            <a:r>
              <a:rPr lang="en-PH" altLang="en-US" sz="2700">
                <a:solidFill>
                  <a:prstClr val="black"/>
                </a:solidFill>
              </a:rPr>
              <a:t>plus.google.com/108094303314551604810/</a:t>
            </a:r>
            <a:r>
              <a:rPr lang="en-PH" altLang="en-US" sz="2400">
                <a:solidFill>
                  <a:prstClr val="black"/>
                </a:solidFill>
              </a:rPr>
              <a:t>posts</a:t>
            </a:r>
          </a:p>
        </p:txBody>
      </p:sp>
      <p:pic>
        <p:nvPicPr>
          <p:cNvPr id="8203" name="Picture 16" descr="social_media_icons.png"/>
          <p:cNvPicPr>
            <a:picLocks noChangeAspect="1"/>
          </p:cNvPicPr>
          <p:nvPr/>
        </p:nvPicPr>
        <p:blipFill>
          <a:blip r:embed="rId3" cstate="print"/>
          <a:srcRect l="49925" r="23720"/>
          <a:stretch>
            <a:fillRect/>
          </a:stretch>
        </p:blipFill>
        <p:spPr bwMode="auto">
          <a:xfrm>
            <a:off x="128588" y="5318125"/>
            <a:ext cx="5969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17"/>
          <p:cNvSpPr txBox="1">
            <a:spLocks noChangeArrowheads="1"/>
          </p:cNvSpPr>
          <p:nvPr/>
        </p:nvSpPr>
        <p:spPr bwMode="auto">
          <a:xfrm>
            <a:off x="757238" y="5419725"/>
            <a:ext cx="531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PH" altLang="en-US" sz="2800">
                <a:solidFill>
                  <a:prstClr val="black"/>
                </a:solidFill>
              </a:rPr>
              <a:t>http://www.pinterest.com/phlsss/</a:t>
            </a:r>
          </a:p>
        </p:txBody>
      </p:sp>
      <p:sp>
        <p:nvSpPr>
          <p:cNvPr id="8205" name="TextBox 18"/>
          <p:cNvSpPr txBox="1">
            <a:spLocks noChangeArrowheads="1"/>
          </p:cNvSpPr>
          <p:nvPr/>
        </p:nvSpPr>
        <p:spPr bwMode="auto">
          <a:xfrm>
            <a:off x="752475" y="3514725"/>
            <a:ext cx="783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PH" altLang="en-US" sz="2800">
                <a:solidFill>
                  <a:prstClr val="black"/>
                </a:solidFill>
              </a:rPr>
              <a:t>http://www.youtube.com/user/MySSSPhilippines</a:t>
            </a:r>
          </a:p>
        </p:txBody>
      </p:sp>
      <p:sp>
        <p:nvSpPr>
          <p:cNvPr id="8206" name="TextBox 1"/>
          <p:cNvSpPr txBox="1">
            <a:spLocks noChangeArrowheads="1"/>
          </p:cNvSpPr>
          <p:nvPr/>
        </p:nvSpPr>
        <p:spPr bwMode="auto">
          <a:xfrm>
            <a:off x="57150" y="762000"/>
            <a:ext cx="6716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PH" altLang="en-US" sz="3600" b="1">
                <a:solidFill>
                  <a:prstClr val="black"/>
                </a:solidFill>
              </a:rPr>
              <a:t>Via email &amp; social media sites</a:t>
            </a:r>
          </a:p>
        </p:txBody>
      </p:sp>
    </p:spTree>
    <p:extLst>
      <p:ext uri="{BB962C8B-B14F-4D97-AF65-F5344CB8AC3E}">
        <p14:creationId xmlns:p14="http://schemas.microsoft.com/office/powerpoint/2010/main" val="328666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002060"/>
                </a:solidFill>
              </a:rPr>
              <a:t>Self-service Facilities</a:t>
            </a:r>
            <a:endParaRPr lang="en-US" altLang="en-US" b="1" i="1" smtClean="0">
              <a:solidFill>
                <a:srgbClr val="002060"/>
              </a:solidFill>
            </a:endParaRP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6172200" y="3886200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CC3300"/>
                </a:solidFill>
              </a:rPr>
              <a:t>www.sss.gov.ph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1952625" y="1524000"/>
            <a:ext cx="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3051175" y="1524000"/>
            <a:ext cx="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prstClr val="black"/>
              </a:solidFill>
            </a:endParaRPr>
          </a:p>
        </p:txBody>
      </p:sp>
      <p:pic>
        <p:nvPicPr>
          <p:cNvPr id="1536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338263"/>
            <a:ext cx="9620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52800"/>
            <a:ext cx="1189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Group 28"/>
          <p:cNvGrpSpPr>
            <a:grpSpLocks/>
          </p:cNvGrpSpPr>
          <p:nvPr/>
        </p:nvGrpSpPr>
        <p:grpSpPr bwMode="auto">
          <a:xfrm>
            <a:off x="5072063" y="3429000"/>
            <a:ext cx="1100137" cy="1049338"/>
            <a:chOff x="5040312" y="5505449"/>
            <a:chExt cx="1409700" cy="1322388"/>
          </a:xfrm>
        </p:grpSpPr>
        <p:pic>
          <p:nvPicPr>
            <p:cNvPr id="15383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2" y="5505449"/>
              <a:ext cx="1409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7" y="5653087"/>
              <a:ext cx="73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1676400" y="12954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prstClr val="black"/>
                </a:solidFill>
              </a:rPr>
              <a:t>IVRS</a:t>
            </a:r>
          </a:p>
        </p:txBody>
      </p:sp>
      <p:sp>
        <p:nvSpPr>
          <p:cNvPr id="15370" name="Rectangle 26"/>
          <p:cNvSpPr>
            <a:spLocks noChangeArrowheads="1"/>
          </p:cNvSpPr>
          <p:nvPr/>
        </p:nvSpPr>
        <p:spPr bwMode="auto">
          <a:xfrm>
            <a:off x="1549400" y="3505200"/>
            <a:ext cx="3376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prstClr val="black"/>
                </a:solidFill>
              </a:rPr>
              <a:t>TEXT SSS &amp; TEXT BLAST FACILITY</a:t>
            </a:r>
          </a:p>
        </p:txBody>
      </p:sp>
      <p:sp>
        <p:nvSpPr>
          <p:cNvPr id="15371" name="Rectangle 28"/>
          <p:cNvSpPr>
            <a:spLocks noChangeArrowheads="1"/>
          </p:cNvSpPr>
          <p:nvPr/>
        </p:nvSpPr>
        <p:spPr bwMode="auto">
          <a:xfrm>
            <a:off x="6289675" y="34290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prstClr val="black"/>
                </a:solidFill>
              </a:rPr>
              <a:t>SSS WEBSITE</a:t>
            </a:r>
          </a:p>
        </p:txBody>
      </p:sp>
      <p:sp>
        <p:nvSpPr>
          <p:cNvPr id="15372" name="Rectangle 30"/>
          <p:cNvSpPr>
            <a:spLocks noChangeArrowheads="1"/>
          </p:cNvSpPr>
          <p:nvPr/>
        </p:nvSpPr>
        <p:spPr bwMode="auto">
          <a:xfrm>
            <a:off x="1600200" y="1646238"/>
            <a:ext cx="284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prstClr val="black"/>
                </a:solidFill>
              </a:rPr>
              <a:t>(Interactive Voice </a:t>
            </a:r>
          </a:p>
          <a:p>
            <a:pPr eaLnBrk="1" hangingPunct="1"/>
            <a:r>
              <a:rPr lang="en-US" altLang="en-US" sz="2400" b="1">
                <a:solidFill>
                  <a:prstClr val="black"/>
                </a:solidFill>
              </a:rPr>
              <a:t>Response System) </a:t>
            </a:r>
            <a:endParaRPr lang="en-US" altLang="en-US" sz="2400">
              <a:solidFill>
                <a:prstClr val="black"/>
              </a:solidFill>
            </a:endParaRPr>
          </a:p>
        </p:txBody>
      </p:sp>
      <p:grpSp>
        <p:nvGrpSpPr>
          <p:cNvPr id="15373" name="Group 29"/>
          <p:cNvGrpSpPr>
            <a:grpSpLocks/>
          </p:cNvGrpSpPr>
          <p:nvPr/>
        </p:nvGrpSpPr>
        <p:grpSpPr bwMode="auto">
          <a:xfrm>
            <a:off x="5437188" y="1125538"/>
            <a:ext cx="2640012" cy="1965325"/>
            <a:chOff x="5956949" y="1519456"/>
            <a:chExt cx="3013006" cy="2210575"/>
          </a:xfrm>
        </p:grpSpPr>
        <p:pic>
          <p:nvPicPr>
            <p:cNvPr id="15378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9" y="1569343"/>
              <a:ext cx="1302463" cy="21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9" name="Rectangle 24"/>
            <p:cNvSpPr>
              <a:spLocks noChangeArrowheads="1"/>
            </p:cNvSpPr>
            <p:nvPr/>
          </p:nvSpPr>
          <p:spPr bwMode="auto">
            <a:xfrm>
              <a:off x="7453312" y="1519456"/>
              <a:ext cx="7966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prstClr val="black"/>
                  </a:solidFill>
                </a:rPr>
                <a:t>SSIT</a:t>
              </a:r>
            </a:p>
          </p:txBody>
        </p:sp>
        <p:sp>
          <p:nvSpPr>
            <p:cNvPr id="15380" name="Rectangle 38"/>
            <p:cNvSpPr>
              <a:spLocks noChangeArrowheads="1"/>
            </p:cNvSpPr>
            <p:nvPr/>
          </p:nvSpPr>
          <p:spPr bwMode="auto">
            <a:xfrm>
              <a:off x="7432675" y="2099766"/>
              <a:ext cx="1537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prstClr val="black"/>
                  </a:solidFill>
                </a:rPr>
                <a:t>Self-Service </a:t>
              </a:r>
            </a:p>
          </p:txBody>
        </p:sp>
        <p:sp>
          <p:nvSpPr>
            <p:cNvPr id="15381" name="Rectangle 44"/>
            <p:cNvSpPr>
              <a:spLocks noChangeArrowheads="1"/>
            </p:cNvSpPr>
            <p:nvPr/>
          </p:nvSpPr>
          <p:spPr bwMode="auto">
            <a:xfrm>
              <a:off x="7443787" y="2404566"/>
              <a:ext cx="14090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prstClr val="black"/>
                  </a:solidFill>
                </a:rPr>
                <a:t>Information</a:t>
              </a:r>
            </a:p>
          </p:txBody>
        </p:sp>
        <p:sp>
          <p:nvSpPr>
            <p:cNvPr id="15382" name="Rectangle 46"/>
            <p:cNvSpPr>
              <a:spLocks noChangeArrowheads="1"/>
            </p:cNvSpPr>
            <p:nvPr/>
          </p:nvSpPr>
          <p:spPr bwMode="auto">
            <a:xfrm>
              <a:off x="7443787" y="2785567"/>
              <a:ext cx="11912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prstClr val="black"/>
                  </a:solidFill>
                </a:rPr>
                <a:t>Terminals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152400" y="1143000"/>
            <a:ext cx="4287838" cy="194786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en-PH" sz="2000">
              <a:solidFill>
                <a:prstClr val="black"/>
              </a:solidFill>
            </a:endParaRPr>
          </a:p>
        </p:txBody>
      </p:sp>
      <p:sp>
        <p:nvSpPr>
          <p:cNvPr id="15375" name="TextBox 45"/>
          <p:cNvSpPr txBox="1">
            <a:spLocks noChangeArrowheads="1"/>
          </p:cNvSpPr>
          <p:nvPr/>
        </p:nvSpPr>
        <p:spPr bwMode="auto">
          <a:xfrm>
            <a:off x="1916113" y="2470150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FF0000"/>
                </a:solidFill>
              </a:rPr>
              <a:t>917-7777</a:t>
            </a:r>
          </a:p>
        </p:txBody>
      </p:sp>
      <p:pic>
        <p:nvPicPr>
          <p:cNvPr id="1537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312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Rectangle 28"/>
          <p:cNvSpPr>
            <a:spLocks noChangeArrowheads="1"/>
          </p:cNvSpPr>
          <p:nvPr/>
        </p:nvSpPr>
        <p:spPr bwMode="auto">
          <a:xfrm>
            <a:off x="4800600" y="5051425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prstClr val="black"/>
                </a:solidFill>
              </a:rPr>
              <a:t>PAYMENT</a:t>
            </a:r>
          </a:p>
          <a:p>
            <a:pPr eaLnBrk="1" hangingPunct="1"/>
            <a:r>
              <a:rPr lang="en-US" altLang="en-US" sz="2400" b="1">
                <a:solidFill>
                  <a:prstClr val="black"/>
                </a:solidFill>
              </a:rPr>
              <a:t>VIA GCash</a:t>
            </a:r>
          </a:p>
        </p:txBody>
      </p:sp>
    </p:spTree>
    <p:extLst>
      <p:ext uri="{BB962C8B-B14F-4D97-AF65-F5344CB8AC3E}">
        <p14:creationId xmlns:p14="http://schemas.microsoft.com/office/powerpoint/2010/main" val="2694301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PH" altLang="en-US" sz="3600" cap="none" dirty="0" smtClean="0">
                <a:solidFill>
                  <a:srgbClr val="002060"/>
                </a:solidFill>
              </a:rPr>
              <a:t> </a:t>
            </a:r>
            <a:br>
              <a:rPr lang="en-PH" altLang="en-US" sz="3600" cap="none" dirty="0" smtClean="0">
                <a:solidFill>
                  <a:srgbClr val="002060"/>
                </a:solidFill>
              </a:rPr>
            </a:br>
            <a:endParaRPr lang="en-PH" altLang="en-US" sz="3200" cap="none" dirty="0" smtClean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3529013"/>
            <a:ext cx="7772400" cy="1500187"/>
          </a:xfrm>
        </p:spPr>
        <p:txBody>
          <a:bodyPr/>
          <a:lstStyle/>
          <a:p>
            <a:r>
              <a:rPr lang="en-PH" altLang="en-US" sz="4400" u="sng" dirty="0" smtClean="0">
                <a:solidFill>
                  <a:srgbClr val="002060"/>
                </a:solidFill>
              </a:rPr>
              <a:t>Note to </a:t>
            </a:r>
            <a:r>
              <a:rPr lang="en-PH" altLang="en-US" sz="4400" u="sng" dirty="0" err="1" smtClean="0">
                <a:solidFill>
                  <a:srgbClr val="002060"/>
                </a:solidFill>
              </a:rPr>
              <a:t>Presentor</a:t>
            </a:r>
            <a:r>
              <a:rPr lang="en-PH" altLang="en-US" sz="4400" u="sng" dirty="0" smtClean="0">
                <a:solidFill>
                  <a:srgbClr val="002060"/>
                </a:solidFill>
              </a:rPr>
              <a:t>:</a:t>
            </a:r>
            <a:r>
              <a:rPr lang="en-PH" altLang="en-US" sz="4400" dirty="0" smtClean="0">
                <a:solidFill>
                  <a:srgbClr val="002060"/>
                </a:solidFill>
              </a:rPr>
              <a:t> The following are detailed slides on Member Services that may be presented as needed, depending on the audience composition.  To do so, unhide the slides.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201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"/>
          <p:cNvSpPr txBox="1">
            <a:spLocks noChangeArrowheads="1"/>
          </p:cNvSpPr>
          <p:nvPr/>
        </p:nvSpPr>
        <p:spPr bwMode="auto">
          <a:xfrm>
            <a:off x="1174750" y="1658938"/>
            <a:ext cx="65278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813"/>
              </a:spcBef>
              <a:buFont typeface="Times New Roman" panose="02020603050405020304" pitchFamily="18" charset="0"/>
              <a:buNone/>
            </a:pPr>
            <a:r>
              <a:rPr lang="en-US" altLang="en-US" sz="2900">
                <a:solidFill>
                  <a:srgbClr val="000000"/>
                </a:solidFill>
                <a:latin typeface="Calibri" panose="020F0502020204030204" pitchFamily="34" charset="0"/>
              </a:rPr>
              <a:t>An automated telephone assistance service for members that responds to inquiries on contributions, benefit claims, salary loans information and eligibility requirements.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43600" y="3810000"/>
          <a:ext cx="1447800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r:id="rId4" imgW="733333" imgH="1333333" progId="">
                  <p:embed/>
                </p:oleObj>
              </mc:Choice>
              <mc:Fallback>
                <p:oleObj r:id="rId4" imgW="733333" imgH="13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1447800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542213" y="3962400"/>
          <a:ext cx="1600200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r:id="rId6" imgW="3895238" imgH="5714286" progId="">
                  <p:embed/>
                </p:oleObj>
              </mc:Choice>
              <mc:Fallback>
                <p:oleObj r:id="rId6" imgW="3895238" imgH="57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3" y="3962400"/>
                        <a:ext cx="1600200" cy="220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772400" y="1828800"/>
          <a:ext cx="137001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r:id="rId8" imgW="819048" imgH="1247619" progId="">
                  <p:embed/>
                </p:oleObj>
              </mc:Choice>
              <mc:Fallback>
                <p:oleObj r:id="rId8" imgW="819048" imgH="12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828800"/>
                        <a:ext cx="137001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503238" y="512763"/>
            <a:ext cx="7843837" cy="1244600"/>
          </a:xfrm>
          <a:prstGeom prst="roundRect">
            <a:avLst>
              <a:gd name="adj" fmla="val 116"/>
            </a:avLst>
          </a:prstGeom>
          <a:solidFill>
            <a:srgbClr val="99C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 anchorCtr="1"/>
          <a:lstStyle>
            <a:lvl1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93000"/>
              </a:lnSpc>
            </a:pPr>
            <a:r>
              <a:rPr lang="en-US" altLang="en-US" sz="3200" b="1">
                <a:latin typeface="Calibri" panose="020F0502020204030204" pitchFamily="34" charset="0"/>
              </a:rPr>
              <a:t>DIAL-SSS or INTERACTIVE VOICE RESPONSE SYSTEM (IVRS)</a:t>
            </a:r>
          </a:p>
        </p:txBody>
      </p:sp>
    </p:spTree>
    <p:extLst>
      <p:ext uri="{BB962C8B-B14F-4D97-AF65-F5344CB8AC3E}">
        <p14:creationId xmlns:p14="http://schemas.microsoft.com/office/powerpoint/2010/main" val="401341346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altLang="en-US" sz="4400" dirty="0" smtClean="0">
                <a:solidFill>
                  <a:srgbClr val="002060"/>
                </a:solidFill>
              </a:rPr>
              <a:t>Electronic Collection Initiatives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325A09-A9AE-4D02-A33C-258327F8E27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Title 2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IVRS Operation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  <p:sp>
        <p:nvSpPr>
          <p:cNvPr id="2053" name="Text Box 37"/>
          <p:cNvSpPr txBox="1">
            <a:spLocks noChangeArrowheads="1"/>
          </p:cNvSpPr>
          <p:nvPr/>
        </p:nvSpPr>
        <p:spPr bwMode="auto">
          <a:xfrm>
            <a:off x="508000" y="457200"/>
            <a:ext cx="8483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5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24 x 7, Call 917-7777</a:t>
            </a:r>
          </a:p>
          <a:p>
            <a:pPr algn="ctr" eaLnBrk="1" hangingPunct="1">
              <a:spcBef>
                <a:spcPts val="1250"/>
              </a:spcBef>
            </a:pPr>
            <a:r>
              <a:rPr lang="en-US" altLang="en-US" sz="2800" b="1">
                <a:solidFill>
                  <a:srgbClr val="000000"/>
                </a:solidFill>
              </a:rPr>
              <a:t>(</a:t>
            </a:r>
            <a:r>
              <a:rPr lang="en-US" altLang="en-US" sz="2000" b="1">
                <a:solidFill>
                  <a:srgbClr val="000000"/>
                </a:solidFill>
              </a:rPr>
              <a:t>Toll-free for Globe subscribers only)</a:t>
            </a:r>
          </a:p>
        </p:txBody>
      </p:sp>
      <p:sp>
        <p:nvSpPr>
          <p:cNvPr id="2054" name="AutoShape 40"/>
          <p:cNvSpPr>
            <a:spLocks noChangeArrowheads="1"/>
          </p:cNvSpPr>
          <p:nvPr/>
        </p:nvSpPr>
        <p:spPr bwMode="auto">
          <a:xfrm>
            <a:off x="-304800" y="1828800"/>
            <a:ext cx="8562975" cy="4343400"/>
          </a:xfrm>
          <a:prstGeom prst="roundRect">
            <a:avLst>
              <a:gd name="adj" fmla="val 32"/>
            </a:avLst>
          </a:prstGeom>
          <a:solidFill>
            <a:srgbClr val="99C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</a:rPr>
              <a:t>The access numbers for the following areas:</a:t>
            </a:r>
          </a:p>
          <a:p>
            <a:pPr algn="ctr" eaLnBrk="1" hangingPunct="1"/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Baguio City							-	446-5902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Tarlac City							-	982-8739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NCR									-	917-7777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San Pablo City						-	562-9289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Naga City								-	472-7776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Cebu City								-	253-0690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Bacolod City							-	433-9476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Cagayan De Oro City				-	727-707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Davao City							-	227-7234</a:t>
            </a: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Zamboanga City						-	992-2014</a:t>
            </a:r>
            <a:endParaRPr lang="en-US" altLang="en-US" sz="2800" b="1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2050" name="Object 39"/>
          <p:cNvGraphicFramePr>
            <a:graphicFrameLocks noChangeAspect="1"/>
          </p:cNvGraphicFramePr>
          <p:nvPr/>
        </p:nvGraphicFramePr>
        <p:xfrm>
          <a:off x="7504113" y="2543175"/>
          <a:ext cx="1335087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r:id="rId3" imgW="819048" imgH="1247619" progId="PBrush">
                  <p:embed/>
                </p:oleObj>
              </mc:Choice>
              <mc:Fallback>
                <p:oleObj r:id="rId3" imgW="819048" imgH="124761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113" y="2543175"/>
                        <a:ext cx="1335087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382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9E5690-E85E-4C45-B2DB-3498011B5D8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52400" y="14922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IVRS Operation – Available Services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1066800"/>
            <a:ext cx="83820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4400" dirty="0">
                <a:solidFill>
                  <a:srgbClr val="002060"/>
                </a:solidFill>
                <a:latin typeface="+mn-lt"/>
                <a:cs typeface="+mn-cs"/>
              </a:rPr>
              <a:t>Records Inquiry *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cs typeface="+mn-cs"/>
              </a:rPr>
              <a:t>Contributions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cs typeface="+mn-cs"/>
              </a:rPr>
              <a:t>Salary loans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cs typeface="+mn-cs"/>
              </a:rPr>
              <a:t>Benefits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cs typeface="+mn-cs"/>
              </a:rPr>
              <a:t>Fax request</a:t>
            </a:r>
          </a:p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Request to speak to SSS Member Service Officer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cs typeface="+mn-cs"/>
              </a:rPr>
              <a:t>* 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Requires entry of SS Number and Date of Birth</a:t>
            </a:r>
          </a:p>
        </p:txBody>
      </p:sp>
    </p:spTree>
    <p:extLst>
      <p:ext uri="{BB962C8B-B14F-4D97-AF65-F5344CB8AC3E}">
        <p14:creationId xmlns:p14="http://schemas.microsoft.com/office/powerpoint/2010/main" val="293811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002060"/>
                </a:solidFill>
              </a:rPr>
              <a:t>Self-service Facilities</a:t>
            </a:r>
            <a:endParaRPr lang="en-US" altLang="en-US" b="1" i="1" smtClean="0">
              <a:solidFill>
                <a:srgbClr val="002060"/>
              </a:solidFill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72200" y="3886200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CC3300"/>
                </a:solidFill>
              </a:rPr>
              <a:t>www.sss.gov.ph</a:t>
            </a: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1952625" y="1524000"/>
            <a:ext cx="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3051175" y="1524000"/>
            <a:ext cx="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741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338263"/>
            <a:ext cx="9620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52800"/>
            <a:ext cx="1189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6" name="Group 28"/>
          <p:cNvGrpSpPr>
            <a:grpSpLocks/>
          </p:cNvGrpSpPr>
          <p:nvPr/>
        </p:nvGrpSpPr>
        <p:grpSpPr bwMode="auto">
          <a:xfrm>
            <a:off x="5072063" y="3429000"/>
            <a:ext cx="1100137" cy="1049338"/>
            <a:chOff x="5040312" y="5505449"/>
            <a:chExt cx="1409700" cy="1322388"/>
          </a:xfrm>
        </p:grpSpPr>
        <p:pic>
          <p:nvPicPr>
            <p:cNvPr id="1743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2" y="5505449"/>
              <a:ext cx="1409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7" y="5653087"/>
              <a:ext cx="73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7" name="Rectangle 22"/>
          <p:cNvSpPr>
            <a:spLocks noChangeArrowheads="1"/>
          </p:cNvSpPr>
          <p:nvPr/>
        </p:nvSpPr>
        <p:spPr bwMode="auto">
          <a:xfrm>
            <a:off x="1676400" y="12954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IVRS</a:t>
            </a:r>
          </a:p>
        </p:txBody>
      </p:sp>
      <p:sp>
        <p:nvSpPr>
          <p:cNvPr id="17418" name="Rectangle 26"/>
          <p:cNvSpPr>
            <a:spLocks noChangeArrowheads="1"/>
          </p:cNvSpPr>
          <p:nvPr/>
        </p:nvSpPr>
        <p:spPr bwMode="auto">
          <a:xfrm>
            <a:off x="1549400" y="3505200"/>
            <a:ext cx="3376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TEXT SSS &amp; TEXT BLAST FACILITY</a:t>
            </a:r>
          </a:p>
        </p:txBody>
      </p:sp>
      <p:sp>
        <p:nvSpPr>
          <p:cNvPr id="17419" name="Rectangle 28"/>
          <p:cNvSpPr>
            <a:spLocks noChangeArrowheads="1"/>
          </p:cNvSpPr>
          <p:nvPr/>
        </p:nvSpPr>
        <p:spPr bwMode="auto">
          <a:xfrm>
            <a:off x="6289675" y="34290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SSS WEBSITE</a:t>
            </a:r>
          </a:p>
        </p:txBody>
      </p:sp>
      <p:sp>
        <p:nvSpPr>
          <p:cNvPr id="17420" name="Rectangle 30"/>
          <p:cNvSpPr>
            <a:spLocks noChangeArrowheads="1"/>
          </p:cNvSpPr>
          <p:nvPr/>
        </p:nvSpPr>
        <p:spPr bwMode="auto">
          <a:xfrm>
            <a:off x="1600200" y="1646238"/>
            <a:ext cx="284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(Interactive Voice </a:t>
            </a:r>
          </a:p>
          <a:p>
            <a:pPr eaLnBrk="1" hangingPunct="1"/>
            <a:r>
              <a:rPr lang="en-US" altLang="en-US" sz="2400" b="1"/>
              <a:t>Response System) </a:t>
            </a:r>
            <a:endParaRPr lang="en-US" altLang="en-US" sz="2400"/>
          </a:p>
        </p:txBody>
      </p:sp>
      <p:grpSp>
        <p:nvGrpSpPr>
          <p:cNvPr id="17421" name="Group 29"/>
          <p:cNvGrpSpPr>
            <a:grpSpLocks/>
          </p:cNvGrpSpPr>
          <p:nvPr/>
        </p:nvGrpSpPr>
        <p:grpSpPr bwMode="auto">
          <a:xfrm>
            <a:off x="5437188" y="1125538"/>
            <a:ext cx="2640012" cy="1965325"/>
            <a:chOff x="5956949" y="1519456"/>
            <a:chExt cx="3013006" cy="2210575"/>
          </a:xfrm>
        </p:grpSpPr>
        <p:pic>
          <p:nvPicPr>
            <p:cNvPr id="1742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9" y="1569343"/>
              <a:ext cx="1302463" cy="21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7" name="Rectangle 24"/>
            <p:cNvSpPr>
              <a:spLocks noChangeArrowheads="1"/>
            </p:cNvSpPr>
            <p:nvPr/>
          </p:nvSpPr>
          <p:spPr bwMode="auto">
            <a:xfrm>
              <a:off x="7453312" y="1519456"/>
              <a:ext cx="7966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/>
                <a:t>SSIT</a:t>
              </a:r>
            </a:p>
          </p:txBody>
        </p:sp>
        <p:sp>
          <p:nvSpPr>
            <p:cNvPr id="17428" name="Rectangle 38"/>
            <p:cNvSpPr>
              <a:spLocks noChangeArrowheads="1"/>
            </p:cNvSpPr>
            <p:nvPr/>
          </p:nvSpPr>
          <p:spPr bwMode="auto">
            <a:xfrm>
              <a:off x="7432675" y="2099766"/>
              <a:ext cx="1537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Self-Service </a:t>
              </a:r>
            </a:p>
          </p:txBody>
        </p:sp>
        <p:sp>
          <p:nvSpPr>
            <p:cNvPr id="17429" name="Rectangle 44"/>
            <p:cNvSpPr>
              <a:spLocks noChangeArrowheads="1"/>
            </p:cNvSpPr>
            <p:nvPr/>
          </p:nvSpPr>
          <p:spPr bwMode="auto">
            <a:xfrm>
              <a:off x="7443787" y="2404566"/>
              <a:ext cx="14090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Information</a:t>
              </a:r>
            </a:p>
          </p:txBody>
        </p:sp>
        <p:sp>
          <p:nvSpPr>
            <p:cNvPr id="17430" name="Rectangle 46"/>
            <p:cNvSpPr>
              <a:spLocks noChangeArrowheads="1"/>
            </p:cNvSpPr>
            <p:nvPr/>
          </p:nvSpPr>
          <p:spPr bwMode="auto">
            <a:xfrm>
              <a:off x="7443787" y="2785567"/>
              <a:ext cx="11912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Terminals</a:t>
              </a:r>
              <a:endParaRPr lang="en-US" altLang="en-US"/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5072063" y="1035050"/>
            <a:ext cx="3538537" cy="21431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en-PH" sz="2000">
              <a:latin typeface="Arial" charset="0"/>
              <a:cs typeface="+mn-cs"/>
            </a:endParaRPr>
          </a:p>
        </p:txBody>
      </p:sp>
      <p:sp>
        <p:nvSpPr>
          <p:cNvPr id="17423" name="TextBox 45"/>
          <p:cNvSpPr txBox="1">
            <a:spLocks noChangeArrowheads="1"/>
          </p:cNvSpPr>
          <p:nvPr/>
        </p:nvSpPr>
        <p:spPr bwMode="auto">
          <a:xfrm>
            <a:off x="1916113" y="2470150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FF0000"/>
                </a:solidFill>
              </a:rPr>
              <a:t>917-7777</a:t>
            </a:r>
          </a:p>
        </p:txBody>
      </p:sp>
      <p:pic>
        <p:nvPicPr>
          <p:cNvPr id="1742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312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Rectangle 28"/>
          <p:cNvSpPr>
            <a:spLocks noChangeArrowheads="1"/>
          </p:cNvSpPr>
          <p:nvPr/>
        </p:nvSpPr>
        <p:spPr bwMode="auto">
          <a:xfrm>
            <a:off x="4800600" y="5051425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PAYMENT</a:t>
            </a:r>
          </a:p>
          <a:p>
            <a:pPr eaLnBrk="1" hangingPunct="1"/>
            <a:r>
              <a:rPr lang="en-US" altLang="en-US" sz="2400" b="1"/>
              <a:t>VIA GCash</a:t>
            </a:r>
          </a:p>
        </p:txBody>
      </p:sp>
    </p:spTree>
    <p:extLst>
      <p:ext uri="{BB962C8B-B14F-4D97-AF65-F5344CB8AC3E}">
        <p14:creationId xmlns:p14="http://schemas.microsoft.com/office/powerpoint/2010/main" val="2160197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0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</p:spPr>
        <p:txBody>
          <a:bodyPr lIns="81638" tIns="40819" rIns="81638" bIns="40819"/>
          <a:lstStyle/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b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SELF-SERVICE INFORMATION TERMINAL (SSIT)</a:t>
            </a:r>
            <a:br>
              <a:rPr lang="en-US" altLang="en-US" sz="3200" b="1" smtClean="0">
                <a:ea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en-US" altLang="en-US" sz="3200" b="1" smtClean="0"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7C0CE6-C1FF-4D73-9C3C-C46AD515AC6B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362075" y="2582863"/>
            <a:ext cx="1228725" cy="1836737"/>
            <a:chOff x="576" y="1097"/>
            <a:chExt cx="691" cy="1610"/>
          </a:xfrm>
        </p:grpSpPr>
        <p:grpSp>
          <p:nvGrpSpPr>
            <p:cNvPr id="18439" name="Group 5"/>
            <p:cNvGrpSpPr>
              <a:grpSpLocks/>
            </p:cNvGrpSpPr>
            <p:nvPr/>
          </p:nvGrpSpPr>
          <p:grpSpPr bwMode="auto">
            <a:xfrm>
              <a:off x="1216" y="2145"/>
              <a:ext cx="51" cy="324"/>
              <a:chOff x="1216" y="2145"/>
              <a:chExt cx="51" cy="324"/>
            </a:xfrm>
          </p:grpSpPr>
          <p:sp>
            <p:nvSpPr>
              <p:cNvPr id="18508" name="AutoShape 6"/>
              <p:cNvSpPr>
                <a:spLocks noChangeArrowheads="1"/>
              </p:cNvSpPr>
              <p:nvPr/>
            </p:nvSpPr>
            <p:spPr bwMode="auto">
              <a:xfrm>
                <a:off x="1216" y="2145"/>
                <a:ext cx="52" cy="325"/>
              </a:xfrm>
              <a:custGeom>
                <a:avLst/>
                <a:gdLst>
                  <a:gd name="T0" fmla="*/ 0 w 160"/>
                  <a:gd name="T1" fmla="*/ 0 h 490"/>
                  <a:gd name="T2" fmla="*/ 0 w 160"/>
                  <a:gd name="T3" fmla="*/ 1 h 490"/>
                  <a:gd name="T4" fmla="*/ 0 w 160"/>
                  <a:gd name="T5" fmla="*/ 1 h 490"/>
                  <a:gd name="T6" fmla="*/ 0 w 160"/>
                  <a:gd name="T7" fmla="*/ 1 h 490"/>
                  <a:gd name="T8" fmla="*/ 0 w 160"/>
                  <a:gd name="T9" fmla="*/ 1 h 490"/>
                  <a:gd name="T10" fmla="*/ 0 w 160"/>
                  <a:gd name="T11" fmla="*/ 1 h 490"/>
                  <a:gd name="T12" fmla="*/ 0 w 160"/>
                  <a:gd name="T13" fmla="*/ 1 h 490"/>
                  <a:gd name="T14" fmla="*/ 0 w 160"/>
                  <a:gd name="T15" fmla="*/ 1 h 490"/>
                  <a:gd name="T16" fmla="*/ 0 w 160"/>
                  <a:gd name="T17" fmla="*/ 1 h 490"/>
                  <a:gd name="T18" fmla="*/ 0 w 160"/>
                  <a:gd name="T19" fmla="*/ 1 h 490"/>
                  <a:gd name="T20" fmla="*/ 0 w 160"/>
                  <a:gd name="T21" fmla="*/ 1 h 490"/>
                  <a:gd name="T22" fmla="*/ 0 w 160"/>
                  <a:gd name="T23" fmla="*/ 1 h 490"/>
                  <a:gd name="T24" fmla="*/ 0 w 160"/>
                  <a:gd name="T25" fmla="*/ 1 h 490"/>
                  <a:gd name="T26" fmla="*/ 0 w 160"/>
                  <a:gd name="T27" fmla="*/ 1 h 490"/>
                  <a:gd name="T28" fmla="*/ 0 w 160"/>
                  <a:gd name="T29" fmla="*/ 1 h 490"/>
                  <a:gd name="T30" fmla="*/ 0 w 160"/>
                  <a:gd name="T31" fmla="*/ 1 h 490"/>
                  <a:gd name="T32" fmla="*/ 0 w 160"/>
                  <a:gd name="T33" fmla="*/ 1 h 490"/>
                  <a:gd name="T34" fmla="*/ 0 w 160"/>
                  <a:gd name="T35" fmla="*/ 1 h 490"/>
                  <a:gd name="T36" fmla="*/ 0 w 160"/>
                  <a:gd name="T37" fmla="*/ 1 h 490"/>
                  <a:gd name="T38" fmla="*/ 0 w 160"/>
                  <a:gd name="T39" fmla="*/ 1 h 490"/>
                  <a:gd name="T40" fmla="*/ 0 w 160"/>
                  <a:gd name="T41" fmla="*/ 1 h 490"/>
                  <a:gd name="T42" fmla="*/ 0 w 160"/>
                  <a:gd name="T43" fmla="*/ 1 h 490"/>
                  <a:gd name="T44" fmla="*/ 0 w 160"/>
                  <a:gd name="T45" fmla="*/ 1 h 490"/>
                  <a:gd name="T46" fmla="*/ 0 w 160"/>
                  <a:gd name="T47" fmla="*/ 1 h 490"/>
                  <a:gd name="T48" fmla="*/ 0 w 160"/>
                  <a:gd name="T49" fmla="*/ 1 h 490"/>
                  <a:gd name="T50" fmla="*/ 0 w 160"/>
                  <a:gd name="T51" fmla="*/ 1 h 490"/>
                  <a:gd name="T52" fmla="*/ 0 w 160"/>
                  <a:gd name="T53" fmla="*/ 1 h 490"/>
                  <a:gd name="T54" fmla="*/ 0 w 160"/>
                  <a:gd name="T55" fmla="*/ 1 h 490"/>
                  <a:gd name="T56" fmla="*/ 0 w 160"/>
                  <a:gd name="T57" fmla="*/ 1 h 490"/>
                  <a:gd name="T58" fmla="*/ 0 w 160"/>
                  <a:gd name="T59" fmla="*/ 1 h 490"/>
                  <a:gd name="T60" fmla="*/ 0 w 160"/>
                  <a:gd name="T61" fmla="*/ 1 h 490"/>
                  <a:gd name="T62" fmla="*/ 0 w 160"/>
                  <a:gd name="T63" fmla="*/ 1 h 490"/>
                  <a:gd name="T64" fmla="*/ 0 w 160"/>
                  <a:gd name="T65" fmla="*/ 1 h 490"/>
                  <a:gd name="T66" fmla="*/ 0 w 160"/>
                  <a:gd name="T67" fmla="*/ 1 h 490"/>
                  <a:gd name="T68" fmla="*/ 0 w 160"/>
                  <a:gd name="T69" fmla="*/ 1 h 490"/>
                  <a:gd name="T70" fmla="*/ 0 w 160"/>
                  <a:gd name="T71" fmla="*/ 1 h 490"/>
                  <a:gd name="T72" fmla="*/ 0 w 160"/>
                  <a:gd name="T73" fmla="*/ 1 h 490"/>
                  <a:gd name="T74" fmla="*/ 0 w 160"/>
                  <a:gd name="T75" fmla="*/ 1 h 490"/>
                  <a:gd name="T76" fmla="*/ 0 w 160"/>
                  <a:gd name="T77" fmla="*/ 1 h 490"/>
                  <a:gd name="T78" fmla="*/ 0 w 160"/>
                  <a:gd name="T79" fmla="*/ 1 h 490"/>
                  <a:gd name="T80" fmla="*/ 0 w 160"/>
                  <a:gd name="T81" fmla="*/ 1 h 490"/>
                  <a:gd name="T82" fmla="*/ 0 w 160"/>
                  <a:gd name="T83" fmla="*/ 1 h 490"/>
                  <a:gd name="T84" fmla="*/ 0 w 160"/>
                  <a:gd name="T85" fmla="*/ 0 h 4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0"/>
                  <a:gd name="T130" fmla="*/ 0 h 490"/>
                  <a:gd name="T131" fmla="*/ 160 w 160"/>
                  <a:gd name="T132" fmla="*/ 490 h 4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0" h="490">
                    <a:moveTo>
                      <a:pt x="118" y="0"/>
                    </a:moveTo>
                    <a:lnTo>
                      <a:pt x="114" y="85"/>
                    </a:lnTo>
                    <a:lnTo>
                      <a:pt x="112" y="163"/>
                    </a:lnTo>
                    <a:lnTo>
                      <a:pt x="105" y="239"/>
                    </a:lnTo>
                    <a:lnTo>
                      <a:pt x="114" y="265"/>
                    </a:lnTo>
                    <a:lnTo>
                      <a:pt x="125" y="293"/>
                    </a:lnTo>
                    <a:lnTo>
                      <a:pt x="139" y="322"/>
                    </a:lnTo>
                    <a:lnTo>
                      <a:pt x="143" y="334"/>
                    </a:lnTo>
                    <a:lnTo>
                      <a:pt x="148" y="340"/>
                    </a:lnTo>
                    <a:lnTo>
                      <a:pt x="152" y="357"/>
                    </a:lnTo>
                    <a:lnTo>
                      <a:pt x="160" y="391"/>
                    </a:lnTo>
                    <a:lnTo>
                      <a:pt x="155" y="409"/>
                    </a:lnTo>
                    <a:lnTo>
                      <a:pt x="148" y="413"/>
                    </a:lnTo>
                    <a:lnTo>
                      <a:pt x="145" y="424"/>
                    </a:lnTo>
                    <a:lnTo>
                      <a:pt x="140" y="430"/>
                    </a:lnTo>
                    <a:lnTo>
                      <a:pt x="128" y="434"/>
                    </a:lnTo>
                    <a:lnTo>
                      <a:pt x="130" y="448"/>
                    </a:lnTo>
                    <a:lnTo>
                      <a:pt x="127" y="452"/>
                    </a:lnTo>
                    <a:lnTo>
                      <a:pt x="108" y="454"/>
                    </a:lnTo>
                    <a:lnTo>
                      <a:pt x="103" y="476"/>
                    </a:lnTo>
                    <a:lnTo>
                      <a:pt x="67" y="490"/>
                    </a:lnTo>
                    <a:lnTo>
                      <a:pt x="48" y="475"/>
                    </a:lnTo>
                    <a:lnTo>
                      <a:pt x="39" y="467"/>
                    </a:lnTo>
                    <a:lnTo>
                      <a:pt x="38" y="446"/>
                    </a:lnTo>
                    <a:lnTo>
                      <a:pt x="58" y="422"/>
                    </a:lnTo>
                    <a:lnTo>
                      <a:pt x="46" y="401"/>
                    </a:lnTo>
                    <a:lnTo>
                      <a:pt x="30" y="418"/>
                    </a:lnTo>
                    <a:lnTo>
                      <a:pt x="29" y="436"/>
                    </a:lnTo>
                    <a:lnTo>
                      <a:pt x="23" y="449"/>
                    </a:lnTo>
                    <a:lnTo>
                      <a:pt x="16" y="453"/>
                    </a:lnTo>
                    <a:lnTo>
                      <a:pt x="8" y="460"/>
                    </a:lnTo>
                    <a:lnTo>
                      <a:pt x="0" y="454"/>
                    </a:lnTo>
                    <a:lnTo>
                      <a:pt x="3" y="439"/>
                    </a:lnTo>
                    <a:lnTo>
                      <a:pt x="2" y="413"/>
                    </a:lnTo>
                    <a:lnTo>
                      <a:pt x="8" y="364"/>
                    </a:lnTo>
                    <a:lnTo>
                      <a:pt x="15" y="340"/>
                    </a:lnTo>
                    <a:lnTo>
                      <a:pt x="27" y="326"/>
                    </a:lnTo>
                    <a:lnTo>
                      <a:pt x="42" y="310"/>
                    </a:lnTo>
                    <a:lnTo>
                      <a:pt x="45" y="292"/>
                    </a:lnTo>
                    <a:lnTo>
                      <a:pt x="48" y="241"/>
                    </a:lnTo>
                    <a:lnTo>
                      <a:pt x="24" y="109"/>
                    </a:lnTo>
                    <a:lnTo>
                      <a:pt x="11" y="3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9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18509" name="AutoShape 7"/>
              <p:cNvSpPr>
                <a:spLocks noChangeArrowheads="1"/>
              </p:cNvSpPr>
              <p:nvPr/>
            </p:nvSpPr>
            <p:spPr bwMode="auto">
              <a:xfrm>
                <a:off x="1235" y="2420"/>
                <a:ext cx="1" cy="41"/>
              </a:xfrm>
              <a:custGeom>
                <a:avLst/>
                <a:gdLst>
                  <a:gd name="T0" fmla="*/ 0 w 37"/>
                  <a:gd name="T1" fmla="*/ 0 h 95"/>
                  <a:gd name="T2" fmla="*/ 0 w 37"/>
                  <a:gd name="T3" fmla="*/ 0 h 95"/>
                  <a:gd name="T4" fmla="*/ 0 w 37"/>
                  <a:gd name="T5" fmla="*/ 0 h 95"/>
                  <a:gd name="T6" fmla="*/ 0 w 37"/>
                  <a:gd name="T7" fmla="*/ 0 h 95"/>
                  <a:gd name="T8" fmla="*/ 0 w 37"/>
                  <a:gd name="T9" fmla="*/ 0 h 95"/>
                  <a:gd name="T10" fmla="*/ 0 w 37"/>
                  <a:gd name="T11" fmla="*/ 0 h 95"/>
                  <a:gd name="T12" fmla="*/ 0 w 37"/>
                  <a:gd name="T13" fmla="*/ 0 h 95"/>
                  <a:gd name="T14" fmla="*/ 0 w 37"/>
                  <a:gd name="T15" fmla="*/ 0 h 95"/>
                  <a:gd name="T16" fmla="*/ 0 w 37"/>
                  <a:gd name="T17" fmla="*/ 0 h 95"/>
                  <a:gd name="T18" fmla="*/ 0 w 37"/>
                  <a:gd name="T19" fmla="*/ 0 h 95"/>
                  <a:gd name="T20" fmla="*/ 0 w 37"/>
                  <a:gd name="T21" fmla="*/ 0 h 95"/>
                  <a:gd name="T22" fmla="*/ 0 w 37"/>
                  <a:gd name="T23" fmla="*/ 0 h 95"/>
                  <a:gd name="T24" fmla="*/ 0 w 37"/>
                  <a:gd name="T25" fmla="*/ 0 h 95"/>
                  <a:gd name="T26" fmla="*/ 0 w 37"/>
                  <a:gd name="T27" fmla="*/ 0 h 95"/>
                  <a:gd name="T28" fmla="*/ 0 w 37"/>
                  <a:gd name="T29" fmla="*/ 0 h 95"/>
                  <a:gd name="T30" fmla="*/ 0 w 37"/>
                  <a:gd name="T31" fmla="*/ 0 h 95"/>
                  <a:gd name="T32" fmla="*/ 0 w 37"/>
                  <a:gd name="T33" fmla="*/ 0 h 95"/>
                  <a:gd name="T34" fmla="*/ 0 w 37"/>
                  <a:gd name="T35" fmla="*/ 0 h 95"/>
                  <a:gd name="T36" fmla="*/ 0 w 37"/>
                  <a:gd name="T37" fmla="*/ 0 h 95"/>
                  <a:gd name="T38" fmla="*/ 0 w 37"/>
                  <a:gd name="T39" fmla="*/ 0 h 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7"/>
                  <a:gd name="T61" fmla="*/ 0 h 95"/>
                  <a:gd name="T62" fmla="*/ 37 w 37"/>
                  <a:gd name="T63" fmla="*/ 95 h 9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7" h="95">
                    <a:moveTo>
                      <a:pt x="0" y="0"/>
                    </a:moveTo>
                    <a:lnTo>
                      <a:pt x="11" y="14"/>
                    </a:lnTo>
                    <a:lnTo>
                      <a:pt x="23" y="31"/>
                    </a:lnTo>
                    <a:lnTo>
                      <a:pt x="29" y="39"/>
                    </a:lnTo>
                    <a:lnTo>
                      <a:pt x="32" y="48"/>
                    </a:lnTo>
                    <a:lnTo>
                      <a:pt x="33" y="57"/>
                    </a:lnTo>
                    <a:lnTo>
                      <a:pt x="34" y="66"/>
                    </a:lnTo>
                    <a:lnTo>
                      <a:pt x="34" y="75"/>
                    </a:lnTo>
                    <a:lnTo>
                      <a:pt x="35" y="86"/>
                    </a:lnTo>
                    <a:lnTo>
                      <a:pt x="36" y="95"/>
                    </a:lnTo>
                    <a:lnTo>
                      <a:pt x="37" y="95"/>
                    </a:lnTo>
                    <a:lnTo>
                      <a:pt x="29" y="78"/>
                    </a:lnTo>
                    <a:lnTo>
                      <a:pt x="10" y="82"/>
                    </a:lnTo>
                    <a:lnTo>
                      <a:pt x="23" y="69"/>
                    </a:lnTo>
                    <a:lnTo>
                      <a:pt x="28" y="63"/>
                    </a:lnTo>
                    <a:lnTo>
                      <a:pt x="23" y="58"/>
                    </a:lnTo>
                    <a:lnTo>
                      <a:pt x="12" y="60"/>
                    </a:lnTo>
                    <a:lnTo>
                      <a:pt x="20" y="3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18440" name="Group 8"/>
            <p:cNvGrpSpPr>
              <a:grpSpLocks/>
            </p:cNvGrpSpPr>
            <p:nvPr/>
          </p:nvGrpSpPr>
          <p:grpSpPr bwMode="auto">
            <a:xfrm>
              <a:off x="815" y="1510"/>
              <a:ext cx="420" cy="1197"/>
              <a:chOff x="815" y="1510"/>
              <a:chExt cx="420" cy="1197"/>
            </a:xfrm>
          </p:grpSpPr>
          <p:sp>
            <p:nvSpPr>
              <p:cNvPr id="18505" name="AutoShape 9"/>
              <p:cNvSpPr>
                <a:spLocks noChangeArrowheads="1"/>
              </p:cNvSpPr>
              <p:nvPr/>
            </p:nvSpPr>
            <p:spPr bwMode="auto">
              <a:xfrm>
                <a:off x="815" y="1512"/>
                <a:ext cx="421" cy="1195"/>
              </a:xfrm>
              <a:custGeom>
                <a:avLst/>
                <a:gdLst>
                  <a:gd name="T0" fmla="*/ 0 w 879"/>
                  <a:gd name="T1" fmla="*/ 3 h 1400"/>
                  <a:gd name="T2" fmla="*/ 0 w 879"/>
                  <a:gd name="T3" fmla="*/ 3 h 1400"/>
                  <a:gd name="T4" fmla="*/ 0 w 879"/>
                  <a:gd name="T5" fmla="*/ 3 h 1400"/>
                  <a:gd name="T6" fmla="*/ 0 w 879"/>
                  <a:gd name="T7" fmla="*/ 3 h 1400"/>
                  <a:gd name="T8" fmla="*/ 0 w 879"/>
                  <a:gd name="T9" fmla="*/ 3 h 1400"/>
                  <a:gd name="T10" fmla="*/ 0 w 879"/>
                  <a:gd name="T11" fmla="*/ 3 h 1400"/>
                  <a:gd name="T12" fmla="*/ 0 w 879"/>
                  <a:gd name="T13" fmla="*/ 3 h 1400"/>
                  <a:gd name="T14" fmla="*/ 0 w 879"/>
                  <a:gd name="T15" fmla="*/ 3 h 1400"/>
                  <a:gd name="T16" fmla="*/ 0 w 879"/>
                  <a:gd name="T17" fmla="*/ 3 h 1400"/>
                  <a:gd name="T18" fmla="*/ 0 w 879"/>
                  <a:gd name="T19" fmla="*/ 3 h 1400"/>
                  <a:gd name="T20" fmla="*/ 0 w 879"/>
                  <a:gd name="T21" fmla="*/ 3 h 1400"/>
                  <a:gd name="T22" fmla="*/ 0 w 879"/>
                  <a:gd name="T23" fmla="*/ 3 h 1400"/>
                  <a:gd name="T24" fmla="*/ 0 w 879"/>
                  <a:gd name="T25" fmla="*/ 3 h 1400"/>
                  <a:gd name="T26" fmla="*/ 0 w 879"/>
                  <a:gd name="T27" fmla="*/ 3 h 1400"/>
                  <a:gd name="T28" fmla="*/ 0 w 879"/>
                  <a:gd name="T29" fmla="*/ 3 h 1400"/>
                  <a:gd name="T30" fmla="*/ 0 w 879"/>
                  <a:gd name="T31" fmla="*/ 3 h 1400"/>
                  <a:gd name="T32" fmla="*/ 0 w 879"/>
                  <a:gd name="T33" fmla="*/ 3 h 1400"/>
                  <a:gd name="T34" fmla="*/ 0 w 879"/>
                  <a:gd name="T35" fmla="*/ 3 h 1400"/>
                  <a:gd name="T36" fmla="*/ 0 w 879"/>
                  <a:gd name="T37" fmla="*/ 3 h 1400"/>
                  <a:gd name="T38" fmla="*/ 0 w 879"/>
                  <a:gd name="T39" fmla="*/ 3 h 1400"/>
                  <a:gd name="T40" fmla="*/ 0 w 879"/>
                  <a:gd name="T41" fmla="*/ 3 h 1400"/>
                  <a:gd name="T42" fmla="*/ 0 w 879"/>
                  <a:gd name="T43" fmla="*/ 3 h 1400"/>
                  <a:gd name="T44" fmla="*/ 0 w 879"/>
                  <a:gd name="T45" fmla="*/ 3 h 1400"/>
                  <a:gd name="T46" fmla="*/ 0 w 879"/>
                  <a:gd name="T47" fmla="*/ 3 h 1400"/>
                  <a:gd name="T48" fmla="*/ 0 w 879"/>
                  <a:gd name="T49" fmla="*/ 3 h 1400"/>
                  <a:gd name="T50" fmla="*/ 0 w 879"/>
                  <a:gd name="T51" fmla="*/ 3 h 1400"/>
                  <a:gd name="T52" fmla="*/ 0 w 879"/>
                  <a:gd name="T53" fmla="*/ 3 h 1400"/>
                  <a:gd name="T54" fmla="*/ 0 w 879"/>
                  <a:gd name="T55" fmla="*/ 3 h 1400"/>
                  <a:gd name="T56" fmla="*/ 0 w 879"/>
                  <a:gd name="T57" fmla="*/ 3 h 1400"/>
                  <a:gd name="T58" fmla="*/ 0 w 879"/>
                  <a:gd name="T59" fmla="*/ 3 h 1400"/>
                  <a:gd name="T60" fmla="*/ 0 w 879"/>
                  <a:gd name="T61" fmla="*/ 3 h 1400"/>
                  <a:gd name="T62" fmla="*/ 0 w 879"/>
                  <a:gd name="T63" fmla="*/ 3 h 1400"/>
                  <a:gd name="T64" fmla="*/ 0 w 879"/>
                  <a:gd name="T65" fmla="*/ 3 h 1400"/>
                  <a:gd name="T66" fmla="*/ 0 w 879"/>
                  <a:gd name="T67" fmla="*/ 3 h 1400"/>
                  <a:gd name="T68" fmla="*/ 0 w 879"/>
                  <a:gd name="T69" fmla="*/ 3 h 1400"/>
                  <a:gd name="T70" fmla="*/ 0 w 879"/>
                  <a:gd name="T71" fmla="*/ 0 h 14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79"/>
                  <a:gd name="T109" fmla="*/ 0 h 1400"/>
                  <a:gd name="T110" fmla="*/ 879 w 879"/>
                  <a:gd name="T111" fmla="*/ 1400 h 14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79" h="1400">
                    <a:moveTo>
                      <a:pt x="363" y="0"/>
                    </a:moveTo>
                    <a:lnTo>
                      <a:pt x="312" y="9"/>
                    </a:lnTo>
                    <a:lnTo>
                      <a:pt x="252" y="18"/>
                    </a:lnTo>
                    <a:lnTo>
                      <a:pt x="210" y="18"/>
                    </a:lnTo>
                    <a:lnTo>
                      <a:pt x="198" y="21"/>
                    </a:lnTo>
                    <a:lnTo>
                      <a:pt x="156" y="72"/>
                    </a:lnTo>
                    <a:lnTo>
                      <a:pt x="78" y="161"/>
                    </a:lnTo>
                    <a:lnTo>
                      <a:pt x="30" y="209"/>
                    </a:lnTo>
                    <a:lnTo>
                      <a:pt x="0" y="242"/>
                    </a:lnTo>
                    <a:lnTo>
                      <a:pt x="42" y="269"/>
                    </a:lnTo>
                    <a:lnTo>
                      <a:pt x="63" y="299"/>
                    </a:lnTo>
                    <a:lnTo>
                      <a:pt x="81" y="330"/>
                    </a:lnTo>
                    <a:lnTo>
                      <a:pt x="93" y="373"/>
                    </a:lnTo>
                    <a:lnTo>
                      <a:pt x="162" y="318"/>
                    </a:lnTo>
                    <a:lnTo>
                      <a:pt x="171" y="333"/>
                    </a:lnTo>
                    <a:lnTo>
                      <a:pt x="177" y="367"/>
                    </a:lnTo>
                    <a:lnTo>
                      <a:pt x="192" y="430"/>
                    </a:lnTo>
                    <a:lnTo>
                      <a:pt x="207" y="463"/>
                    </a:lnTo>
                    <a:lnTo>
                      <a:pt x="219" y="490"/>
                    </a:lnTo>
                    <a:lnTo>
                      <a:pt x="240" y="516"/>
                    </a:lnTo>
                    <a:lnTo>
                      <a:pt x="249" y="564"/>
                    </a:lnTo>
                    <a:lnTo>
                      <a:pt x="252" y="606"/>
                    </a:lnTo>
                    <a:lnTo>
                      <a:pt x="246" y="648"/>
                    </a:lnTo>
                    <a:lnTo>
                      <a:pt x="246" y="738"/>
                    </a:lnTo>
                    <a:lnTo>
                      <a:pt x="237" y="867"/>
                    </a:lnTo>
                    <a:lnTo>
                      <a:pt x="198" y="978"/>
                    </a:lnTo>
                    <a:lnTo>
                      <a:pt x="183" y="1066"/>
                    </a:lnTo>
                    <a:lnTo>
                      <a:pt x="174" y="1189"/>
                    </a:lnTo>
                    <a:lnTo>
                      <a:pt x="168" y="1400"/>
                    </a:lnTo>
                    <a:lnTo>
                      <a:pt x="807" y="1400"/>
                    </a:lnTo>
                    <a:lnTo>
                      <a:pt x="798" y="1284"/>
                    </a:lnTo>
                    <a:lnTo>
                      <a:pt x="777" y="1189"/>
                    </a:lnTo>
                    <a:lnTo>
                      <a:pt x="741" y="1017"/>
                    </a:lnTo>
                    <a:lnTo>
                      <a:pt x="688" y="852"/>
                    </a:lnTo>
                    <a:lnTo>
                      <a:pt x="673" y="780"/>
                    </a:lnTo>
                    <a:lnTo>
                      <a:pt x="664" y="717"/>
                    </a:lnTo>
                    <a:lnTo>
                      <a:pt x="670" y="636"/>
                    </a:lnTo>
                    <a:lnTo>
                      <a:pt x="691" y="543"/>
                    </a:lnTo>
                    <a:lnTo>
                      <a:pt x="703" y="513"/>
                    </a:lnTo>
                    <a:lnTo>
                      <a:pt x="714" y="475"/>
                    </a:lnTo>
                    <a:lnTo>
                      <a:pt x="729" y="504"/>
                    </a:lnTo>
                    <a:lnTo>
                      <a:pt x="735" y="546"/>
                    </a:lnTo>
                    <a:lnTo>
                      <a:pt x="780" y="531"/>
                    </a:lnTo>
                    <a:lnTo>
                      <a:pt x="827" y="522"/>
                    </a:lnTo>
                    <a:lnTo>
                      <a:pt x="879" y="516"/>
                    </a:lnTo>
                    <a:lnTo>
                      <a:pt x="864" y="418"/>
                    </a:lnTo>
                    <a:lnTo>
                      <a:pt x="855" y="333"/>
                    </a:lnTo>
                    <a:lnTo>
                      <a:pt x="827" y="212"/>
                    </a:lnTo>
                    <a:lnTo>
                      <a:pt x="819" y="158"/>
                    </a:lnTo>
                    <a:lnTo>
                      <a:pt x="741" y="114"/>
                    </a:lnTo>
                    <a:lnTo>
                      <a:pt x="664" y="69"/>
                    </a:lnTo>
                    <a:lnTo>
                      <a:pt x="573" y="15"/>
                    </a:lnTo>
                    <a:lnTo>
                      <a:pt x="576" y="60"/>
                    </a:lnTo>
                    <a:lnTo>
                      <a:pt x="576" y="79"/>
                    </a:lnTo>
                    <a:lnTo>
                      <a:pt x="570" y="105"/>
                    </a:lnTo>
                    <a:lnTo>
                      <a:pt x="564" y="122"/>
                    </a:lnTo>
                    <a:lnTo>
                      <a:pt x="555" y="140"/>
                    </a:lnTo>
                    <a:lnTo>
                      <a:pt x="542" y="154"/>
                    </a:lnTo>
                    <a:lnTo>
                      <a:pt x="529" y="163"/>
                    </a:lnTo>
                    <a:lnTo>
                      <a:pt x="506" y="176"/>
                    </a:lnTo>
                    <a:lnTo>
                      <a:pt x="486" y="178"/>
                    </a:lnTo>
                    <a:lnTo>
                      <a:pt x="469" y="177"/>
                    </a:lnTo>
                    <a:lnTo>
                      <a:pt x="444" y="171"/>
                    </a:lnTo>
                    <a:lnTo>
                      <a:pt x="423" y="162"/>
                    </a:lnTo>
                    <a:lnTo>
                      <a:pt x="402" y="150"/>
                    </a:lnTo>
                    <a:lnTo>
                      <a:pt x="386" y="137"/>
                    </a:lnTo>
                    <a:lnTo>
                      <a:pt x="373" y="125"/>
                    </a:lnTo>
                    <a:lnTo>
                      <a:pt x="361" y="111"/>
                    </a:lnTo>
                    <a:lnTo>
                      <a:pt x="352" y="95"/>
                    </a:lnTo>
                    <a:lnTo>
                      <a:pt x="347" y="78"/>
                    </a:lnTo>
                    <a:lnTo>
                      <a:pt x="345" y="57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D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18506" name="AutoShape 10"/>
              <p:cNvSpPr>
                <a:spLocks noChangeArrowheads="1"/>
              </p:cNvSpPr>
              <p:nvPr/>
            </p:nvSpPr>
            <p:spPr bwMode="auto">
              <a:xfrm>
                <a:off x="815" y="1510"/>
                <a:ext cx="175" cy="1198"/>
              </a:xfrm>
              <a:custGeom>
                <a:avLst/>
                <a:gdLst>
                  <a:gd name="T0" fmla="*/ 0 w 394"/>
                  <a:gd name="T1" fmla="*/ 3 h 1403"/>
                  <a:gd name="T2" fmla="*/ 0 w 394"/>
                  <a:gd name="T3" fmla="*/ 3 h 1403"/>
                  <a:gd name="T4" fmla="*/ 0 w 394"/>
                  <a:gd name="T5" fmla="*/ 3 h 1403"/>
                  <a:gd name="T6" fmla="*/ 0 w 394"/>
                  <a:gd name="T7" fmla="*/ 3 h 1403"/>
                  <a:gd name="T8" fmla="*/ 0 w 394"/>
                  <a:gd name="T9" fmla="*/ 3 h 1403"/>
                  <a:gd name="T10" fmla="*/ 0 w 394"/>
                  <a:gd name="T11" fmla="*/ 3 h 1403"/>
                  <a:gd name="T12" fmla="*/ 0 w 394"/>
                  <a:gd name="T13" fmla="*/ 3 h 1403"/>
                  <a:gd name="T14" fmla="*/ 0 w 394"/>
                  <a:gd name="T15" fmla="*/ 3 h 1403"/>
                  <a:gd name="T16" fmla="*/ 0 w 394"/>
                  <a:gd name="T17" fmla="*/ 3 h 1403"/>
                  <a:gd name="T18" fmla="*/ 0 w 394"/>
                  <a:gd name="T19" fmla="*/ 3 h 1403"/>
                  <a:gd name="T20" fmla="*/ 0 w 394"/>
                  <a:gd name="T21" fmla="*/ 3 h 1403"/>
                  <a:gd name="T22" fmla="*/ 0 w 394"/>
                  <a:gd name="T23" fmla="*/ 3 h 1403"/>
                  <a:gd name="T24" fmla="*/ 0 w 394"/>
                  <a:gd name="T25" fmla="*/ 3 h 1403"/>
                  <a:gd name="T26" fmla="*/ 0 w 394"/>
                  <a:gd name="T27" fmla="*/ 3 h 1403"/>
                  <a:gd name="T28" fmla="*/ 0 w 394"/>
                  <a:gd name="T29" fmla="*/ 3 h 1403"/>
                  <a:gd name="T30" fmla="*/ 0 w 394"/>
                  <a:gd name="T31" fmla="*/ 3 h 1403"/>
                  <a:gd name="T32" fmla="*/ 0 w 394"/>
                  <a:gd name="T33" fmla="*/ 3 h 1403"/>
                  <a:gd name="T34" fmla="*/ 0 w 394"/>
                  <a:gd name="T35" fmla="*/ 3 h 1403"/>
                  <a:gd name="T36" fmla="*/ 0 w 394"/>
                  <a:gd name="T37" fmla="*/ 3 h 1403"/>
                  <a:gd name="T38" fmla="*/ 0 w 394"/>
                  <a:gd name="T39" fmla="*/ 3 h 1403"/>
                  <a:gd name="T40" fmla="*/ 0 w 394"/>
                  <a:gd name="T41" fmla="*/ 3 h 1403"/>
                  <a:gd name="T42" fmla="*/ 0 w 394"/>
                  <a:gd name="T43" fmla="*/ 3 h 1403"/>
                  <a:gd name="T44" fmla="*/ 0 w 394"/>
                  <a:gd name="T45" fmla="*/ 3 h 1403"/>
                  <a:gd name="T46" fmla="*/ 0 w 394"/>
                  <a:gd name="T47" fmla="*/ 3 h 1403"/>
                  <a:gd name="T48" fmla="*/ 0 w 394"/>
                  <a:gd name="T49" fmla="*/ 3 h 1403"/>
                  <a:gd name="T50" fmla="*/ 0 w 394"/>
                  <a:gd name="T51" fmla="*/ 3 h 1403"/>
                  <a:gd name="T52" fmla="*/ 0 w 394"/>
                  <a:gd name="T53" fmla="*/ 3 h 1403"/>
                  <a:gd name="T54" fmla="*/ 0 w 394"/>
                  <a:gd name="T55" fmla="*/ 3 h 1403"/>
                  <a:gd name="T56" fmla="*/ 0 w 394"/>
                  <a:gd name="T57" fmla="*/ 3 h 1403"/>
                  <a:gd name="T58" fmla="*/ 0 w 394"/>
                  <a:gd name="T59" fmla="*/ 3 h 1403"/>
                  <a:gd name="T60" fmla="*/ 0 w 394"/>
                  <a:gd name="T61" fmla="*/ 3 h 1403"/>
                  <a:gd name="T62" fmla="*/ 0 w 394"/>
                  <a:gd name="T63" fmla="*/ 3 h 1403"/>
                  <a:gd name="T64" fmla="*/ 0 w 394"/>
                  <a:gd name="T65" fmla="*/ 3 h 1403"/>
                  <a:gd name="T66" fmla="*/ 0 w 394"/>
                  <a:gd name="T67" fmla="*/ 3 h 1403"/>
                  <a:gd name="T68" fmla="*/ 0 w 394"/>
                  <a:gd name="T69" fmla="*/ 3 h 1403"/>
                  <a:gd name="T70" fmla="*/ 0 w 394"/>
                  <a:gd name="T71" fmla="*/ 3 h 1403"/>
                  <a:gd name="T72" fmla="*/ 0 w 394"/>
                  <a:gd name="T73" fmla="*/ 3 h 1403"/>
                  <a:gd name="T74" fmla="*/ 0 w 394"/>
                  <a:gd name="T75" fmla="*/ 3 h 14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4"/>
                  <a:gd name="T115" fmla="*/ 0 h 1403"/>
                  <a:gd name="T116" fmla="*/ 394 w 394"/>
                  <a:gd name="T117" fmla="*/ 1403 h 14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4" h="1403">
                    <a:moveTo>
                      <a:pt x="364" y="0"/>
                    </a:moveTo>
                    <a:lnTo>
                      <a:pt x="313" y="9"/>
                    </a:lnTo>
                    <a:lnTo>
                      <a:pt x="252" y="18"/>
                    </a:lnTo>
                    <a:lnTo>
                      <a:pt x="211" y="18"/>
                    </a:lnTo>
                    <a:lnTo>
                      <a:pt x="199" y="21"/>
                    </a:lnTo>
                    <a:lnTo>
                      <a:pt x="157" y="72"/>
                    </a:lnTo>
                    <a:lnTo>
                      <a:pt x="78" y="161"/>
                    </a:lnTo>
                    <a:lnTo>
                      <a:pt x="30" y="209"/>
                    </a:lnTo>
                    <a:lnTo>
                      <a:pt x="0" y="242"/>
                    </a:lnTo>
                    <a:lnTo>
                      <a:pt x="42" y="269"/>
                    </a:lnTo>
                    <a:lnTo>
                      <a:pt x="63" y="299"/>
                    </a:lnTo>
                    <a:lnTo>
                      <a:pt x="81" y="330"/>
                    </a:lnTo>
                    <a:lnTo>
                      <a:pt x="93" y="373"/>
                    </a:lnTo>
                    <a:lnTo>
                      <a:pt x="163" y="318"/>
                    </a:lnTo>
                    <a:lnTo>
                      <a:pt x="172" y="333"/>
                    </a:lnTo>
                    <a:lnTo>
                      <a:pt x="178" y="367"/>
                    </a:lnTo>
                    <a:lnTo>
                      <a:pt x="193" y="430"/>
                    </a:lnTo>
                    <a:lnTo>
                      <a:pt x="208" y="463"/>
                    </a:lnTo>
                    <a:lnTo>
                      <a:pt x="220" y="490"/>
                    </a:lnTo>
                    <a:lnTo>
                      <a:pt x="240" y="516"/>
                    </a:lnTo>
                    <a:lnTo>
                      <a:pt x="249" y="564"/>
                    </a:lnTo>
                    <a:lnTo>
                      <a:pt x="252" y="606"/>
                    </a:lnTo>
                    <a:lnTo>
                      <a:pt x="246" y="648"/>
                    </a:lnTo>
                    <a:lnTo>
                      <a:pt x="246" y="738"/>
                    </a:lnTo>
                    <a:lnTo>
                      <a:pt x="237" y="867"/>
                    </a:lnTo>
                    <a:lnTo>
                      <a:pt x="199" y="978"/>
                    </a:lnTo>
                    <a:lnTo>
                      <a:pt x="184" y="1066"/>
                    </a:lnTo>
                    <a:lnTo>
                      <a:pt x="175" y="1189"/>
                    </a:lnTo>
                    <a:lnTo>
                      <a:pt x="169" y="1395"/>
                    </a:lnTo>
                    <a:lnTo>
                      <a:pt x="246" y="1403"/>
                    </a:lnTo>
                    <a:lnTo>
                      <a:pt x="252" y="1337"/>
                    </a:lnTo>
                    <a:lnTo>
                      <a:pt x="258" y="1302"/>
                    </a:lnTo>
                    <a:lnTo>
                      <a:pt x="273" y="1275"/>
                    </a:lnTo>
                    <a:lnTo>
                      <a:pt x="288" y="1260"/>
                    </a:lnTo>
                    <a:lnTo>
                      <a:pt x="310" y="1256"/>
                    </a:lnTo>
                    <a:lnTo>
                      <a:pt x="322" y="1250"/>
                    </a:lnTo>
                    <a:lnTo>
                      <a:pt x="331" y="1229"/>
                    </a:lnTo>
                    <a:lnTo>
                      <a:pt x="337" y="1206"/>
                    </a:lnTo>
                    <a:lnTo>
                      <a:pt x="334" y="1179"/>
                    </a:lnTo>
                    <a:lnTo>
                      <a:pt x="334" y="1155"/>
                    </a:lnTo>
                    <a:lnTo>
                      <a:pt x="331" y="1128"/>
                    </a:lnTo>
                    <a:lnTo>
                      <a:pt x="334" y="1101"/>
                    </a:lnTo>
                    <a:lnTo>
                      <a:pt x="331" y="1077"/>
                    </a:lnTo>
                    <a:lnTo>
                      <a:pt x="331" y="1049"/>
                    </a:lnTo>
                    <a:lnTo>
                      <a:pt x="337" y="1019"/>
                    </a:lnTo>
                    <a:lnTo>
                      <a:pt x="340" y="977"/>
                    </a:lnTo>
                    <a:lnTo>
                      <a:pt x="346" y="902"/>
                    </a:lnTo>
                    <a:lnTo>
                      <a:pt x="352" y="881"/>
                    </a:lnTo>
                    <a:lnTo>
                      <a:pt x="367" y="860"/>
                    </a:lnTo>
                    <a:lnTo>
                      <a:pt x="364" y="824"/>
                    </a:lnTo>
                    <a:lnTo>
                      <a:pt x="364" y="791"/>
                    </a:lnTo>
                    <a:lnTo>
                      <a:pt x="367" y="755"/>
                    </a:lnTo>
                    <a:lnTo>
                      <a:pt x="367" y="728"/>
                    </a:lnTo>
                    <a:lnTo>
                      <a:pt x="361" y="704"/>
                    </a:lnTo>
                    <a:lnTo>
                      <a:pt x="349" y="668"/>
                    </a:lnTo>
                    <a:lnTo>
                      <a:pt x="343" y="638"/>
                    </a:lnTo>
                    <a:lnTo>
                      <a:pt x="346" y="617"/>
                    </a:lnTo>
                    <a:lnTo>
                      <a:pt x="382" y="629"/>
                    </a:lnTo>
                    <a:lnTo>
                      <a:pt x="394" y="623"/>
                    </a:lnTo>
                    <a:lnTo>
                      <a:pt x="394" y="615"/>
                    </a:lnTo>
                    <a:lnTo>
                      <a:pt x="391" y="600"/>
                    </a:lnTo>
                    <a:lnTo>
                      <a:pt x="364" y="484"/>
                    </a:lnTo>
                    <a:lnTo>
                      <a:pt x="391" y="504"/>
                    </a:lnTo>
                    <a:lnTo>
                      <a:pt x="385" y="454"/>
                    </a:lnTo>
                    <a:lnTo>
                      <a:pt x="376" y="409"/>
                    </a:lnTo>
                    <a:lnTo>
                      <a:pt x="373" y="367"/>
                    </a:lnTo>
                    <a:lnTo>
                      <a:pt x="367" y="321"/>
                    </a:lnTo>
                    <a:lnTo>
                      <a:pt x="370" y="263"/>
                    </a:lnTo>
                    <a:lnTo>
                      <a:pt x="367" y="199"/>
                    </a:lnTo>
                    <a:lnTo>
                      <a:pt x="370" y="160"/>
                    </a:lnTo>
                    <a:lnTo>
                      <a:pt x="387" y="137"/>
                    </a:lnTo>
                    <a:lnTo>
                      <a:pt x="374" y="125"/>
                    </a:lnTo>
                    <a:lnTo>
                      <a:pt x="362" y="111"/>
                    </a:lnTo>
                    <a:lnTo>
                      <a:pt x="353" y="95"/>
                    </a:lnTo>
                    <a:lnTo>
                      <a:pt x="348" y="78"/>
                    </a:lnTo>
                    <a:lnTo>
                      <a:pt x="346" y="57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18507" name="AutoShape 11"/>
              <p:cNvSpPr>
                <a:spLocks noChangeArrowheads="1"/>
              </p:cNvSpPr>
              <p:nvPr/>
            </p:nvSpPr>
            <p:spPr bwMode="auto">
              <a:xfrm>
                <a:off x="1041" y="1520"/>
                <a:ext cx="195" cy="1183"/>
              </a:xfrm>
              <a:custGeom>
                <a:avLst/>
                <a:gdLst>
                  <a:gd name="T0" fmla="*/ 0 w 437"/>
                  <a:gd name="T1" fmla="*/ 3 h 1385"/>
                  <a:gd name="T2" fmla="*/ 0 w 437"/>
                  <a:gd name="T3" fmla="*/ 3 h 1385"/>
                  <a:gd name="T4" fmla="*/ 0 w 437"/>
                  <a:gd name="T5" fmla="*/ 3 h 1385"/>
                  <a:gd name="T6" fmla="*/ 0 w 437"/>
                  <a:gd name="T7" fmla="*/ 3 h 1385"/>
                  <a:gd name="T8" fmla="*/ 0 w 437"/>
                  <a:gd name="T9" fmla="*/ 3 h 1385"/>
                  <a:gd name="T10" fmla="*/ 0 w 437"/>
                  <a:gd name="T11" fmla="*/ 3 h 1385"/>
                  <a:gd name="T12" fmla="*/ 0 w 437"/>
                  <a:gd name="T13" fmla="*/ 3 h 1385"/>
                  <a:gd name="T14" fmla="*/ 0 w 437"/>
                  <a:gd name="T15" fmla="*/ 3 h 1385"/>
                  <a:gd name="T16" fmla="*/ 0 w 437"/>
                  <a:gd name="T17" fmla="*/ 3 h 1385"/>
                  <a:gd name="T18" fmla="*/ 0 w 437"/>
                  <a:gd name="T19" fmla="*/ 3 h 1385"/>
                  <a:gd name="T20" fmla="*/ 0 w 437"/>
                  <a:gd name="T21" fmla="*/ 3 h 1385"/>
                  <a:gd name="T22" fmla="*/ 0 w 437"/>
                  <a:gd name="T23" fmla="*/ 3 h 1385"/>
                  <a:gd name="T24" fmla="*/ 0 w 437"/>
                  <a:gd name="T25" fmla="*/ 3 h 1385"/>
                  <a:gd name="T26" fmla="*/ 0 w 437"/>
                  <a:gd name="T27" fmla="*/ 3 h 1385"/>
                  <a:gd name="T28" fmla="*/ 0 w 437"/>
                  <a:gd name="T29" fmla="*/ 3 h 1385"/>
                  <a:gd name="T30" fmla="*/ 0 w 437"/>
                  <a:gd name="T31" fmla="*/ 3 h 1385"/>
                  <a:gd name="T32" fmla="*/ 0 w 437"/>
                  <a:gd name="T33" fmla="*/ 3 h 1385"/>
                  <a:gd name="T34" fmla="*/ 0 w 437"/>
                  <a:gd name="T35" fmla="*/ 3 h 1385"/>
                  <a:gd name="T36" fmla="*/ 0 w 437"/>
                  <a:gd name="T37" fmla="*/ 3 h 1385"/>
                  <a:gd name="T38" fmla="*/ 0 w 437"/>
                  <a:gd name="T39" fmla="*/ 3 h 1385"/>
                  <a:gd name="T40" fmla="*/ 0 w 437"/>
                  <a:gd name="T41" fmla="*/ 3 h 1385"/>
                  <a:gd name="T42" fmla="*/ 0 w 437"/>
                  <a:gd name="T43" fmla="*/ 0 h 1385"/>
                  <a:gd name="T44" fmla="*/ 0 w 437"/>
                  <a:gd name="T45" fmla="*/ 3 h 1385"/>
                  <a:gd name="T46" fmla="*/ 0 w 437"/>
                  <a:gd name="T47" fmla="*/ 3 h 1385"/>
                  <a:gd name="T48" fmla="*/ 0 w 437"/>
                  <a:gd name="T49" fmla="*/ 3 h 1385"/>
                  <a:gd name="T50" fmla="*/ 0 w 437"/>
                  <a:gd name="T51" fmla="*/ 3 h 1385"/>
                  <a:gd name="T52" fmla="*/ 0 w 437"/>
                  <a:gd name="T53" fmla="*/ 3 h 1385"/>
                  <a:gd name="T54" fmla="*/ 0 w 437"/>
                  <a:gd name="T55" fmla="*/ 3 h 1385"/>
                  <a:gd name="T56" fmla="*/ 0 w 437"/>
                  <a:gd name="T57" fmla="*/ 3 h 1385"/>
                  <a:gd name="T58" fmla="*/ 0 w 437"/>
                  <a:gd name="T59" fmla="*/ 3 h 1385"/>
                  <a:gd name="T60" fmla="*/ 0 w 437"/>
                  <a:gd name="T61" fmla="*/ 3 h 1385"/>
                  <a:gd name="T62" fmla="*/ 0 w 437"/>
                  <a:gd name="T63" fmla="*/ 3 h 13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7"/>
                  <a:gd name="T97" fmla="*/ 0 h 1385"/>
                  <a:gd name="T98" fmla="*/ 437 w 437"/>
                  <a:gd name="T99" fmla="*/ 1385 h 13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7" h="1385">
                    <a:moveTo>
                      <a:pt x="13" y="543"/>
                    </a:moveTo>
                    <a:lnTo>
                      <a:pt x="19" y="596"/>
                    </a:lnTo>
                    <a:lnTo>
                      <a:pt x="21" y="645"/>
                    </a:lnTo>
                    <a:lnTo>
                      <a:pt x="28" y="756"/>
                    </a:lnTo>
                    <a:lnTo>
                      <a:pt x="34" y="858"/>
                    </a:lnTo>
                    <a:lnTo>
                      <a:pt x="43" y="965"/>
                    </a:lnTo>
                    <a:lnTo>
                      <a:pt x="45" y="993"/>
                    </a:lnTo>
                    <a:lnTo>
                      <a:pt x="51" y="1017"/>
                    </a:lnTo>
                    <a:lnTo>
                      <a:pt x="64" y="1050"/>
                    </a:lnTo>
                    <a:lnTo>
                      <a:pt x="84" y="1207"/>
                    </a:lnTo>
                    <a:lnTo>
                      <a:pt x="84" y="1240"/>
                    </a:lnTo>
                    <a:lnTo>
                      <a:pt x="83" y="1254"/>
                    </a:lnTo>
                    <a:lnTo>
                      <a:pt x="85" y="1271"/>
                    </a:lnTo>
                    <a:lnTo>
                      <a:pt x="96" y="1289"/>
                    </a:lnTo>
                    <a:lnTo>
                      <a:pt x="108" y="1307"/>
                    </a:lnTo>
                    <a:lnTo>
                      <a:pt x="133" y="1320"/>
                    </a:lnTo>
                    <a:lnTo>
                      <a:pt x="165" y="1328"/>
                    </a:lnTo>
                    <a:lnTo>
                      <a:pt x="226" y="1335"/>
                    </a:lnTo>
                    <a:lnTo>
                      <a:pt x="267" y="1339"/>
                    </a:lnTo>
                    <a:lnTo>
                      <a:pt x="288" y="1341"/>
                    </a:lnTo>
                    <a:lnTo>
                      <a:pt x="339" y="1385"/>
                    </a:lnTo>
                    <a:lnTo>
                      <a:pt x="365" y="1380"/>
                    </a:lnTo>
                    <a:lnTo>
                      <a:pt x="356" y="1269"/>
                    </a:lnTo>
                    <a:lnTo>
                      <a:pt x="335" y="1174"/>
                    </a:lnTo>
                    <a:lnTo>
                      <a:pt x="298" y="1002"/>
                    </a:lnTo>
                    <a:lnTo>
                      <a:pt x="245" y="837"/>
                    </a:lnTo>
                    <a:lnTo>
                      <a:pt x="230" y="765"/>
                    </a:lnTo>
                    <a:lnTo>
                      <a:pt x="221" y="702"/>
                    </a:lnTo>
                    <a:lnTo>
                      <a:pt x="227" y="621"/>
                    </a:lnTo>
                    <a:lnTo>
                      <a:pt x="248" y="528"/>
                    </a:lnTo>
                    <a:lnTo>
                      <a:pt x="259" y="498"/>
                    </a:lnTo>
                    <a:lnTo>
                      <a:pt x="271" y="460"/>
                    </a:lnTo>
                    <a:lnTo>
                      <a:pt x="286" y="489"/>
                    </a:lnTo>
                    <a:lnTo>
                      <a:pt x="292" y="531"/>
                    </a:lnTo>
                    <a:lnTo>
                      <a:pt x="338" y="516"/>
                    </a:lnTo>
                    <a:lnTo>
                      <a:pt x="383" y="507"/>
                    </a:lnTo>
                    <a:lnTo>
                      <a:pt x="437" y="501"/>
                    </a:lnTo>
                    <a:lnTo>
                      <a:pt x="422" y="403"/>
                    </a:lnTo>
                    <a:lnTo>
                      <a:pt x="413" y="318"/>
                    </a:lnTo>
                    <a:lnTo>
                      <a:pt x="383" y="197"/>
                    </a:lnTo>
                    <a:lnTo>
                      <a:pt x="377" y="143"/>
                    </a:lnTo>
                    <a:lnTo>
                      <a:pt x="298" y="99"/>
                    </a:lnTo>
                    <a:lnTo>
                      <a:pt x="221" y="54"/>
                    </a:lnTo>
                    <a:lnTo>
                      <a:pt x="131" y="0"/>
                    </a:lnTo>
                    <a:lnTo>
                      <a:pt x="134" y="45"/>
                    </a:lnTo>
                    <a:lnTo>
                      <a:pt x="134" y="64"/>
                    </a:lnTo>
                    <a:lnTo>
                      <a:pt x="128" y="90"/>
                    </a:lnTo>
                    <a:lnTo>
                      <a:pt x="122" y="107"/>
                    </a:lnTo>
                    <a:lnTo>
                      <a:pt x="113" y="125"/>
                    </a:lnTo>
                    <a:lnTo>
                      <a:pt x="102" y="154"/>
                    </a:lnTo>
                    <a:lnTo>
                      <a:pt x="83" y="197"/>
                    </a:lnTo>
                    <a:lnTo>
                      <a:pt x="69" y="230"/>
                    </a:lnTo>
                    <a:lnTo>
                      <a:pt x="57" y="233"/>
                    </a:lnTo>
                    <a:lnTo>
                      <a:pt x="42" y="237"/>
                    </a:lnTo>
                    <a:lnTo>
                      <a:pt x="30" y="249"/>
                    </a:lnTo>
                    <a:lnTo>
                      <a:pt x="30" y="263"/>
                    </a:lnTo>
                    <a:lnTo>
                      <a:pt x="28" y="306"/>
                    </a:lnTo>
                    <a:lnTo>
                      <a:pt x="24" y="344"/>
                    </a:lnTo>
                    <a:lnTo>
                      <a:pt x="13" y="378"/>
                    </a:lnTo>
                    <a:lnTo>
                      <a:pt x="7" y="396"/>
                    </a:lnTo>
                    <a:lnTo>
                      <a:pt x="1" y="418"/>
                    </a:lnTo>
                    <a:lnTo>
                      <a:pt x="0" y="435"/>
                    </a:lnTo>
                    <a:lnTo>
                      <a:pt x="4" y="461"/>
                    </a:lnTo>
                    <a:lnTo>
                      <a:pt x="7" y="499"/>
                    </a:lnTo>
                    <a:lnTo>
                      <a:pt x="13" y="543"/>
                    </a:lnTo>
                    <a:close/>
                  </a:path>
                </a:pathLst>
              </a:cu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18441" name="Group 12"/>
            <p:cNvGrpSpPr>
              <a:grpSpLocks/>
            </p:cNvGrpSpPr>
            <p:nvPr/>
          </p:nvGrpSpPr>
          <p:grpSpPr bwMode="auto">
            <a:xfrm>
              <a:off x="931" y="1097"/>
              <a:ext cx="201" cy="529"/>
              <a:chOff x="931" y="1097"/>
              <a:chExt cx="201" cy="529"/>
            </a:xfrm>
          </p:grpSpPr>
          <p:grpSp>
            <p:nvGrpSpPr>
              <p:cNvPr id="18462" name="Group 13"/>
              <p:cNvGrpSpPr>
                <a:grpSpLocks/>
              </p:cNvGrpSpPr>
              <p:nvPr/>
            </p:nvGrpSpPr>
            <p:grpSpPr bwMode="auto">
              <a:xfrm>
                <a:off x="985" y="1377"/>
                <a:ext cx="89" cy="249"/>
                <a:chOff x="985" y="1377"/>
                <a:chExt cx="89" cy="249"/>
              </a:xfrm>
            </p:grpSpPr>
            <p:sp>
              <p:nvSpPr>
                <p:cNvPr id="18503" name="AutoShape 14"/>
                <p:cNvSpPr>
                  <a:spLocks noChangeArrowheads="1"/>
                </p:cNvSpPr>
                <p:nvPr/>
              </p:nvSpPr>
              <p:spPr bwMode="auto">
                <a:xfrm>
                  <a:off x="986" y="1377"/>
                  <a:ext cx="89" cy="250"/>
                </a:xfrm>
                <a:custGeom>
                  <a:avLst/>
                  <a:gdLst>
                    <a:gd name="T0" fmla="*/ 0 w 233"/>
                    <a:gd name="T1" fmla="*/ 0 h 386"/>
                    <a:gd name="T2" fmla="*/ 0 w 233"/>
                    <a:gd name="T3" fmla="*/ 1 h 386"/>
                    <a:gd name="T4" fmla="*/ 0 w 233"/>
                    <a:gd name="T5" fmla="*/ 1 h 386"/>
                    <a:gd name="T6" fmla="*/ 0 w 233"/>
                    <a:gd name="T7" fmla="*/ 1 h 386"/>
                    <a:gd name="T8" fmla="*/ 0 w 233"/>
                    <a:gd name="T9" fmla="*/ 1 h 386"/>
                    <a:gd name="T10" fmla="*/ 0 w 233"/>
                    <a:gd name="T11" fmla="*/ 1 h 386"/>
                    <a:gd name="T12" fmla="*/ 0 w 233"/>
                    <a:gd name="T13" fmla="*/ 1 h 386"/>
                    <a:gd name="T14" fmla="*/ 0 w 233"/>
                    <a:gd name="T15" fmla="*/ 1 h 386"/>
                    <a:gd name="T16" fmla="*/ 0 w 233"/>
                    <a:gd name="T17" fmla="*/ 1 h 386"/>
                    <a:gd name="T18" fmla="*/ 0 w 233"/>
                    <a:gd name="T19" fmla="*/ 1 h 386"/>
                    <a:gd name="T20" fmla="*/ 0 w 233"/>
                    <a:gd name="T21" fmla="*/ 1 h 386"/>
                    <a:gd name="T22" fmla="*/ 0 w 233"/>
                    <a:gd name="T23" fmla="*/ 1 h 386"/>
                    <a:gd name="T24" fmla="*/ 0 w 233"/>
                    <a:gd name="T25" fmla="*/ 1 h 386"/>
                    <a:gd name="T26" fmla="*/ 0 w 233"/>
                    <a:gd name="T27" fmla="*/ 1 h 386"/>
                    <a:gd name="T28" fmla="*/ 0 w 233"/>
                    <a:gd name="T29" fmla="*/ 1 h 386"/>
                    <a:gd name="T30" fmla="*/ 0 w 233"/>
                    <a:gd name="T31" fmla="*/ 1 h 386"/>
                    <a:gd name="T32" fmla="*/ 0 w 233"/>
                    <a:gd name="T33" fmla="*/ 1 h 386"/>
                    <a:gd name="T34" fmla="*/ 0 w 233"/>
                    <a:gd name="T35" fmla="*/ 1 h 386"/>
                    <a:gd name="T36" fmla="*/ 0 w 233"/>
                    <a:gd name="T37" fmla="*/ 1 h 386"/>
                    <a:gd name="T38" fmla="*/ 0 w 233"/>
                    <a:gd name="T39" fmla="*/ 1 h 386"/>
                    <a:gd name="T40" fmla="*/ 0 w 233"/>
                    <a:gd name="T41" fmla="*/ 1 h 386"/>
                    <a:gd name="T42" fmla="*/ 0 w 233"/>
                    <a:gd name="T43" fmla="*/ 1 h 386"/>
                    <a:gd name="T44" fmla="*/ 0 w 233"/>
                    <a:gd name="T45" fmla="*/ 1 h 386"/>
                    <a:gd name="T46" fmla="*/ 0 w 233"/>
                    <a:gd name="T47" fmla="*/ 1 h 386"/>
                    <a:gd name="T48" fmla="*/ 0 w 233"/>
                    <a:gd name="T49" fmla="*/ 1 h 386"/>
                    <a:gd name="T50" fmla="*/ 0 w 233"/>
                    <a:gd name="T51" fmla="*/ 1 h 386"/>
                    <a:gd name="T52" fmla="*/ 0 w 233"/>
                    <a:gd name="T53" fmla="*/ 1 h 386"/>
                    <a:gd name="T54" fmla="*/ 0 w 233"/>
                    <a:gd name="T55" fmla="*/ 1 h 386"/>
                    <a:gd name="T56" fmla="*/ 0 w 233"/>
                    <a:gd name="T57" fmla="*/ 0 h 38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3"/>
                    <a:gd name="T88" fmla="*/ 0 h 386"/>
                    <a:gd name="T89" fmla="*/ 233 w 233"/>
                    <a:gd name="T90" fmla="*/ 386 h 38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3" h="386">
                      <a:moveTo>
                        <a:pt x="201" y="0"/>
                      </a:moveTo>
                      <a:lnTo>
                        <a:pt x="212" y="109"/>
                      </a:lnTo>
                      <a:lnTo>
                        <a:pt x="219" y="167"/>
                      </a:lnTo>
                      <a:lnTo>
                        <a:pt x="225" y="187"/>
                      </a:lnTo>
                      <a:lnTo>
                        <a:pt x="233" y="236"/>
                      </a:lnTo>
                      <a:lnTo>
                        <a:pt x="228" y="274"/>
                      </a:lnTo>
                      <a:lnTo>
                        <a:pt x="219" y="313"/>
                      </a:lnTo>
                      <a:lnTo>
                        <a:pt x="204" y="349"/>
                      </a:lnTo>
                      <a:lnTo>
                        <a:pt x="188" y="368"/>
                      </a:lnTo>
                      <a:lnTo>
                        <a:pt x="160" y="380"/>
                      </a:lnTo>
                      <a:lnTo>
                        <a:pt x="124" y="386"/>
                      </a:lnTo>
                      <a:lnTo>
                        <a:pt x="86" y="380"/>
                      </a:lnTo>
                      <a:lnTo>
                        <a:pt x="55" y="365"/>
                      </a:lnTo>
                      <a:lnTo>
                        <a:pt x="36" y="349"/>
                      </a:lnTo>
                      <a:lnTo>
                        <a:pt x="19" y="325"/>
                      </a:lnTo>
                      <a:lnTo>
                        <a:pt x="3" y="291"/>
                      </a:lnTo>
                      <a:lnTo>
                        <a:pt x="0" y="269"/>
                      </a:lnTo>
                      <a:lnTo>
                        <a:pt x="3" y="247"/>
                      </a:lnTo>
                      <a:lnTo>
                        <a:pt x="10" y="229"/>
                      </a:lnTo>
                      <a:lnTo>
                        <a:pt x="21" y="212"/>
                      </a:lnTo>
                      <a:lnTo>
                        <a:pt x="43" y="194"/>
                      </a:lnTo>
                      <a:lnTo>
                        <a:pt x="45" y="158"/>
                      </a:lnTo>
                      <a:lnTo>
                        <a:pt x="43" y="98"/>
                      </a:lnTo>
                      <a:lnTo>
                        <a:pt x="77" y="98"/>
                      </a:lnTo>
                      <a:lnTo>
                        <a:pt x="101" y="91"/>
                      </a:lnTo>
                      <a:lnTo>
                        <a:pt x="124" y="79"/>
                      </a:lnTo>
                      <a:lnTo>
                        <a:pt x="140" y="58"/>
                      </a:lnTo>
                      <a:lnTo>
                        <a:pt x="161" y="31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504" name="AutoShape 15"/>
                <p:cNvSpPr>
                  <a:spLocks noChangeArrowheads="1"/>
                </p:cNvSpPr>
                <p:nvPr/>
              </p:nvSpPr>
              <p:spPr bwMode="auto">
                <a:xfrm>
                  <a:off x="985" y="1377"/>
                  <a:ext cx="89" cy="225"/>
                </a:xfrm>
                <a:custGeom>
                  <a:avLst/>
                  <a:gdLst>
                    <a:gd name="T0" fmla="*/ 0 w 233"/>
                    <a:gd name="T1" fmla="*/ 0 h 351"/>
                    <a:gd name="T2" fmla="*/ 0 w 233"/>
                    <a:gd name="T3" fmla="*/ 1 h 351"/>
                    <a:gd name="T4" fmla="*/ 0 w 233"/>
                    <a:gd name="T5" fmla="*/ 1 h 351"/>
                    <a:gd name="T6" fmla="*/ 0 w 233"/>
                    <a:gd name="T7" fmla="*/ 1 h 351"/>
                    <a:gd name="T8" fmla="*/ 0 w 233"/>
                    <a:gd name="T9" fmla="*/ 1 h 351"/>
                    <a:gd name="T10" fmla="*/ 0 w 233"/>
                    <a:gd name="T11" fmla="*/ 1 h 351"/>
                    <a:gd name="T12" fmla="*/ 0 w 233"/>
                    <a:gd name="T13" fmla="*/ 1 h 351"/>
                    <a:gd name="T14" fmla="*/ 0 w 233"/>
                    <a:gd name="T15" fmla="*/ 1 h 351"/>
                    <a:gd name="T16" fmla="*/ 0 w 233"/>
                    <a:gd name="T17" fmla="*/ 1 h 351"/>
                    <a:gd name="T18" fmla="*/ 0 w 233"/>
                    <a:gd name="T19" fmla="*/ 1 h 351"/>
                    <a:gd name="T20" fmla="*/ 0 w 233"/>
                    <a:gd name="T21" fmla="*/ 1 h 351"/>
                    <a:gd name="T22" fmla="*/ 0 w 233"/>
                    <a:gd name="T23" fmla="*/ 1 h 351"/>
                    <a:gd name="T24" fmla="*/ 0 w 233"/>
                    <a:gd name="T25" fmla="*/ 1 h 351"/>
                    <a:gd name="T26" fmla="*/ 0 w 233"/>
                    <a:gd name="T27" fmla="*/ 1 h 351"/>
                    <a:gd name="T28" fmla="*/ 0 w 233"/>
                    <a:gd name="T29" fmla="*/ 1 h 351"/>
                    <a:gd name="T30" fmla="*/ 0 w 233"/>
                    <a:gd name="T31" fmla="*/ 1 h 351"/>
                    <a:gd name="T32" fmla="*/ 0 w 233"/>
                    <a:gd name="T33" fmla="*/ 1 h 351"/>
                    <a:gd name="T34" fmla="*/ 0 w 233"/>
                    <a:gd name="T35" fmla="*/ 1 h 351"/>
                    <a:gd name="T36" fmla="*/ 0 w 233"/>
                    <a:gd name="T37" fmla="*/ 1 h 351"/>
                    <a:gd name="T38" fmla="*/ 0 w 233"/>
                    <a:gd name="T39" fmla="*/ 1 h 351"/>
                    <a:gd name="T40" fmla="*/ 0 w 233"/>
                    <a:gd name="T41" fmla="*/ 1 h 351"/>
                    <a:gd name="T42" fmla="*/ 0 w 233"/>
                    <a:gd name="T43" fmla="*/ 1 h 351"/>
                    <a:gd name="T44" fmla="*/ 0 w 233"/>
                    <a:gd name="T45" fmla="*/ 1 h 351"/>
                    <a:gd name="T46" fmla="*/ 0 w 233"/>
                    <a:gd name="T47" fmla="*/ 1 h 351"/>
                    <a:gd name="T48" fmla="*/ 0 w 233"/>
                    <a:gd name="T49" fmla="*/ 1 h 351"/>
                    <a:gd name="T50" fmla="*/ 0 w 233"/>
                    <a:gd name="T51" fmla="*/ 1 h 351"/>
                    <a:gd name="T52" fmla="*/ 0 w 233"/>
                    <a:gd name="T53" fmla="*/ 1 h 351"/>
                    <a:gd name="T54" fmla="*/ 0 w 233"/>
                    <a:gd name="T55" fmla="*/ 1 h 351"/>
                    <a:gd name="T56" fmla="*/ 0 w 233"/>
                    <a:gd name="T57" fmla="*/ 1 h 351"/>
                    <a:gd name="T58" fmla="*/ 0 w 233"/>
                    <a:gd name="T59" fmla="*/ 1 h 351"/>
                    <a:gd name="T60" fmla="*/ 0 w 233"/>
                    <a:gd name="T61" fmla="*/ 1 h 351"/>
                    <a:gd name="T62" fmla="*/ 0 w 233"/>
                    <a:gd name="T63" fmla="*/ 1 h 351"/>
                    <a:gd name="T64" fmla="*/ 0 w 233"/>
                    <a:gd name="T65" fmla="*/ 1 h 351"/>
                    <a:gd name="T66" fmla="*/ 0 w 233"/>
                    <a:gd name="T67" fmla="*/ 1 h 351"/>
                    <a:gd name="T68" fmla="*/ 0 w 233"/>
                    <a:gd name="T69" fmla="*/ 1 h 351"/>
                    <a:gd name="T70" fmla="*/ 0 w 233"/>
                    <a:gd name="T71" fmla="*/ 1 h 351"/>
                    <a:gd name="T72" fmla="*/ 0 w 233"/>
                    <a:gd name="T73" fmla="*/ 1 h 351"/>
                    <a:gd name="T74" fmla="*/ 0 w 233"/>
                    <a:gd name="T75" fmla="*/ 1 h 351"/>
                    <a:gd name="T76" fmla="*/ 0 w 233"/>
                    <a:gd name="T77" fmla="*/ 1 h 351"/>
                    <a:gd name="T78" fmla="*/ 0 w 233"/>
                    <a:gd name="T79" fmla="*/ 1 h 351"/>
                    <a:gd name="T80" fmla="*/ 0 w 233"/>
                    <a:gd name="T81" fmla="*/ 1 h 351"/>
                    <a:gd name="T82" fmla="*/ 0 w 233"/>
                    <a:gd name="T83" fmla="*/ 1 h 351"/>
                    <a:gd name="T84" fmla="*/ 0 w 233"/>
                    <a:gd name="T85" fmla="*/ 1 h 351"/>
                    <a:gd name="T86" fmla="*/ 0 w 233"/>
                    <a:gd name="T87" fmla="*/ 1 h 351"/>
                    <a:gd name="T88" fmla="*/ 0 w 233"/>
                    <a:gd name="T89" fmla="*/ 1 h 351"/>
                    <a:gd name="T90" fmla="*/ 0 w 233"/>
                    <a:gd name="T91" fmla="*/ 1 h 351"/>
                    <a:gd name="T92" fmla="*/ 0 w 233"/>
                    <a:gd name="T93" fmla="*/ 1 h 351"/>
                    <a:gd name="T94" fmla="*/ 0 w 233"/>
                    <a:gd name="T95" fmla="*/ 1 h 351"/>
                    <a:gd name="T96" fmla="*/ 0 w 233"/>
                    <a:gd name="T97" fmla="*/ 1 h 351"/>
                    <a:gd name="T98" fmla="*/ 0 w 233"/>
                    <a:gd name="T99" fmla="*/ 1 h 351"/>
                    <a:gd name="T100" fmla="*/ 0 w 233"/>
                    <a:gd name="T101" fmla="*/ 1 h 351"/>
                    <a:gd name="T102" fmla="*/ 0 w 233"/>
                    <a:gd name="T103" fmla="*/ 1 h 351"/>
                    <a:gd name="T104" fmla="*/ 0 w 233"/>
                    <a:gd name="T105" fmla="*/ 1 h 351"/>
                    <a:gd name="T106" fmla="*/ 0 w 233"/>
                    <a:gd name="T107" fmla="*/ 0 h 35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3"/>
                    <a:gd name="T163" fmla="*/ 0 h 351"/>
                    <a:gd name="T164" fmla="*/ 233 w 233"/>
                    <a:gd name="T165" fmla="*/ 351 h 35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3" h="351">
                      <a:moveTo>
                        <a:pt x="201" y="0"/>
                      </a:moveTo>
                      <a:lnTo>
                        <a:pt x="212" y="109"/>
                      </a:lnTo>
                      <a:lnTo>
                        <a:pt x="219" y="167"/>
                      </a:lnTo>
                      <a:lnTo>
                        <a:pt x="225" y="187"/>
                      </a:lnTo>
                      <a:lnTo>
                        <a:pt x="233" y="236"/>
                      </a:lnTo>
                      <a:lnTo>
                        <a:pt x="228" y="275"/>
                      </a:lnTo>
                      <a:lnTo>
                        <a:pt x="219" y="313"/>
                      </a:lnTo>
                      <a:lnTo>
                        <a:pt x="205" y="349"/>
                      </a:lnTo>
                      <a:lnTo>
                        <a:pt x="196" y="329"/>
                      </a:lnTo>
                      <a:lnTo>
                        <a:pt x="179" y="322"/>
                      </a:lnTo>
                      <a:lnTo>
                        <a:pt x="166" y="326"/>
                      </a:lnTo>
                      <a:lnTo>
                        <a:pt x="155" y="336"/>
                      </a:lnTo>
                      <a:lnTo>
                        <a:pt x="136" y="351"/>
                      </a:lnTo>
                      <a:lnTo>
                        <a:pt x="111" y="351"/>
                      </a:lnTo>
                      <a:lnTo>
                        <a:pt x="122" y="332"/>
                      </a:lnTo>
                      <a:lnTo>
                        <a:pt x="145" y="303"/>
                      </a:lnTo>
                      <a:lnTo>
                        <a:pt x="168" y="284"/>
                      </a:lnTo>
                      <a:lnTo>
                        <a:pt x="181" y="270"/>
                      </a:lnTo>
                      <a:lnTo>
                        <a:pt x="187" y="250"/>
                      </a:lnTo>
                      <a:lnTo>
                        <a:pt x="190" y="231"/>
                      </a:lnTo>
                      <a:lnTo>
                        <a:pt x="191" y="209"/>
                      </a:lnTo>
                      <a:lnTo>
                        <a:pt x="188" y="186"/>
                      </a:lnTo>
                      <a:lnTo>
                        <a:pt x="190" y="153"/>
                      </a:lnTo>
                      <a:lnTo>
                        <a:pt x="178" y="156"/>
                      </a:lnTo>
                      <a:lnTo>
                        <a:pt x="148" y="157"/>
                      </a:lnTo>
                      <a:lnTo>
                        <a:pt x="123" y="155"/>
                      </a:lnTo>
                      <a:lnTo>
                        <a:pt x="97" y="151"/>
                      </a:lnTo>
                      <a:lnTo>
                        <a:pt x="78" y="144"/>
                      </a:lnTo>
                      <a:lnTo>
                        <a:pt x="63" y="137"/>
                      </a:lnTo>
                      <a:lnTo>
                        <a:pt x="63" y="159"/>
                      </a:lnTo>
                      <a:lnTo>
                        <a:pt x="63" y="187"/>
                      </a:lnTo>
                      <a:lnTo>
                        <a:pt x="57" y="212"/>
                      </a:lnTo>
                      <a:lnTo>
                        <a:pt x="56" y="236"/>
                      </a:lnTo>
                      <a:lnTo>
                        <a:pt x="65" y="261"/>
                      </a:lnTo>
                      <a:lnTo>
                        <a:pt x="75" y="282"/>
                      </a:lnTo>
                      <a:lnTo>
                        <a:pt x="89" y="306"/>
                      </a:lnTo>
                      <a:lnTo>
                        <a:pt x="82" y="324"/>
                      </a:lnTo>
                      <a:lnTo>
                        <a:pt x="70" y="313"/>
                      </a:lnTo>
                      <a:lnTo>
                        <a:pt x="49" y="299"/>
                      </a:lnTo>
                      <a:lnTo>
                        <a:pt x="36" y="286"/>
                      </a:lnTo>
                      <a:lnTo>
                        <a:pt x="18" y="277"/>
                      </a:lnTo>
                      <a:lnTo>
                        <a:pt x="0" y="270"/>
                      </a:lnTo>
                      <a:lnTo>
                        <a:pt x="3" y="247"/>
                      </a:lnTo>
                      <a:lnTo>
                        <a:pt x="10" y="229"/>
                      </a:lnTo>
                      <a:lnTo>
                        <a:pt x="21" y="212"/>
                      </a:lnTo>
                      <a:lnTo>
                        <a:pt x="43" y="194"/>
                      </a:lnTo>
                      <a:lnTo>
                        <a:pt x="45" y="158"/>
                      </a:lnTo>
                      <a:lnTo>
                        <a:pt x="43" y="98"/>
                      </a:lnTo>
                      <a:lnTo>
                        <a:pt x="77" y="98"/>
                      </a:lnTo>
                      <a:lnTo>
                        <a:pt x="101" y="92"/>
                      </a:lnTo>
                      <a:lnTo>
                        <a:pt x="124" y="79"/>
                      </a:lnTo>
                      <a:lnTo>
                        <a:pt x="140" y="58"/>
                      </a:lnTo>
                      <a:lnTo>
                        <a:pt x="161" y="31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sp>
            <p:nvSpPr>
              <p:cNvPr id="18463" name="AutoShape 16"/>
              <p:cNvSpPr>
                <a:spLocks noChangeArrowheads="1"/>
              </p:cNvSpPr>
              <p:nvPr/>
            </p:nvSpPr>
            <p:spPr bwMode="auto">
              <a:xfrm>
                <a:off x="957" y="1119"/>
                <a:ext cx="134" cy="315"/>
              </a:xfrm>
              <a:custGeom>
                <a:avLst/>
                <a:gdLst>
                  <a:gd name="T0" fmla="*/ 0 w 315"/>
                  <a:gd name="T1" fmla="*/ 1 h 471"/>
                  <a:gd name="T2" fmla="*/ 0 w 315"/>
                  <a:gd name="T3" fmla="*/ 1 h 471"/>
                  <a:gd name="T4" fmla="*/ 0 w 315"/>
                  <a:gd name="T5" fmla="*/ 1 h 471"/>
                  <a:gd name="T6" fmla="*/ 0 w 315"/>
                  <a:gd name="T7" fmla="*/ 1 h 471"/>
                  <a:gd name="T8" fmla="*/ 0 w 315"/>
                  <a:gd name="T9" fmla="*/ 1 h 471"/>
                  <a:gd name="T10" fmla="*/ 0 w 315"/>
                  <a:gd name="T11" fmla="*/ 1 h 471"/>
                  <a:gd name="T12" fmla="*/ 0 w 315"/>
                  <a:gd name="T13" fmla="*/ 1 h 471"/>
                  <a:gd name="T14" fmla="*/ 0 w 315"/>
                  <a:gd name="T15" fmla="*/ 1 h 471"/>
                  <a:gd name="T16" fmla="*/ 0 w 315"/>
                  <a:gd name="T17" fmla="*/ 1 h 471"/>
                  <a:gd name="T18" fmla="*/ 0 w 315"/>
                  <a:gd name="T19" fmla="*/ 1 h 471"/>
                  <a:gd name="T20" fmla="*/ 0 w 315"/>
                  <a:gd name="T21" fmla="*/ 1 h 471"/>
                  <a:gd name="T22" fmla="*/ 0 w 315"/>
                  <a:gd name="T23" fmla="*/ 1 h 471"/>
                  <a:gd name="T24" fmla="*/ 0 w 315"/>
                  <a:gd name="T25" fmla="*/ 1 h 471"/>
                  <a:gd name="T26" fmla="*/ 0 w 315"/>
                  <a:gd name="T27" fmla="*/ 1 h 471"/>
                  <a:gd name="T28" fmla="*/ 0 w 315"/>
                  <a:gd name="T29" fmla="*/ 1 h 471"/>
                  <a:gd name="T30" fmla="*/ 0 w 315"/>
                  <a:gd name="T31" fmla="*/ 1 h 471"/>
                  <a:gd name="T32" fmla="*/ 0 w 315"/>
                  <a:gd name="T33" fmla="*/ 1 h 471"/>
                  <a:gd name="T34" fmla="*/ 0 w 315"/>
                  <a:gd name="T35" fmla="*/ 1 h 471"/>
                  <a:gd name="T36" fmla="*/ 0 w 315"/>
                  <a:gd name="T37" fmla="*/ 1 h 471"/>
                  <a:gd name="T38" fmla="*/ 0 w 315"/>
                  <a:gd name="T39" fmla="*/ 1 h 471"/>
                  <a:gd name="T40" fmla="*/ 0 w 315"/>
                  <a:gd name="T41" fmla="*/ 1 h 471"/>
                  <a:gd name="T42" fmla="*/ 0 w 315"/>
                  <a:gd name="T43" fmla="*/ 1 h 471"/>
                  <a:gd name="T44" fmla="*/ 0 w 315"/>
                  <a:gd name="T45" fmla="*/ 1 h 471"/>
                  <a:gd name="T46" fmla="*/ 0 w 315"/>
                  <a:gd name="T47" fmla="*/ 1 h 471"/>
                  <a:gd name="T48" fmla="*/ 0 w 315"/>
                  <a:gd name="T49" fmla="*/ 1 h 471"/>
                  <a:gd name="T50" fmla="*/ 0 w 315"/>
                  <a:gd name="T51" fmla="*/ 1 h 471"/>
                  <a:gd name="T52" fmla="*/ 0 w 315"/>
                  <a:gd name="T53" fmla="*/ 1 h 471"/>
                  <a:gd name="T54" fmla="*/ 0 w 315"/>
                  <a:gd name="T55" fmla="*/ 1 h 471"/>
                  <a:gd name="T56" fmla="*/ 0 w 315"/>
                  <a:gd name="T57" fmla="*/ 1 h 471"/>
                  <a:gd name="T58" fmla="*/ 0 w 315"/>
                  <a:gd name="T59" fmla="*/ 1 h 471"/>
                  <a:gd name="T60" fmla="*/ 0 w 315"/>
                  <a:gd name="T61" fmla="*/ 1 h 471"/>
                  <a:gd name="T62" fmla="*/ 0 w 315"/>
                  <a:gd name="T63" fmla="*/ 1 h 471"/>
                  <a:gd name="T64" fmla="*/ 0 w 315"/>
                  <a:gd name="T65" fmla="*/ 1 h 471"/>
                  <a:gd name="T66" fmla="*/ 0 w 315"/>
                  <a:gd name="T67" fmla="*/ 1 h 471"/>
                  <a:gd name="T68" fmla="*/ 0 w 315"/>
                  <a:gd name="T69" fmla="*/ 1 h 471"/>
                  <a:gd name="T70" fmla="*/ 0 w 315"/>
                  <a:gd name="T71" fmla="*/ 1 h 471"/>
                  <a:gd name="T72" fmla="*/ 0 w 315"/>
                  <a:gd name="T73" fmla="*/ 1 h 471"/>
                  <a:gd name="T74" fmla="*/ 0 w 315"/>
                  <a:gd name="T75" fmla="*/ 1 h 471"/>
                  <a:gd name="T76" fmla="*/ 0 w 315"/>
                  <a:gd name="T77" fmla="*/ 1 h 471"/>
                  <a:gd name="T78" fmla="*/ 0 w 315"/>
                  <a:gd name="T79" fmla="*/ 1 h 471"/>
                  <a:gd name="T80" fmla="*/ 0 w 315"/>
                  <a:gd name="T81" fmla="*/ 1 h 471"/>
                  <a:gd name="T82" fmla="*/ 0 w 315"/>
                  <a:gd name="T83" fmla="*/ 1 h 471"/>
                  <a:gd name="T84" fmla="*/ 0 w 315"/>
                  <a:gd name="T85" fmla="*/ 0 h 471"/>
                  <a:gd name="T86" fmla="*/ 0 w 315"/>
                  <a:gd name="T87" fmla="*/ 0 h 471"/>
                  <a:gd name="T88" fmla="*/ 0 w 315"/>
                  <a:gd name="T89" fmla="*/ 1 h 471"/>
                  <a:gd name="T90" fmla="*/ 0 w 315"/>
                  <a:gd name="T91" fmla="*/ 1 h 471"/>
                  <a:gd name="T92" fmla="*/ 0 w 315"/>
                  <a:gd name="T93" fmla="*/ 1 h 471"/>
                  <a:gd name="T94" fmla="*/ 0 w 315"/>
                  <a:gd name="T95" fmla="*/ 1 h 4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5"/>
                  <a:gd name="T145" fmla="*/ 0 h 471"/>
                  <a:gd name="T146" fmla="*/ 315 w 315"/>
                  <a:gd name="T147" fmla="*/ 471 h 47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5" h="471">
                    <a:moveTo>
                      <a:pt x="29" y="81"/>
                    </a:moveTo>
                    <a:lnTo>
                      <a:pt x="16" y="111"/>
                    </a:lnTo>
                    <a:lnTo>
                      <a:pt x="7" y="137"/>
                    </a:lnTo>
                    <a:lnTo>
                      <a:pt x="1" y="158"/>
                    </a:lnTo>
                    <a:lnTo>
                      <a:pt x="0" y="174"/>
                    </a:lnTo>
                    <a:lnTo>
                      <a:pt x="2" y="189"/>
                    </a:lnTo>
                    <a:lnTo>
                      <a:pt x="5" y="212"/>
                    </a:lnTo>
                    <a:lnTo>
                      <a:pt x="4" y="223"/>
                    </a:lnTo>
                    <a:lnTo>
                      <a:pt x="5" y="236"/>
                    </a:lnTo>
                    <a:lnTo>
                      <a:pt x="11" y="253"/>
                    </a:lnTo>
                    <a:lnTo>
                      <a:pt x="13" y="263"/>
                    </a:lnTo>
                    <a:lnTo>
                      <a:pt x="10" y="293"/>
                    </a:lnTo>
                    <a:lnTo>
                      <a:pt x="13" y="314"/>
                    </a:lnTo>
                    <a:lnTo>
                      <a:pt x="19" y="335"/>
                    </a:lnTo>
                    <a:lnTo>
                      <a:pt x="29" y="360"/>
                    </a:lnTo>
                    <a:lnTo>
                      <a:pt x="41" y="386"/>
                    </a:lnTo>
                    <a:lnTo>
                      <a:pt x="52" y="410"/>
                    </a:lnTo>
                    <a:lnTo>
                      <a:pt x="59" y="429"/>
                    </a:lnTo>
                    <a:lnTo>
                      <a:pt x="65" y="449"/>
                    </a:lnTo>
                    <a:lnTo>
                      <a:pt x="74" y="461"/>
                    </a:lnTo>
                    <a:lnTo>
                      <a:pt x="87" y="468"/>
                    </a:lnTo>
                    <a:lnTo>
                      <a:pt x="108" y="471"/>
                    </a:lnTo>
                    <a:lnTo>
                      <a:pt x="137" y="468"/>
                    </a:lnTo>
                    <a:lnTo>
                      <a:pt x="162" y="462"/>
                    </a:lnTo>
                    <a:lnTo>
                      <a:pt x="176" y="452"/>
                    </a:lnTo>
                    <a:lnTo>
                      <a:pt x="197" y="438"/>
                    </a:lnTo>
                    <a:lnTo>
                      <a:pt x="219" y="410"/>
                    </a:lnTo>
                    <a:lnTo>
                      <a:pt x="255" y="359"/>
                    </a:lnTo>
                    <a:lnTo>
                      <a:pt x="264" y="343"/>
                    </a:lnTo>
                    <a:lnTo>
                      <a:pt x="271" y="347"/>
                    </a:lnTo>
                    <a:lnTo>
                      <a:pt x="282" y="347"/>
                    </a:lnTo>
                    <a:lnTo>
                      <a:pt x="288" y="332"/>
                    </a:lnTo>
                    <a:lnTo>
                      <a:pt x="298" y="301"/>
                    </a:lnTo>
                    <a:lnTo>
                      <a:pt x="306" y="272"/>
                    </a:lnTo>
                    <a:lnTo>
                      <a:pt x="304" y="233"/>
                    </a:lnTo>
                    <a:lnTo>
                      <a:pt x="312" y="167"/>
                    </a:lnTo>
                    <a:lnTo>
                      <a:pt x="315" y="127"/>
                    </a:lnTo>
                    <a:lnTo>
                      <a:pt x="313" y="94"/>
                    </a:lnTo>
                    <a:lnTo>
                      <a:pt x="306" y="70"/>
                    </a:lnTo>
                    <a:lnTo>
                      <a:pt x="285" y="39"/>
                    </a:lnTo>
                    <a:lnTo>
                      <a:pt x="255" y="18"/>
                    </a:lnTo>
                    <a:lnTo>
                      <a:pt x="222" y="6"/>
                    </a:lnTo>
                    <a:lnTo>
                      <a:pt x="186" y="0"/>
                    </a:lnTo>
                    <a:lnTo>
                      <a:pt x="149" y="0"/>
                    </a:lnTo>
                    <a:lnTo>
                      <a:pt x="114" y="6"/>
                    </a:lnTo>
                    <a:lnTo>
                      <a:pt x="80" y="22"/>
                    </a:lnTo>
                    <a:lnTo>
                      <a:pt x="55" y="43"/>
                    </a:lnTo>
                    <a:lnTo>
                      <a:pt x="29" y="81"/>
                    </a:lnTo>
                    <a:close/>
                  </a:path>
                </a:pathLst>
              </a:custGeom>
              <a:solidFill>
                <a:srgbClr val="F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grpSp>
            <p:nvGrpSpPr>
              <p:cNvPr id="18464" name="Group 17"/>
              <p:cNvGrpSpPr>
                <a:grpSpLocks/>
              </p:cNvGrpSpPr>
              <p:nvPr/>
            </p:nvGrpSpPr>
            <p:grpSpPr bwMode="auto">
              <a:xfrm>
                <a:off x="931" y="1097"/>
                <a:ext cx="201" cy="387"/>
                <a:chOff x="931" y="1097"/>
                <a:chExt cx="201" cy="387"/>
              </a:xfrm>
            </p:grpSpPr>
            <p:grpSp>
              <p:nvGrpSpPr>
                <p:cNvPr id="18499" name="Group 18"/>
                <p:cNvGrpSpPr>
                  <a:grpSpLocks/>
                </p:cNvGrpSpPr>
                <p:nvPr/>
              </p:nvGrpSpPr>
              <p:grpSpPr bwMode="auto">
                <a:xfrm>
                  <a:off x="931" y="1097"/>
                  <a:ext cx="201" cy="387"/>
                  <a:chOff x="931" y="1097"/>
                  <a:chExt cx="201" cy="387"/>
                </a:xfrm>
              </p:grpSpPr>
              <p:sp>
                <p:nvSpPr>
                  <p:cNvPr id="18501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984" y="1200"/>
                    <a:ext cx="1" cy="14"/>
                  </a:xfrm>
                  <a:custGeom>
                    <a:avLst/>
                    <a:gdLst>
                      <a:gd name="T0" fmla="*/ 0 w 38"/>
                      <a:gd name="T1" fmla="*/ 0 h 57"/>
                      <a:gd name="T2" fmla="*/ 0 w 38"/>
                      <a:gd name="T3" fmla="*/ 0 h 57"/>
                      <a:gd name="T4" fmla="*/ 0 w 38"/>
                      <a:gd name="T5" fmla="*/ 0 h 57"/>
                      <a:gd name="T6" fmla="*/ 0 w 38"/>
                      <a:gd name="T7" fmla="*/ 0 h 57"/>
                      <a:gd name="T8" fmla="*/ 0 w 38"/>
                      <a:gd name="T9" fmla="*/ 0 h 57"/>
                      <a:gd name="T10" fmla="*/ 0 w 38"/>
                      <a:gd name="T11" fmla="*/ 0 h 57"/>
                      <a:gd name="T12" fmla="*/ 0 w 38"/>
                      <a:gd name="T13" fmla="*/ 0 h 57"/>
                      <a:gd name="T14" fmla="*/ 0 w 38"/>
                      <a:gd name="T15" fmla="*/ 0 h 57"/>
                      <a:gd name="T16" fmla="*/ 0 w 38"/>
                      <a:gd name="T17" fmla="*/ 0 h 57"/>
                      <a:gd name="T18" fmla="*/ 0 w 38"/>
                      <a:gd name="T19" fmla="*/ 0 h 57"/>
                      <a:gd name="T20" fmla="*/ 0 w 38"/>
                      <a:gd name="T21" fmla="*/ 0 h 57"/>
                      <a:gd name="T22" fmla="*/ 0 w 38"/>
                      <a:gd name="T23" fmla="*/ 0 h 5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8"/>
                      <a:gd name="T37" fmla="*/ 0 h 57"/>
                      <a:gd name="T38" fmla="*/ 38 w 38"/>
                      <a:gd name="T39" fmla="*/ 57 h 5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8" h="57">
                        <a:moveTo>
                          <a:pt x="6" y="0"/>
                        </a:moveTo>
                        <a:lnTo>
                          <a:pt x="1" y="9"/>
                        </a:lnTo>
                        <a:lnTo>
                          <a:pt x="0" y="20"/>
                        </a:lnTo>
                        <a:lnTo>
                          <a:pt x="3" y="30"/>
                        </a:lnTo>
                        <a:lnTo>
                          <a:pt x="10" y="37"/>
                        </a:lnTo>
                        <a:lnTo>
                          <a:pt x="20" y="46"/>
                        </a:lnTo>
                        <a:lnTo>
                          <a:pt x="38" y="57"/>
                        </a:lnTo>
                        <a:lnTo>
                          <a:pt x="22" y="41"/>
                        </a:lnTo>
                        <a:lnTo>
                          <a:pt x="16" y="33"/>
                        </a:lnTo>
                        <a:lnTo>
                          <a:pt x="12" y="26"/>
                        </a:lnTo>
                        <a:lnTo>
                          <a:pt x="8" y="1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1850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931" y="1097"/>
                    <a:ext cx="202" cy="388"/>
                  </a:xfrm>
                  <a:custGeom>
                    <a:avLst/>
                    <a:gdLst>
                      <a:gd name="T0" fmla="*/ 0 w 452"/>
                      <a:gd name="T1" fmla="*/ 1 h 577"/>
                      <a:gd name="T2" fmla="*/ 0 w 452"/>
                      <a:gd name="T3" fmla="*/ 1 h 577"/>
                      <a:gd name="T4" fmla="*/ 0 w 452"/>
                      <a:gd name="T5" fmla="*/ 1 h 577"/>
                      <a:gd name="T6" fmla="*/ 0 w 452"/>
                      <a:gd name="T7" fmla="*/ 1 h 577"/>
                      <a:gd name="T8" fmla="*/ 0 w 452"/>
                      <a:gd name="T9" fmla="*/ 1 h 577"/>
                      <a:gd name="T10" fmla="*/ 0 w 452"/>
                      <a:gd name="T11" fmla="*/ 1 h 577"/>
                      <a:gd name="T12" fmla="*/ 0 w 452"/>
                      <a:gd name="T13" fmla="*/ 1 h 577"/>
                      <a:gd name="T14" fmla="*/ 0 w 452"/>
                      <a:gd name="T15" fmla="*/ 1 h 577"/>
                      <a:gd name="T16" fmla="*/ 0 w 452"/>
                      <a:gd name="T17" fmla="*/ 1 h 577"/>
                      <a:gd name="T18" fmla="*/ 0 w 452"/>
                      <a:gd name="T19" fmla="*/ 1 h 577"/>
                      <a:gd name="T20" fmla="*/ 0 w 452"/>
                      <a:gd name="T21" fmla="*/ 1 h 577"/>
                      <a:gd name="T22" fmla="*/ 0 w 452"/>
                      <a:gd name="T23" fmla="*/ 1 h 577"/>
                      <a:gd name="T24" fmla="*/ 0 w 452"/>
                      <a:gd name="T25" fmla="*/ 1 h 577"/>
                      <a:gd name="T26" fmla="*/ 0 w 452"/>
                      <a:gd name="T27" fmla="*/ 1 h 577"/>
                      <a:gd name="T28" fmla="*/ 0 w 452"/>
                      <a:gd name="T29" fmla="*/ 1 h 577"/>
                      <a:gd name="T30" fmla="*/ 0 w 452"/>
                      <a:gd name="T31" fmla="*/ 1 h 577"/>
                      <a:gd name="T32" fmla="*/ 0 w 452"/>
                      <a:gd name="T33" fmla="*/ 1 h 577"/>
                      <a:gd name="T34" fmla="*/ 0 w 452"/>
                      <a:gd name="T35" fmla="*/ 1 h 577"/>
                      <a:gd name="T36" fmla="*/ 0 w 452"/>
                      <a:gd name="T37" fmla="*/ 1 h 577"/>
                      <a:gd name="T38" fmla="*/ 0 w 452"/>
                      <a:gd name="T39" fmla="*/ 1 h 577"/>
                      <a:gd name="T40" fmla="*/ 0 w 452"/>
                      <a:gd name="T41" fmla="*/ 1 h 577"/>
                      <a:gd name="T42" fmla="*/ 0 w 452"/>
                      <a:gd name="T43" fmla="*/ 1 h 577"/>
                      <a:gd name="T44" fmla="*/ 0 w 452"/>
                      <a:gd name="T45" fmla="*/ 1 h 577"/>
                      <a:gd name="T46" fmla="*/ 0 w 452"/>
                      <a:gd name="T47" fmla="*/ 1 h 577"/>
                      <a:gd name="T48" fmla="*/ 0 w 452"/>
                      <a:gd name="T49" fmla="*/ 1 h 577"/>
                      <a:gd name="T50" fmla="*/ 0 w 452"/>
                      <a:gd name="T51" fmla="*/ 1 h 577"/>
                      <a:gd name="T52" fmla="*/ 0 w 452"/>
                      <a:gd name="T53" fmla="*/ 1 h 577"/>
                      <a:gd name="T54" fmla="*/ 0 w 452"/>
                      <a:gd name="T55" fmla="*/ 1 h 577"/>
                      <a:gd name="T56" fmla="*/ 0 w 452"/>
                      <a:gd name="T57" fmla="*/ 1 h 577"/>
                      <a:gd name="T58" fmla="*/ 0 w 452"/>
                      <a:gd name="T59" fmla="*/ 1 h 577"/>
                      <a:gd name="T60" fmla="*/ 0 w 452"/>
                      <a:gd name="T61" fmla="*/ 1 h 577"/>
                      <a:gd name="T62" fmla="*/ 0 w 452"/>
                      <a:gd name="T63" fmla="*/ 1 h 577"/>
                      <a:gd name="T64" fmla="*/ 0 w 452"/>
                      <a:gd name="T65" fmla="*/ 1 h 577"/>
                      <a:gd name="T66" fmla="*/ 0 w 452"/>
                      <a:gd name="T67" fmla="*/ 1 h 577"/>
                      <a:gd name="T68" fmla="*/ 0 w 452"/>
                      <a:gd name="T69" fmla="*/ 1 h 577"/>
                      <a:gd name="T70" fmla="*/ 0 w 452"/>
                      <a:gd name="T71" fmla="*/ 1 h 577"/>
                      <a:gd name="T72" fmla="*/ 0 w 452"/>
                      <a:gd name="T73" fmla="*/ 1 h 577"/>
                      <a:gd name="T74" fmla="*/ 0 w 452"/>
                      <a:gd name="T75" fmla="*/ 1 h 577"/>
                      <a:gd name="T76" fmla="*/ 0 w 452"/>
                      <a:gd name="T77" fmla="*/ 1 h 577"/>
                      <a:gd name="T78" fmla="*/ 0 w 452"/>
                      <a:gd name="T79" fmla="*/ 1 h 577"/>
                      <a:gd name="T80" fmla="*/ 0 w 452"/>
                      <a:gd name="T81" fmla="*/ 1 h 577"/>
                      <a:gd name="T82" fmla="*/ 0 w 452"/>
                      <a:gd name="T83" fmla="*/ 1 h 577"/>
                      <a:gd name="T84" fmla="*/ 0 w 452"/>
                      <a:gd name="T85" fmla="*/ 1 h 577"/>
                      <a:gd name="T86" fmla="*/ 0 w 452"/>
                      <a:gd name="T87" fmla="*/ 1 h 577"/>
                      <a:gd name="T88" fmla="*/ 0 w 452"/>
                      <a:gd name="T89" fmla="*/ 1 h 577"/>
                      <a:gd name="T90" fmla="*/ 0 w 452"/>
                      <a:gd name="T91" fmla="*/ 0 h 577"/>
                      <a:gd name="T92" fmla="*/ 0 w 452"/>
                      <a:gd name="T93" fmla="*/ 1 h 577"/>
                      <a:gd name="T94" fmla="*/ 0 w 452"/>
                      <a:gd name="T95" fmla="*/ 1 h 577"/>
                      <a:gd name="T96" fmla="*/ 0 w 452"/>
                      <a:gd name="T97" fmla="*/ 1 h 577"/>
                      <a:gd name="T98" fmla="*/ 0 w 452"/>
                      <a:gd name="T99" fmla="*/ 1 h 577"/>
                      <a:gd name="T100" fmla="*/ 0 w 452"/>
                      <a:gd name="T101" fmla="*/ 1 h 577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52"/>
                      <a:gd name="T154" fmla="*/ 0 h 577"/>
                      <a:gd name="T155" fmla="*/ 452 w 452"/>
                      <a:gd name="T156" fmla="*/ 577 h 577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52" h="577">
                        <a:moveTo>
                          <a:pt x="60" y="57"/>
                        </a:moveTo>
                        <a:lnTo>
                          <a:pt x="50" y="64"/>
                        </a:lnTo>
                        <a:lnTo>
                          <a:pt x="45" y="71"/>
                        </a:lnTo>
                        <a:lnTo>
                          <a:pt x="42" y="80"/>
                        </a:lnTo>
                        <a:lnTo>
                          <a:pt x="41" y="88"/>
                        </a:lnTo>
                        <a:lnTo>
                          <a:pt x="41" y="97"/>
                        </a:lnTo>
                        <a:lnTo>
                          <a:pt x="27" y="101"/>
                        </a:lnTo>
                        <a:lnTo>
                          <a:pt x="17" y="107"/>
                        </a:lnTo>
                        <a:lnTo>
                          <a:pt x="10" y="114"/>
                        </a:lnTo>
                        <a:lnTo>
                          <a:pt x="6" y="122"/>
                        </a:lnTo>
                        <a:lnTo>
                          <a:pt x="4" y="133"/>
                        </a:lnTo>
                        <a:lnTo>
                          <a:pt x="0" y="141"/>
                        </a:lnTo>
                        <a:lnTo>
                          <a:pt x="4" y="150"/>
                        </a:lnTo>
                        <a:lnTo>
                          <a:pt x="7" y="159"/>
                        </a:lnTo>
                        <a:lnTo>
                          <a:pt x="10" y="167"/>
                        </a:lnTo>
                        <a:lnTo>
                          <a:pt x="15" y="175"/>
                        </a:lnTo>
                        <a:lnTo>
                          <a:pt x="11" y="161"/>
                        </a:lnTo>
                        <a:lnTo>
                          <a:pt x="9" y="150"/>
                        </a:lnTo>
                        <a:lnTo>
                          <a:pt x="9" y="140"/>
                        </a:lnTo>
                        <a:lnTo>
                          <a:pt x="11" y="129"/>
                        </a:lnTo>
                        <a:lnTo>
                          <a:pt x="15" y="119"/>
                        </a:lnTo>
                        <a:lnTo>
                          <a:pt x="20" y="114"/>
                        </a:lnTo>
                        <a:lnTo>
                          <a:pt x="27" y="110"/>
                        </a:lnTo>
                        <a:lnTo>
                          <a:pt x="33" y="107"/>
                        </a:lnTo>
                        <a:lnTo>
                          <a:pt x="41" y="104"/>
                        </a:lnTo>
                        <a:lnTo>
                          <a:pt x="29" y="112"/>
                        </a:lnTo>
                        <a:lnTo>
                          <a:pt x="23" y="118"/>
                        </a:lnTo>
                        <a:lnTo>
                          <a:pt x="19" y="125"/>
                        </a:lnTo>
                        <a:lnTo>
                          <a:pt x="17" y="131"/>
                        </a:lnTo>
                        <a:lnTo>
                          <a:pt x="17" y="141"/>
                        </a:lnTo>
                        <a:lnTo>
                          <a:pt x="20" y="131"/>
                        </a:lnTo>
                        <a:lnTo>
                          <a:pt x="24" y="123"/>
                        </a:lnTo>
                        <a:lnTo>
                          <a:pt x="31" y="117"/>
                        </a:lnTo>
                        <a:lnTo>
                          <a:pt x="39" y="113"/>
                        </a:lnTo>
                        <a:lnTo>
                          <a:pt x="46" y="111"/>
                        </a:lnTo>
                        <a:lnTo>
                          <a:pt x="37" y="116"/>
                        </a:lnTo>
                        <a:lnTo>
                          <a:pt x="32" y="121"/>
                        </a:lnTo>
                        <a:lnTo>
                          <a:pt x="27" y="129"/>
                        </a:lnTo>
                        <a:lnTo>
                          <a:pt x="25" y="137"/>
                        </a:lnTo>
                        <a:lnTo>
                          <a:pt x="24" y="146"/>
                        </a:lnTo>
                        <a:lnTo>
                          <a:pt x="24" y="154"/>
                        </a:lnTo>
                        <a:lnTo>
                          <a:pt x="25" y="160"/>
                        </a:lnTo>
                        <a:lnTo>
                          <a:pt x="28" y="167"/>
                        </a:lnTo>
                        <a:lnTo>
                          <a:pt x="32" y="175"/>
                        </a:lnTo>
                        <a:lnTo>
                          <a:pt x="43" y="191"/>
                        </a:lnTo>
                        <a:lnTo>
                          <a:pt x="34" y="173"/>
                        </a:lnTo>
                        <a:lnTo>
                          <a:pt x="30" y="165"/>
                        </a:lnTo>
                        <a:lnTo>
                          <a:pt x="28" y="157"/>
                        </a:lnTo>
                        <a:lnTo>
                          <a:pt x="29" y="148"/>
                        </a:lnTo>
                        <a:lnTo>
                          <a:pt x="30" y="140"/>
                        </a:lnTo>
                        <a:lnTo>
                          <a:pt x="31" y="133"/>
                        </a:lnTo>
                        <a:lnTo>
                          <a:pt x="37" y="124"/>
                        </a:lnTo>
                        <a:lnTo>
                          <a:pt x="47" y="117"/>
                        </a:lnTo>
                        <a:lnTo>
                          <a:pt x="50" y="119"/>
                        </a:lnTo>
                        <a:lnTo>
                          <a:pt x="45" y="126"/>
                        </a:lnTo>
                        <a:lnTo>
                          <a:pt x="42" y="132"/>
                        </a:lnTo>
                        <a:lnTo>
                          <a:pt x="41" y="139"/>
                        </a:lnTo>
                        <a:lnTo>
                          <a:pt x="42" y="147"/>
                        </a:lnTo>
                        <a:lnTo>
                          <a:pt x="44" y="155"/>
                        </a:lnTo>
                        <a:lnTo>
                          <a:pt x="48" y="164"/>
                        </a:lnTo>
                        <a:lnTo>
                          <a:pt x="54" y="174"/>
                        </a:lnTo>
                        <a:lnTo>
                          <a:pt x="63" y="187"/>
                        </a:lnTo>
                        <a:lnTo>
                          <a:pt x="72" y="199"/>
                        </a:lnTo>
                        <a:lnTo>
                          <a:pt x="58" y="176"/>
                        </a:lnTo>
                        <a:lnTo>
                          <a:pt x="53" y="165"/>
                        </a:lnTo>
                        <a:lnTo>
                          <a:pt x="50" y="156"/>
                        </a:lnTo>
                        <a:lnTo>
                          <a:pt x="52" y="148"/>
                        </a:lnTo>
                        <a:lnTo>
                          <a:pt x="53" y="136"/>
                        </a:lnTo>
                        <a:lnTo>
                          <a:pt x="57" y="126"/>
                        </a:lnTo>
                        <a:lnTo>
                          <a:pt x="60" y="128"/>
                        </a:lnTo>
                        <a:lnTo>
                          <a:pt x="59" y="135"/>
                        </a:lnTo>
                        <a:lnTo>
                          <a:pt x="59" y="146"/>
                        </a:lnTo>
                        <a:lnTo>
                          <a:pt x="60" y="154"/>
                        </a:lnTo>
                        <a:lnTo>
                          <a:pt x="63" y="164"/>
                        </a:lnTo>
                        <a:lnTo>
                          <a:pt x="66" y="173"/>
                        </a:lnTo>
                        <a:lnTo>
                          <a:pt x="73" y="182"/>
                        </a:lnTo>
                        <a:lnTo>
                          <a:pt x="81" y="191"/>
                        </a:lnTo>
                        <a:lnTo>
                          <a:pt x="71" y="174"/>
                        </a:lnTo>
                        <a:lnTo>
                          <a:pt x="67" y="164"/>
                        </a:lnTo>
                        <a:lnTo>
                          <a:pt x="65" y="153"/>
                        </a:lnTo>
                        <a:lnTo>
                          <a:pt x="65" y="139"/>
                        </a:lnTo>
                        <a:lnTo>
                          <a:pt x="67" y="131"/>
                        </a:lnTo>
                        <a:lnTo>
                          <a:pt x="72" y="135"/>
                        </a:lnTo>
                        <a:lnTo>
                          <a:pt x="73" y="148"/>
                        </a:lnTo>
                        <a:lnTo>
                          <a:pt x="75" y="160"/>
                        </a:lnTo>
                        <a:lnTo>
                          <a:pt x="79" y="170"/>
                        </a:lnTo>
                        <a:lnTo>
                          <a:pt x="83" y="180"/>
                        </a:lnTo>
                        <a:lnTo>
                          <a:pt x="89" y="191"/>
                        </a:lnTo>
                        <a:lnTo>
                          <a:pt x="84" y="176"/>
                        </a:lnTo>
                        <a:lnTo>
                          <a:pt x="81" y="167"/>
                        </a:lnTo>
                        <a:lnTo>
                          <a:pt x="79" y="160"/>
                        </a:lnTo>
                        <a:lnTo>
                          <a:pt x="78" y="151"/>
                        </a:lnTo>
                        <a:lnTo>
                          <a:pt x="83" y="167"/>
                        </a:lnTo>
                        <a:lnTo>
                          <a:pt x="87" y="176"/>
                        </a:lnTo>
                        <a:lnTo>
                          <a:pt x="93" y="184"/>
                        </a:lnTo>
                        <a:lnTo>
                          <a:pt x="100" y="194"/>
                        </a:lnTo>
                        <a:lnTo>
                          <a:pt x="108" y="204"/>
                        </a:lnTo>
                        <a:lnTo>
                          <a:pt x="117" y="211"/>
                        </a:lnTo>
                        <a:lnTo>
                          <a:pt x="124" y="216"/>
                        </a:lnTo>
                        <a:lnTo>
                          <a:pt x="112" y="204"/>
                        </a:lnTo>
                        <a:lnTo>
                          <a:pt x="104" y="194"/>
                        </a:lnTo>
                        <a:lnTo>
                          <a:pt x="97" y="183"/>
                        </a:lnTo>
                        <a:lnTo>
                          <a:pt x="91" y="170"/>
                        </a:lnTo>
                        <a:lnTo>
                          <a:pt x="87" y="159"/>
                        </a:lnTo>
                        <a:lnTo>
                          <a:pt x="85" y="149"/>
                        </a:lnTo>
                        <a:lnTo>
                          <a:pt x="87" y="140"/>
                        </a:lnTo>
                        <a:lnTo>
                          <a:pt x="93" y="140"/>
                        </a:lnTo>
                        <a:lnTo>
                          <a:pt x="93" y="151"/>
                        </a:lnTo>
                        <a:lnTo>
                          <a:pt x="94" y="160"/>
                        </a:lnTo>
                        <a:lnTo>
                          <a:pt x="98" y="171"/>
                        </a:lnTo>
                        <a:lnTo>
                          <a:pt x="102" y="181"/>
                        </a:lnTo>
                        <a:lnTo>
                          <a:pt x="111" y="193"/>
                        </a:lnTo>
                        <a:lnTo>
                          <a:pt x="106" y="181"/>
                        </a:lnTo>
                        <a:lnTo>
                          <a:pt x="101" y="170"/>
                        </a:lnTo>
                        <a:lnTo>
                          <a:pt x="99" y="162"/>
                        </a:lnTo>
                        <a:lnTo>
                          <a:pt x="98" y="152"/>
                        </a:lnTo>
                        <a:lnTo>
                          <a:pt x="100" y="142"/>
                        </a:lnTo>
                        <a:lnTo>
                          <a:pt x="115" y="141"/>
                        </a:lnTo>
                        <a:lnTo>
                          <a:pt x="120" y="152"/>
                        </a:lnTo>
                        <a:lnTo>
                          <a:pt x="125" y="161"/>
                        </a:lnTo>
                        <a:lnTo>
                          <a:pt x="129" y="169"/>
                        </a:lnTo>
                        <a:lnTo>
                          <a:pt x="149" y="197"/>
                        </a:lnTo>
                        <a:lnTo>
                          <a:pt x="136" y="171"/>
                        </a:lnTo>
                        <a:lnTo>
                          <a:pt x="132" y="163"/>
                        </a:lnTo>
                        <a:lnTo>
                          <a:pt x="128" y="151"/>
                        </a:lnTo>
                        <a:lnTo>
                          <a:pt x="125" y="139"/>
                        </a:lnTo>
                        <a:lnTo>
                          <a:pt x="129" y="141"/>
                        </a:lnTo>
                        <a:lnTo>
                          <a:pt x="136" y="158"/>
                        </a:lnTo>
                        <a:lnTo>
                          <a:pt x="140" y="167"/>
                        </a:lnTo>
                        <a:lnTo>
                          <a:pt x="147" y="178"/>
                        </a:lnTo>
                        <a:lnTo>
                          <a:pt x="158" y="187"/>
                        </a:lnTo>
                        <a:lnTo>
                          <a:pt x="173" y="193"/>
                        </a:lnTo>
                        <a:lnTo>
                          <a:pt x="159" y="181"/>
                        </a:lnTo>
                        <a:lnTo>
                          <a:pt x="152" y="172"/>
                        </a:lnTo>
                        <a:lnTo>
                          <a:pt x="147" y="164"/>
                        </a:lnTo>
                        <a:lnTo>
                          <a:pt x="144" y="154"/>
                        </a:lnTo>
                        <a:lnTo>
                          <a:pt x="143" y="142"/>
                        </a:lnTo>
                        <a:lnTo>
                          <a:pt x="151" y="139"/>
                        </a:lnTo>
                        <a:lnTo>
                          <a:pt x="151" y="150"/>
                        </a:lnTo>
                        <a:lnTo>
                          <a:pt x="155" y="162"/>
                        </a:lnTo>
                        <a:lnTo>
                          <a:pt x="159" y="170"/>
                        </a:lnTo>
                        <a:lnTo>
                          <a:pt x="174" y="184"/>
                        </a:lnTo>
                        <a:lnTo>
                          <a:pt x="167" y="176"/>
                        </a:lnTo>
                        <a:lnTo>
                          <a:pt x="162" y="166"/>
                        </a:lnTo>
                        <a:lnTo>
                          <a:pt x="161" y="157"/>
                        </a:lnTo>
                        <a:lnTo>
                          <a:pt x="160" y="146"/>
                        </a:lnTo>
                        <a:lnTo>
                          <a:pt x="162" y="137"/>
                        </a:lnTo>
                        <a:lnTo>
                          <a:pt x="166" y="134"/>
                        </a:lnTo>
                        <a:lnTo>
                          <a:pt x="177" y="132"/>
                        </a:lnTo>
                        <a:lnTo>
                          <a:pt x="188" y="128"/>
                        </a:lnTo>
                        <a:lnTo>
                          <a:pt x="202" y="116"/>
                        </a:lnTo>
                        <a:lnTo>
                          <a:pt x="187" y="142"/>
                        </a:lnTo>
                        <a:lnTo>
                          <a:pt x="189" y="156"/>
                        </a:lnTo>
                        <a:lnTo>
                          <a:pt x="195" y="170"/>
                        </a:lnTo>
                        <a:lnTo>
                          <a:pt x="203" y="181"/>
                        </a:lnTo>
                        <a:lnTo>
                          <a:pt x="217" y="195"/>
                        </a:lnTo>
                        <a:lnTo>
                          <a:pt x="237" y="208"/>
                        </a:lnTo>
                        <a:lnTo>
                          <a:pt x="263" y="228"/>
                        </a:lnTo>
                        <a:lnTo>
                          <a:pt x="290" y="260"/>
                        </a:lnTo>
                        <a:lnTo>
                          <a:pt x="290" y="277"/>
                        </a:lnTo>
                        <a:lnTo>
                          <a:pt x="291" y="287"/>
                        </a:lnTo>
                        <a:lnTo>
                          <a:pt x="298" y="293"/>
                        </a:lnTo>
                        <a:lnTo>
                          <a:pt x="307" y="295"/>
                        </a:lnTo>
                        <a:lnTo>
                          <a:pt x="311" y="289"/>
                        </a:lnTo>
                        <a:lnTo>
                          <a:pt x="315" y="279"/>
                        </a:lnTo>
                        <a:lnTo>
                          <a:pt x="314" y="268"/>
                        </a:lnTo>
                        <a:lnTo>
                          <a:pt x="314" y="258"/>
                        </a:lnTo>
                        <a:lnTo>
                          <a:pt x="315" y="245"/>
                        </a:lnTo>
                        <a:lnTo>
                          <a:pt x="319" y="237"/>
                        </a:lnTo>
                        <a:lnTo>
                          <a:pt x="326" y="233"/>
                        </a:lnTo>
                        <a:lnTo>
                          <a:pt x="334" y="233"/>
                        </a:lnTo>
                        <a:lnTo>
                          <a:pt x="345" y="239"/>
                        </a:lnTo>
                        <a:lnTo>
                          <a:pt x="353" y="251"/>
                        </a:lnTo>
                        <a:lnTo>
                          <a:pt x="356" y="263"/>
                        </a:lnTo>
                        <a:lnTo>
                          <a:pt x="357" y="279"/>
                        </a:lnTo>
                        <a:lnTo>
                          <a:pt x="356" y="294"/>
                        </a:lnTo>
                        <a:lnTo>
                          <a:pt x="354" y="313"/>
                        </a:lnTo>
                        <a:lnTo>
                          <a:pt x="344" y="347"/>
                        </a:lnTo>
                        <a:lnTo>
                          <a:pt x="298" y="398"/>
                        </a:lnTo>
                        <a:lnTo>
                          <a:pt x="296" y="417"/>
                        </a:lnTo>
                        <a:lnTo>
                          <a:pt x="299" y="460"/>
                        </a:lnTo>
                        <a:lnTo>
                          <a:pt x="300" y="485"/>
                        </a:lnTo>
                        <a:lnTo>
                          <a:pt x="293" y="498"/>
                        </a:lnTo>
                        <a:lnTo>
                          <a:pt x="287" y="511"/>
                        </a:lnTo>
                        <a:lnTo>
                          <a:pt x="284" y="521"/>
                        </a:lnTo>
                        <a:lnTo>
                          <a:pt x="282" y="537"/>
                        </a:lnTo>
                        <a:lnTo>
                          <a:pt x="286" y="549"/>
                        </a:lnTo>
                        <a:lnTo>
                          <a:pt x="296" y="562"/>
                        </a:lnTo>
                        <a:lnTo>
                          <a:pt x="311" y="570"/>
                        </a:lnTo>
                        <a:lnTo>
                          <a:pt x="329" y="571"/>
                        </a:lnTo>
                        <a:lnTo>
                          <a:pt x="341" y="574"/>
                        </a:lnTo>
                        <a:lnTo>
                          <a:pt x="358" y="577"/>
                        </a:lnTo>
                        <a:lnTo>
                          <a:pt x="374" y="575"/>
                        </a:lnTo>
                        <a:lnTo>
                          <a:pt x="387" y="572"/>
                        </a:lnTo>
                        <a:lnTo>
                          <a:pt x="402" y="566"/>
                        </a:lnTo>
                        <a:lnTo>
                          <a:pt x="413" y="558"/>
                        </a:lnTo>
                        <a:lnTo>
                          <a:pt x="421" y="546"/>
                        </a:lnTo>
                        <a:lnTo>
                          <a:pt x="428" y="535"/>
                        </a:lnTo>
                        <a:lnTo>
                          <a:pt x="433" y="521"/>
                        </a:lnTo>
                        <a:lnTo>
                          <a:pt x="434" y="489"/>
                        </a:lnTo>
                        <a:lnTo>
                          <a:pt x="440" y="483"/>
                        </a:lnTo>
                        <a:lnTo>
                          <a:pt x="447" y="473"/>
                        </a:lnTo>
                        <a:lnTo>
                          <a:pt x="449" y="462"/>
                        </a:lnTo>
                        <a:lnTo>
                          <a:pt x="452" y="444"/>
                        </a:lnTo>
                        <a:lnTo>
                          <a:pt x="449" y="426"/>
                        </a:lnTo>
                        <a:lnTo>
                          <a:pt x="445" y="413"/>
                        </a:lnTo>
                        <a:lnTo>
                          <a:pt x="439" y="405"/>
                        </a:lnTo>
                        <a:lnTo>
                          <a:pt x="427" y="385"/>
                        </a:lnTo>
                        <a:lnTo>
                          <a:pt x="415" y="368"/>
                        </a:lnTo>
                        <a:lnTo>
                          <a:pt x="405" y="343"/>
                        </a:lnTo>
                        <a:lnTo>
                          <a:pt x="406" y="280"/>
                        </a:lnTo>
                        <a:lnTo>
                          <a:pt x="410" y="255"/>
                        </a:lnTo>
                        <a:lnTo>
                          <a:pt x="414" y="227"/>
                        </a:lnTo>
                        <a:lnTo>
                          <a:pt x="414" y="209"/>
                        </a:lnTo>
                        <a:lnTo>
                          <a:pt x="413" y="187"/>
                        </a:lnTo>
                        <a:lnTo>
                          <a:pt x="409" y="167"/>
                        </a:lnTo>
                        <a:lnTo>
                          <a:pt x="407" y="150"/>
                        </a:lnTo>
                        <a:lnTo>
                          <a:pt x="402" y="131"/>
                        </a:lnTo>
                        <a:lnTo>
                          <a:pt x="389" y="94"/>
                        </a:lnTo>
                        <a:lnTo>
                          <a:pt x="378" y="72"/>
                        </a:lnTo>
                        <a:lnTo>
                          <a:pt x="350" y="43"/>
                        </a:lnTo>
                        <a:lnTo>
                          <a:pt x="334" y="37"/>
                        </a:lnTo>
                        <a:lnTo>
                          <a:pt x="334" y="29"/>
                        </a:lnTo>
                        <a:lnTo>
                          <a:pt x="329" y="22"/>
                        </a:lnTo>
                        <a:lnTo>
                          <a:pt x="323" y="16"/>
                        </a:lnTo>
                        <a:lnTo>
                          <a:pt x="313" y="11"/>
                        </a:lnTo>
                        <a:lnTo>
                          <a:pt x="301" y="7"/>
                        </a:lnTo>
                        <a:lnTo>
                          <a:pt x="287" y="4"/>
                        </a:lnTo>
                        <a:lnTo>
                          <a:pt x="275" y="2"/>
                        </a:lnTo>
                        <a:lnTo>
                          <a:pt x="251" y="0"/>
                        </a:lnTo>
                        <a:lnTo>
                          <a:pt x="234" y="0"/>
                        </a:lnTo>
                        <a:lnTo>
                          <a:pt x="209" y="2"/>
                        </a:lnTo>
                        <a:lnTo>
                          <a:pt x="195" y="6"/>
                        </a:lnTo>
                        <a:lnTo>
                          <a:pt x="183" y="11"/>
                        </a:lnTo>
                        <a:lnTo>
                          <a:pt x="171" y="18"/>
                        </a:lnTo>
                        <a:lnTo>
                          <a:pt x="161" y="24"/>
                        </a:lnTo>
                        <a:lnTo>
                          <a:pt x="149" y="34"/>
                        </a:lnTo>
                        <a:lnTo>
                          <a:pt x="139" y="43"/>
                        </a:lnTo>
                        <a:lnTo>
                          <a:pt x="131" y="47"/>
                        </a:lnTo>
                        <a:lnTo>
                          <a:pt x="122" y="49"/>
                        </a:lnTo>
                        <a:lnTo>
                          <a:pt x="116" y="49"/>
                        </a:lnTo>
                        <a:lnTo>
                          <a:pt x="110" y="46"/>
                        </a:lnTo>
                        <a:lnTo>
                          <a:pt x="106" y="38"/>
                        </a:lnTo>
                        <a:lnTo>
                          <a:pt x="105" y="46"/>
                        </a:lnTo>
                        <a:lnTo>
                          <a:pt x="105" y="53"/>
                        </a:lnTo>
                        <a:lnTo>
                          <a:pt x="99" y="52"/>
                        </a:lnTo>
                        <a:lnTo>
                          <a:pt x="93" y="49"/>
                        </a:lnTo>
                        <a:lnTo>
                          <a:pt x="97" y="56"/>
                        </a:lnTo>
                        <a:lnTo>
                          <a:pt x="91" y="61"/>
                        </a:lnTo>
                        <a:lnTo>
                          <a:pt x="85" y="59"/>
                        </a:lnTo>
                        <a:lnTo>
                          <a:pt x="82" y="56"/>
                        </a:lnTo>
                        <a:lnTo>
                          <a:pt x="80" y="51"/>
                        </a:lnTo>
                        <a:lnTo>
                          <a:pt x="82" y="44"/>
                        </a:lnTo>
                        <a:lnTo>
                          <a:pt x="89" y="39"/>
                        </a:lnTo>
                        <a:lnTo>
                          <a:pt x="79" y="41"/>
                        </a:lnTo>
                        <a:lnTo>
                          <a:pt x="70" y="44"/>
                        </a:lnTo>
                        <a:lnTo>
                          <a:pt x="64" y="50"/>
                        </a:lnTo>
                        <a:lnTo>
                          <a:pt x="60" y="57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sp>
              <p:nvSpPr>
                <p:cNvPr id="18500" name="AutoShape 21"/>
                <p:cNvSpPr>
                  <a:spLocks noChangeArrowheads="1"/>
                </p:cNvSpPr>
                <p:nvPr/>
              </p:nvSpPr>
              <p:spPr bwMode="auto">
                <a:xfrm>
                  <a:off x="1027" y="1201"/>
                  <a:ext cx="78" cy="283"/>
                </a:xfrm>
                <a:custGeom>
                  <a:avLst/>
                  <a:gdLst>
                    <a:gd name="T0" fmla="*/ 0 w 205"/>
                    <a:gd name="T1" fmla="*/ 1 h 428"/>
                    <a:gd name="T2" fmla="*/ 0 w 205"/>
                    <a:gd name="T3" fmla="*/ 0 h 428"/>
                    <a:gd name="T4" fmla="*/ 0 w 205"/>
                    <a:gd name="T5" fmla="*/ 1 h 428"/>
                    <a:gd name="T6" fmla="*/ 0 w 205"/>
                    <a:gd name="T7" fmla="*/ 1 h 428"/>
                    <a:gd name="T8" fmla="*/ 0 w 205"/>
                    <a:gd name="T9" fmla="*/ 1 h 428"/>
                    <a:gd name="T10" fmla="*/ 0 w 205"/>
                    <a:gd name="T11" fmla="*/ 1 h 428"/>
                    <a:gd name="T12" fmla="*/ 0 w 205"/>
                    <a:gd name="T13" fmla="*/ 1 h 428"/>
                    <a:gd name="T14" fmla="*/ 0 w 205"/>
                    <a:gd name="T15" fmla="*/ 1 h 428"/>
                    <a:gd name="T16" fmla="*/ 0 w 205"/>
                    <a:gd name="T17" fmla="*/ 1 h 428"/>
                    <a:gd name="T18" fmla="*/ 0 w 205"/>
                    <a:gd name="T19" fmla="*/ 1 h 428"/>
                    <a:gd name="T20" fmla="*/ 0 w 205"/>
                    <a:gd name="T21" fmla="*/ 1 h 428"/>
                    <a:gd name="T22" fmla="*/ 0 w 205"/>
                    <a:gd name="T23" fmla="*/ 1 h 428"/>
                    <a:gd name="T24" fmla="*/ 0 w 205"/>
                    <a:gd name="T25" fmla="*/ 1 h 428"/>
                    <a:gd name="T26" fmla="*/ 0 w 205"/>
                    <a:gd name="T27" fmla="*/ 1 h 428"/>
                    <a:gd name="T28" fmla="*/ 0 w 205"/>
                    <a:gd name="T29" fmla="*/ 1 h 428"/>
                    <a:gd name="T30" fmla="*/ 0 w 205"/>
                    <a:gd name="T31" fmla="*/ 1 h 428"/>
                    <a:gd name="T32" fmla="*/ 0 w 205"/>
                    <a:gd name="T33" fmla="*/ 1 h 428"/>
                    <a:gd name="T34" fmla="*/ 0 w 205"/>
                    <a:gd name="T35" fmla="*/ 1 h 428"/>
                    <a:gd name="T36" fmla="*/ 0 w 205"/>
                    <a:gd name="T37" fmla="*/ 1 h 428"/>
                    <a:gd name="T38" fmla="*/ 0 w 205"/>
                    <a:gd name="T39" fmla="*/ 1 h 428"/>
                    <a:gd name="T40" fmla="*/ 0 w 205"/>
                    <a:gd name="T41" fmla="*/ 1 h 428"/>
                    <a:gd name="T42" fmla="*/ 0 w 205"/>
                    <a:gd name="T43" fmla="*/ 1 h 428"/>
                    <a:gd name="T44" fmla="*/ 0 w 205"/>
                    <a:gd name="T45" fmla="*/ 1 h 428"/>
                    <a:gd name="T46" fmla="*/ 0 w 205"/>
                    <a:gd name="T47" fmla="*/ 1 h 428"/>
                    <a:gd name="T48" fmla="*/ 0 w 205"/>
                    <a:gd name="T49" fmla="*/ 1 h 428"/>
                    <a:gd name="T50" fmla="*/ 0 w 205"/>
                    <a:gd name="T51" fmla="*/ 1 h 428"/>
                    <a:gd name="T52" fmla="*/ 0 w 205"/>
                    <a:gd name="T53" fmla="*/ 1 h 428"/>
                    <a:gd name="T54" fmla="*/ 0 w 205"/>
                    <a:gd name="T55" fmla="*/ 1 h 428"/>
                    <a:gd name="T56" fmla="*/ 0 w 205"/>
                    <a:gd name="T57" fmla="*/ 1 h 428"/>
                    <a:gd name="T58" fmla="*/ 0 w 205"/>
                    <a:gd name="T59" fmla="*/ 1 h 428"/>
                    <a:gd name="T60" fmla="*/ 0 w 205"/>
                    <a:gd name="T61" fmla="*/ 1 h 428"/>
                    <a:gd name="T62" fmla="*/ 0 w 205"/>
                    <a:gd name="T63" fmla="*/ 1 h 428"/>
                    <a:gd name="T64" fmla="*/ 0 w 205"/>
                    <a:gd name="T65" fmla="*/ 1 h 428"/>
                    <a:gd name="T66" fmla="*/ 0 w 205"/>
                    <a:gd name="T67" fmla="*/ 1 h 428"/>
                    <a:gd name="T68" fmla="*/ 0 w 205"/>
                    <a:gd name="T69" fmla="*/ 1 h 428"/>
                    <a:gd name="T70" fmla="*/ 0 w 205"/>
                    <a:gd name="T71" fmla="*/ 1 h 428"/>
                    <a:gd name="T72" fmla="*/ 0 w 205"/>
                    <a:gd name="T73" fmla="*/ 1 h 428"/>
                    <a:gd name="T74" fmla="*/ 0 w 205"/>
                    <a:gd name="T75" fmla="*/ 1 h 428"/>
                    <a:gd name="T76" fmla="*/ 0 w 205"/>
                    <a:gd name="T77" fmla="*/ 1 h 428"/>
                    <a:gd name="T78" fmla="*/ 0 w 205"/>
                    <a:gd name="T79" fmla="*/ 1 h 428"/>
                    <a:gd name="T80" fmla="*/ 0 w 205"/>
                    <a:gd name="T81" fmla="*/ 1 h 428"/>
                    <a:gd name="T82" fmla="*/ 0 w 205"/>
                    <a:gd name="T83" fmla="*/ 1 h 428"/>
                    <a:gd name="T84" fmla="*/ 0 w 205"/>
                    <a:gd name="T85" fmla="*/ 1 h 428"/>
                    <a:gd name="T86" fmla="*/ 0 w 205"/>
                    <a:gd name="T87" fmla="*/ 1 h 428"/>
                    <a:gd name="T88" fmla="*/ 0 w 205"/>
                    <a:gd name="T89" fmla="*/ 1 h 428"/>
                    <a:gd name="T90" fmla="*/ 0 w 205"/>
                    <a:gd name="T91" fmla="*/ 1 h 428"/>
                    <a:gd name="T92" fmla="*/ 0 w 205"/>
                    <a:gd name="T93" fmla="*/ 1 h 428"/>
                    <a:gd name="T94" fmla="*/ 0 w 205"/>
                    <a:gd name="T95" fmla="*/ 1 h 428"/>
                    <a:gd name="T96" fmla="*/ 0 w 205"/>
                    <a:gd name="T97" fmla="*/ 1 h 4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05"/>
                    <a:gd name="T148" fmla="*/ 0 h 428"/>
                    <a:gd name="T149" fmla="*/ 205 w 205"/>
                    <a:gd name="T150" fmla="*/ 428 h 4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05" h="428">
                      <a:moveTo>
                        <a:pt x="36" y="32"/>
                      </a:moveTo>
                      <a:lnTo>
                        <a:pt x="22" y="26"/>
                      </a:lnTo>
                      <a:lnTo>
                        <a:pt x="15" y="17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8" y="27"/>
                      </a:lnTo>
                      <a:lnTo>
                        <a:pt x="16" y="38"/>
                      </a:lnTo>
                      <a:lnTo>
                        <a:pt x="30" y="52"/>
                      </a:lnTo>
                      <a:lnTo>
                        <a:pt x="50" y="65"/>
                      </a:lnTo>
                      <a:lnTo>
                        <a:pt x="77" y="85"/>
                      </a:lnTo>
                      <a:lnTo>
                        <a:pt x="104" y="118"/>
                      </a:lnTo>
                      <a:lnTo>
                        <a:pt x="104" y="135"/>
                      </a:lnTo>
                      <a:lnTo>
                        <a:pt x="105" y="145"/>
                      </a:lnTo>
                      <a:lnTo>
                        <a:pt x="112" y="151"/>
                      </a:lnTo>
                      <a:lnTo>
                        <a:pt x="121" y="153"/>
                      </a:lnTo>
                      <a:lnTo>
                        <a:pt x="125" y="147"/>
                      </a:lnTo>
                      <a:lnTo>
                        <a:pt x="129" y="137"/>
                      </a:lnTo>
                      <a:lnTo>
                        <a:pt x="128" y="126"/>
                      </a:lnTo>
                      <a:lnTo>
                        <a:pt x="128" y="116"/>
                      </a:lnTo>
                      <a:lnTo>
                        <a:pt x="129" y="102"/>
                      </a:lnTo>
                      <a:lnTo>
                        <a:pt x="133" y="94"/>
                      </a:lnTo>
                      <a:lnTo>
                        <a:pt x="140" y="90"/>
                      </a:lnTo>
                      <a:lnTo>
                        <a:pt x="148" y="90"/>
                      </a:lnTo>
                      <a:lnTo>
                        <a:pt x="159" y="96"/>
                      </a:lnTo>
                      <a:lnTo>
                        <a:pt x="167" y="109"/>
                      </a:lnTo>
                      <a:lnTo>
                        <a:pt x="170" y="121"/>
                      </a:lnTo>
                      <a:lnTo>
                        <a:pt x="171" y="137"/>
                      </a:lnTo>
                      <a:lnTo>
                        <a:pt x="170" y="152"/>
                      </a:lnTo>
                      <a:lnTo>
                        <a:pt x="168" y="171"/>
                      </a:lnTo>
                      <a:lnTo>
                        <a:pt x="158" y="205"/>
                      </a:lnTo>
                      <a:lnTo>
                        <a:pt x="112" y="256"/>
                      </a:lnTo>
                      <a:lnTo>
                        <a:pt x="110" y="275"/>
                      </a:lnTo>
                      <a:lnTo>
                        <a:pt x="113" y="317"/>
                      </a:lnTo>
                      <a:lnTo>
                        <a:pt x="114" y="343"/>
                      </a:lnTo>
                      <a:lnTo>
                        <a:pt x="107" y="356"/>
                      </a:lnTo>
                      <a:lnTo>
                        <a:pt x="101" y="369"/>
                      </a:lnTo>
                      <a:lnTo>
                        <a:pt x="98" y="379"/>
                      </a:lnTo>
                      <a:lnTo>
                        <a:pt x="96" y="395"/>
                      </a:lnTo>
                      <a:lnTo>
                        <a:pt x="100" y="407"/>
                      </a:lnTo>
                      <a:lnTo>
                        <a:pt x="110" y="420"/>
                      </a:lnTo>
                      <a:lnTo>
                        <a:pt x="125" y="428"/>
                      </a:lnTo>
                      <a:lnTo>
                        <a:pt x="140" y="427"/>
                      </a:lnTo>
                      <a:lnTo>
                        <a:pt x="149" y="420"/>
                      </a:lnTo>
                      <a:lnTo>
                        <a:pt x="148" y="407"/>
                      </a:lnTo>
                      <a:lnTo>
                        <a:pt x="140" y="392"/>
                      </a:lnTo>
                      <a:lnTo>
                        <a:pt x="133" y="373"/>
                      </a:lnTo>
                      <a:lnTo>
                        <a:pt x="150" y="389"/>
                      </a:lnTo>
                      <a:lnTo>
                        <a:pt x="164" y="393"/>
                      </a:lnTo>
                      <a:lnTo>
                        <a:pt x="182" y="396"/>
                      </a:lnTo>
                      <a:lnTo>
                        <a:pt x="203" y="397"/>
                      </a:lnTo>
                      <a:lnTo>
                        <a:pt x="190" y="389"/>
                      </a:lnTo>
                      <a:lnTo>
                        <a:pt x="167" y="373"/>
                      </a:lnTo>
                      <a:lnTo>
                        <a:pt x="150" y="364"/>
                      </a:lnTo>
                      <a:lnTo>
                        <a:pt x="139" y="349"/>
                      </a:lnTo>
                      <a:lnTo>
                        <a:pt x="136" y="332"/>
                      </a:lnTo>
                      <a:lnTo>
                        <a:pt x="141" y="324"/>
                      </a:lnTo>
                      <a:lnTo>
                        <a:pt x="158" y="340"/>
                      </a:lnTo>
                      <a:lnTo>
                        <a:pt x="172" y="346"/>
                      </a:lnTo>
                      <a:lnTo>
                        <a:pt x="150" y="324"/>
                      </a:lnTo>
                      <a:lnTo>
                        <a:pt x="145" y="307"/>
                      </a:lnTo>
                      <a:lnTo>
                        <a:pt x="157" y="313"/>
                      </a:lnTo>
                      <a:lnTo>
                        <a:pt x="177" y="333"/>
                      </a:lnTo>
                      <a:lnTo>
                        <a:pt x="191" y="338"/>
                      </a:lnTo>
                      <a:lnTo>
                        <a:pt x="186" y="330"/>
                      </a:lnTo>
                      <a:lnTo>
                        <a:pt x="169" y="306"/>
                      </a:lnTo>
                      <a:lnTo>
                        <a:pt x="165" y="296"/>
                      </a:lnTo>
                      <a:lnTo>
                        <a:pt x="160" y="282"/>
                      </a:lnTo>
                      <a:lnTo>
                        <a:pt x="161" y="269"/>
                      </a:lnTo>
                      <a:lnTo>
                        <a:pt x="160" y="252"/>
                      </a:lnTo>
                      <a:lnTo>
                        <a:pt x="167" y="229"/>
                      </a:lnTo>
                      <a:lnTo>
                        <a:pt x="180" y="260"/>
                      </a:lnTo>
                      <a:lnTo>
                        <a:pt x="196" y="270"/>
                      </a:lnTo>
                      <a:lnTo>
                        <a:pt x="185" y="255"/>
                      </a:lnTo>
                      <a:lnTo>
                        <a:pt x="175" y="222"/>
                      </a:lnTo>
                      <a:lnTo>
                        <a:pt x="189" y="234"/>
                      </a:lnTo>
                      <a:lnTo>
                        <a:pt x="205" y="245"/>
                      </a:lnTo>
                      <a:lnTo>
                        <a:pt x="195" y="223"/>
                      </a:lnTo>
                      <a:lnTo>
                        <a:pt x="188" y="199"/>
                      </a:lnTo>
                      <a:lnTo>
                        <a:pt x="181" y="176"/>
                      </a:lnTo>
                      <a:lnTo>
                        <a:pt x="177" y="162"/>
                      </a:lnTo>
                      <a:lnTo>
                        <a:pt x="177" y="125"/>
                      </a:lnTo>
                      <a:lnTo>
                        <a:pt x="175" y="97"/>
                      </a:lnTo>
                      <a:lnTo>
                        <a:pt x="171" y="82"/>
                      </a:lnTo>
                      <a:lnTo>
                        <a:pt x="156" y="74"/>
                      </a:lnTo>
                      <a:lnTo>
                        <a:pt x="136" y="75"/>
                      </a:lnTo>
                      <a:lnTo>
                        <a:pt x="118" y="63"/>
                      </a:lnTo>
                      <a:lnTo>
                        <a:pt x="97" y="45"/>
                      </a:lnTo>
                      <a:lnTo>
                        <a:pt x="109" y="62"/>
                      </a:lnTo>
                      <a:lnTo>
                        <a:pt x="122" y="82"/>
                      </a:lnTo>
                      <a:lnTo>
                        <a:pt x="87" y="49"/>
                      </a:lnTo>
                      <a:lnTo>
                        <a:pt x="99" y="75"/>
                      </a:lnTo>
                      <a:lnTo>
                        <a:pt x="79" y="62"/>
                      </a:lnTo>
                      <a:lnTo>
                        <a:pt x="95" y="85"/>
                      </a:lnTo>
                      <a:lnTo>
                        <a:pt x="74" y="72"/>
                      </a:lnTo>
                      <a:lnTo>
                        <a:pt x="61" y="53"/>
                      </a:lnTo>
                      <a:lnTo>
                        <a:pt x="46" y="34"/>
                      </a:lnTo>
                      <a:lnTo>
                        <a:pt x="30" y="11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18465" name="Group 22"/>
              <p:cNvGrpSpPr>
                <a:grpSpLocks/>
              </p:cNvGrpSpPr>
              <p:nvPr/>
            </p:nvGrpSpPr>
            <p:grpSpPr bwMode="auto">
              <a:xfrm>
                <a:off x="955" y="1267"/>
                <a:ext cx="59" cy="127"/>
                <a:chOff x="955" y="1267"/>
                <a:chExt cx="59" cy="127"/>
              </a:xfrm>
            </p:grpSpPr>
            <p:grpSp>
              <p:nvGrpSpPr>
                <p:cNvPr id="18469" name="Group 23"/>
                <p:cNvGrpSpPr>
                  <a:grpSpLocks/>
                </p:cNvGrpSpPr>
                <p:nvPr/>
              </p:nvGrpSpPr>
              <p:grpSpPr bwMode="auto">
                <a:xfrm>
                  <a:off x="963" y="1277"/>
                  <a:ext cx="27" cy="80"/>
                  <a:chOff x="963" y="1277"/>
                  <a:chExt cx="27" cy="80"/>
                </a:xfrm>
              </p:grpSpPr>
              <p:sp>
                <p:nvSpPr>
                  <p:cNvPr id="18496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963" y="1281"/>
                    <a:ext cx="1" cy="29"/>
                  </a:xfrm>
                  <a:custGeom>
                    <a:avLst/>
                    <a:gdLst>
                      <a:gd name="T0" fmla="*/ 0 w 38"/>
                      <a:gd name="T1" fmla="*/ 0 h 83"/>
                      <a:gd name="T2" fmla="*/ 0 w 38"/>
                      <a:gd name="T3" fmla="*/ 0 h 83"/>
                      <a:gd name="T4" fmla="*/ 0 w 38"/>
                      <a:gd name="T5" fmla="*/ 0 h 83"/>
                      <a:gd name="T6" fmla="*/ 0 w 38"/>
                      <a:gd name="T7" fmla="*/ 0 h 83"/>
                      <a:gd name="T8" fmla="*/ 0 w 38"/>
                      <a:gd name="T9" fmla="*/ 0 h 83"/>
                      <a:gd name="T10" fmla="*/ 0 w 38"/>
                      <a:gd name="T11" fmla="*/ 0 h 83"/>
                      <a:gd name="T12" fmla="*/ 0 w 38"/>
                      <a:gd name="T13" fmla="*/ 0 h 83"/>
                      <a:gd name="T14" fmla="*/ 0 w 38"/>
                      <a:gd name="T15" fmla="*/ 0 h 83"/>
                      <a:gd name="T16" fmla="*/ 0 w 38"/>
                      <a:gd name="T17" fmla="*/ 0 h 83"/>
                      <a:gd name="T18" fmla="*/ 0 w 38"/>
                      <a:gd name="T19" fmla="*/ 0 h 83"/>
                      <a:gd name="T20" fmla="*/ 0 w 38"/>
                      <a:gd name="T21" fmla="*/ 0 h 83"/>
                      <a:gd name="T22" fmla="*/ 0 w 38"/>
                      <a:gd name="T23" fmla="*/ 0 h 83"/>
                      <a:gd name="T24" fmla="*/ 0 w 38"/>
                      <a:gd name="T25" fmla="*/ 0 h 83"/>
                      <a:gd name="T26" fmla="*/ 0 w 38"/>
                      <a:gd name="T27" fmla="*/ 0 h 83"/>
                      <a:gd name="T28" fmla="*/ 0 w 38"/>
                      <a:gd name="T29" fmla="*/ 0 h 83"/>
                      <a:gd name="T30" fmla="*/ 0 w 38"/>
                      <a:gd name="T31" fmla="*/ 0 h 8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83"/>
                      <a:gd name="T50" fmla="*/ 38 w 38"/>
                      <a:gd name="T51" fmla="*/ 83 h 8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83">
                        <a:moveTo>
                          <a:pt x="23" y="0"/>
                        </a:moveTo>
                        <a:lnTo>
                          <a:pt x="24" y="8"/>
                        </a:lnTo>
                        <a:lnTo>
                          <a:pt x="20" y="15"/>
                        </a:lnTo>
                        <a:lnTo>
                          <a:pt x="16" y="18"/>
                        </a:lnTo>
                        <a:lnTo>
                          <a:pt x="0" y="20"/>
                        </a:lnTo>
                        <a:lnTo>
                          <a:pt x="16" y="22"/>
                        </a:lnTo>
                        <a:lnTo>
                          <a:pt x="26" y="24"/>
                        </a:lnTo>
                        <a:lnTo>
                          <a:pt x="32" y="30"/>
                        </a:lnTo>
                        <a:lnTo>
                          <a:pt x="34" y="38"/>
                        </a:lnTo>
                        <a:lnTo>
                          <a:pt x="37" y="52"/>
                        </a:lnTo>
                        <a:lnTo>
                          <a:pt x="35" y="83"/>
                        </a:lnTo>
                        <a:lnTo>
                          <a:pt x="38" y="46"/>
                        </a:lnTo>
                        <a:lnTo>
                          <a:pt x="37" y="30"/>
                        </a:lnTo>
                        <a:lnTo>
                          <a:pt x="37" y="14"/>
                        </a:lnTo>
                        <a:lnTo>
                          <a:pt x="35" y="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18497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974" y="1357"/>
                    <a:ext cx="1" cy="1"/>
                  </a:xfrm>
                  <a:custGeom>
                    <a:avLst/>
                    <a:gdLst>
                      <a:gd name="T0" fmla="*/ 0 w 46"/>
                      <a:gd name="T1" fmla="*/ 0 h 33"/>
                      <a:gd name="T2" fmla="*/ 0 w 46"/>
                      <a:gd name="T3" fmla="*/ 0 h 33"/>
                      <a:gd name="T4" fmla="*/ 0 w 46"/>
                      <a:gd name="T5" fmla="*/ 0 h 33"/>
                      <a:gd name="T6" fmla="*/ 0 w 46"/>
                      <a:gd name="T7" fmla="*/ 0 h 33"/>
                      <a:gd name="T8" fmla="*/ 0 w 46"/>
                      <a:gd name="T9" fmla="*/ 0 h 33"/>
                      <a:gd name="T10" fmla="*/ 0 w 46"/>
                      <a:gd name="T11" fmla="*/ 0 h 33"/>
                      <a:gd name="T12" fmla="*/ 0 w 46"/>
                      <a:gd name="T13" fmla="*/ 0 h 33"/>
                      <a:gd name="T14" fmla="*/ 0 w 46"/>
                      <a:gd name="T15" fmla="*/ 0 h 33"/>
                      <a:gd name="T16" fmla="*/ 0 w 46"/>
                      <a:gd name="T17" fmla="*/ 0 h 33"/>
                      <a:gd name="T18" fmla="*/ 0 w 46"/>
                      <a:gd name="T19" fmla="*/ 0 h 33"/>
                      <a:gd name="T20" fmla="*/ 0 w 46"/>
                      <a:gd name="T21" fmla="*/ 0 h 33"/>
                      <a:gd name="T22" fmla="*/ 0 w 46"/>
                      <a:gd name="T23" fmla="*/ 0 h 33"/>
                      <a:gd name="T24" fmla="*/ 0 w 46"/>
                      <a:gd name="T25" fmla="*/ 0 h 33"/>
                      <a:gd name="T26" fmla="*/ 0 w 46"/>
                      <a:gd name="T27" fmla="*/ 0 h 33"/>
                      <a:gd name="T28" fmla="*/ 0 w 46"/>
                      <a:gd name="T29" fmla="*/ 0 h 33"/>
                      <a:gd name="T30" fmla="*/ 0 w 46"/>
                      <a:gd name="T31" fmla="*/ 0 h 33"/>
                      <a:gd name="T32" fmla="*/ 0 w 46"/>
                      <a:gd name="T33" fmla="*/ 0 h 33"/>
                      <a:gd name="T34" fmla="*/ 0 w 46"/>
                      <a:gd name="T35" fmla="*/ 0 h 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6"/>
                      <a:gd name="T55" fmla="*/ 0 h 33"/>
                      <a:gd name="T56" fmla="*/ 46 w 46"/>
                      <a:gd name="T57" fmla="*/ 33 h 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6" h="33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12" y="5"/>
                        </a:lnTo>
                        <a:lnTo>
                          <a:pt x="17" y="5"/>
                        </a:lnTo>
                        <a:lnTo>
                          <a:pt x="26" y="4"/>
                        </a:lnTo>
                        <a:lnTo>
                          <a:pt x="32" y="2"/>
                        </a:lnTo>
                        <a:lnTo>
                          <a:pt x="39" y="3"/>
                        </a:lnTo>
                        <a:lnTo>
                          <a:pt x="46" y="9"/>
                        </a:lnTo>
                        <a:lnTo>
                          <a:pt x="35" y="10"/>
                        </a:lnTo>
                        <a:lnTo>
                          <a:pt x="31" y="11"/>
                        </a:lnTo>
                        <a:lnTo>
                          <a:pt x="29" y="18"/>
                        </a:lnTo>
                        <a:lnTo>
                          <a:pt x="27" y="33"/>
                        </a:lnTo>
                        <a:lnTo>
                          <a:pt x="26" y="18"/>
                        </a:lnTo>
                        <a:lnTo>
                          <a:pt x="25" y="10"/>
                        </a:lnTo>
                        <a:lnTo>
                          <a:pt x="16" y="12"/>
                        </a:lnTo>
                        <a:lnTo>
                          <a:pt x="8" y="11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18498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990" y="1277"/>
                    <a:ext cx="1" cy="1"/>
                  </a:xfrm>
                  <a:custGeom>
                    <a:avLst/>
                    <a:gdLst>
                      <a:gd name="T0" fmla="*/ 0 w 23"/>
                      <a:gd name="T1" fmla="*/ 0 h 24"/>
                      <a:gd name="T2" fmla="*/ 0 w 23"/>
                      <a:gd name="T3" fmla="*/ 0 h 24"/>
                      <a:gd name="T4" fmla="*/ 0 w 23"/>
                      <a:gd name="T5" fmla="*/ 0 h 24"/>
                      <a:gd name="T6" fmla="*/ 0 w 23"/>
                      <a:gd name="T7" fmla="*/ 0 h 24"/>
                      <a:gd name="T8" fmla="*/ 0 w 23"/>
                      <a:gd name="T9" fmla="*/ 0 h 24"/>
                      <a:gd name="T10" fmla="*/ 0 w 23"/>
                      <a:gd name="T11" fmla="*/ 0 h 24"/>
                      <a:gd name="T12" fmla="*/ 0 w 23"/>
                      <a:gd name="T13" fmla="*/ 0 h 24"/>
                      <a:gd name="T14" fmla="*/ 0 w 23"/>
                      <a:gd name="T15" fmla="*/ 0 h 24"/>
                      <a:gd name="T16" fmla="*/ 0 w 23"/>
                      <a:gd name="T17" fmla="*/ 0 h 24"/>
                      <a:gd name="T18" fmla="*/ 0 w 23"/>
                      <a:gd name="T19" fmla="*/ 0 h 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"/>
                      <a:gd name="T31" fmla="*/ 0 h 24"/>
                      <a:gd name="T32" fmla="*/ 0 w 23"/>
                      <a:gd name="T33" fmla="*/ 24 h 2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" h="24">
                        <a:moveTo>
                          <a:pt x="12" y="0"/>
                        </a:moveTo>
                        <a:lnTo>
                          <a:pt x="10" y="4"/>
                        </a:lnTo>
                        <a:lnTo>
                          <a:pt x="10" y="10"/>
                        </a:lnTo>
                        <a:lnTo>
                          <a:pt x="12" y="14"/>
                        </a:lnTo>
                        <a:lnTo>
                          <a:pt x="23" y="24"/>
                        </a:lnTo>
                        <a:lnTo>
                          <a:pt x="10" y="24"/>
                        </a:lnTo>
                        <a:lnTo>
                          <a:pt x="3" y="17"/>
                        </a:lnTo>
                        <a:lnTo>
                          <a:pt x="1" y="13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grpSp>
              <p:nvGrpSpPr>
                <p:cNvPr id="18470" name="Group 27"/>
                <p:cNvGrpSpPr>
                  <a:grpSpLocks/>
                </p:cNvGrpSpPr>
                <p:nvPr/>
              </p:nvGrpSpPr>
              <p:grpSpPr bwMode="auto">
                <a:xfrm>
                  <a:off x="955" y="1267"/>
                  <a:ext cx="59" cy="19"/>
                  <a:chOff x="955" y="1267"/>
                  <a:chExt cx="59" cy="19"/>
                </a:xfrm>
              </p:grpSpPr>
              <p:grpSp>
                <p:nvGrpSpPr>
                  <p:cNvPr id="1848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59" y="1267"/>
                    <a:ext cx="50" cy="0"/>
                    <a:chOff x="959" y="1267"/>
                    <a:chExt cx="50" cy="0"/>
                  </a:xfrm>
                </p:grpSpPr>
                <p:sp>
                  <p:nvSpPr>
                    <p:cNvPr id="18494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4" y="1267"/>
                      <a:ext cx="16" cy="1"/>
                    </a:xfrm>
                    <a:custGeom>
                      <a:avLst/>
                      <a:gdLst>
                        <a:gd name="T0" fmla="*/ 0 w 88"/>
                        <a:gd name="T1" fmla="*/ 0 h 23"/>
                        <a:gd name="T2" fmla="*/ 0 w 88"/>
                        <a:gd name="T3" fmla="*/ 0 h 23"/>
                        <a:gd name="T4" fmla="*/ 0 w 88"/>
                        <a:gd name="T5" fmla="*/ 0 h 23"/>
                        <a:gd name="T6" fmla="*/ 0 w 88"/>
                        <a:gd name="T7" fmla="*/ 0 h 23"/>
                        <a:gd name="T8" fmla="*/ 0 w 88"/>
                        <a:gd name="T9" fmla="*/ 0 h 23"/>
                        <a:gd name="T10" fmla="*/ 0 w 88"/>
                        <a:gd name="T11" fmla="*/ 0 h 23"/>
                        <a:gd name="T12" fmla="*/ 0 w 88"/>
                        <a:gd name="T13" fmla="*/ 0 h 23"/>
                        <a:gd name="T14" fmla="*/ 0 w 88"/>
                        <a:gd name="T15" fmla="*/ 0 h 23"/>
                        <a:gd name="T16" fmla="*/ 0 w 88"/>
                        <a:gd name="T17" fmla="*/ 0 h 23"/>
                        <a:gd name="T18" fmla="*/ 0 w 88"/>
                        <a:gd name="T19" fmla="*/ 0 h 23"/>
                        <a:gd name="T20" fmla="*/ 0 w 88"/>
                        <a:gd name="T21" fmla="*/ 0 h 23"/>
                        <a:gd name="T22" fmla="*/ 0 w 88"/>
                        <a:gd name="T23" fmla="*/ 0 h 23"/>
                        <a:gd name="T24" fmla="*/ 0 w 88"/>
                        <a:gd name="T25" fmla="*/ 0 h 23"/>
                        <a:gd name="T26" fmla="*/ 0 w 88"/>
                        <a:gd name="T27" fmla="*/ 0 h 23"/>
                        <a:gd name="T28" fmla="*/ 0 w 88"/>
                        <a:gd name="T29" fmla="*/ 0 h 23"/>
                        <a:gd name="T30" fmla="*/ 0 w 88"/>
                        <a:gd name="T31" fmla="*/ 0 h 23"/>
                        <a:gd name="T32" fmla="*/ 0 w 88"/>
                        <a:gd name="T33" fmla="*/ 0 h 23"/>
                        <a:gd name="T34" fmla="*/ 0 w 88"/>
                        <a:gd name="T35" fmla="*/ 0 h 23"/>
                        <a:gd name="T36" fmla="*/ 0 w 88"/>
                        <a:gd name="T37" fmla="*/ 0 h 2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88"/>
                        <a:gd name="T58" fmla="*/ 0 h 23"/>
                        <a:gd name="T59" fmla="*/ 88 w 88"/>
                        <a:gd name="T60" fmla="*/ 23 h 23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88" h="23">
                          <a:moveTo>
                            <a:pt x="0" y="15"/>
                          </a:moveTo>
                          <a:lnTo>
                            <a:pt x="6" y="9"/>
                          </a:lnTo>
                          <a:lnTo>
                            <a:pt x="14" y="4"/>
                          </a:lnTo>
                          <a:lnTo>
                            <a:pt x="24" y="1"/>
                          </a:lnTo>
                          <a:lnTo>
                            <a:pt x="34" y="0"/>
                          </a:lnTo>
                          <a:lnTo>
                            <a:pt x="44" y="0"/>
                          </a:lnTo>
                          <a:lnTo>
                            <a:pt x="57" y="2"/>
                          </a:lnTo>
                          <a:lnTo>
                            <a:pt x="70" y="7"/>
                          </a:lnTo>
                          <a:lnTo>
                            <a:pt x="88" y="12"/>
                          </a:lnTo>
                          <a:lnTo>
                            <a:pt x="74" y="12"/>
                          </a:lnTo>
                          <a:lnTo>
                            <a:pt x="59" y="11"/>
                          </a:lnTo>
                          <a:lnTo>
                            <a:pt x="47" y="10"/>
                          </a:lnTo>
                          <a:lnTo>
                            <a:pt x="38" y="12"/>
                          </a:lnTo>
                          <a:lnTo>
                            <a:pt x="30" y="15"/>
                          </a:lnTo>
                          <a:lnTo>
                            <a:pt x="23" y="20"/>
                          </a:lnTo>
                          <a:lnTo>
                            <a:pt x="17" y="23"/>
                          </a:lnTo>
                          <a:lnTo>
                            <a:pt x="10" y="23"/>
                          </a:lnTo>
                          <a:lnTo>
                            <a:pt x="3" y="21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  <p:sp>
                  <p:nvSpPr>
                    <p:cNvPr id="18495" name="AutoShap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9" y="1267"/>
                      <a:ext cx="1" cy="1"/>
                    </a:xfrm>
                    <a:custGeom>
                      <a:avLst/>
                      <a:gdLst>
                        <a:gd name="T0" fmla="*/ 0 w 44"/>
                        <a:gd name="T1" fmla="*/ 0 h 28"/>
                        <a:gd name="T2" fmla="*/ 0 w 44"/>
                        <a:gd name="T3" fmla="*/ 0 h 28"/>
                        <a:gd name="T4" fmla="*/ 0 w 44"/>
                        <a:gd name="T5" fmla="*/ 0 h 28"/>
                        <a:gd name="T6" fmla="*/ 0 w 44"/>
                        <a:gd name="T7" fmla="*/ 0 h 28"/>
                        <a:gd name="T8" fmla="*/ 0 w 44"/>
                        <a:gd name="T9" fmla="*/ 0 h 28"/>
                        <a:gd name="T10" fmla="*/ 0 w 44"/>
                        <a:gd name="T11" fmla="*/ 0 h 28"/>
                        <a:gd name="T12" fmla="*/ 0 w 44"/>
                        <a:gd name="T13" fmla="*/ 0 h 28"/>
                        <a:gd name="T14" fmla="*/ 0 w 44"/>
                        <a:gd name="T15" fmla="*/ 0 h 28"/>
                        <a:gd name="T16" fmla="*/ 0 w 44"/>
                        <a:gd name="T17" fmla="*/ 0 h 28"/>
                        <a:gd name="T18" fmla="*/ 0 w 44"/>
                        <a:gd name="T19" fmla="*/ 0 h 28"/>
                        <a:gd name="T20" fmla="*/ 0 w 44"/>
                        <a:gd name="T21" fmla="*/ 0 h 28"/>
                        <a:gd name="T22" fmla="*/ 0 w 44"/>
                        <a:gd name="T23" fmla="*/ 0 h 28"/>
                        <a:gd name="T24" fmla="*/ 0 w 44"/>
                        <a:gd name="T25" fmla="*/ 0 h 28"/>
                        <a:gd name="T26" fmla="*/ 0 w 44"/>
                        <a:gd name="T27" fmla="*/ 0 h 2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4"/>
                        <a:gd name="T43" fmla="*/ 0 h 28"/>
                        <a:gd name="T44" fmla="*/ 44 w 44"/>
                        <a:gd name="T45" fmla="*/ 28 h 2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4" h="28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10" y="6"/>
                          </a:lnTo>
                          <a:lnTo>
                            <a:pt x="18" y="13"/>
                          </a:lnTo>
                          <a:lnTo>
                            <a:pt x="23" y="19"/>
                          </a:lnTo>
                          <a:lnTo>
                            <a:pt x="28" y="25"/>
                          </a:lnTo>
                          <a:lnTo>
                            <a:pt x="35" y="28"/>
                          </a:lnTo>
                          <a:lnTo>
                            <a:pt x="42" y="27"/>
                          </a:lnTo>
                          <a:lnTo>
                            <a:pt x="44" y="20"/>
                          </a:lnTo>
                          <a:lnTo>
                            <a:pt x="41" y="15"/>
                          </a:lnTo>
                          <a:lnTo>
                            <a:pt x="32" y="10"/>
                          </a:lnTo>
                          <a:lnTo>
                            <a:pt x="27" y="6"/>
                          </a:lnTo>
                          <a:lnTo>
                            <a:pt x="18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</p:grpSp>
              <p:sp>
                <p:nvSpPr>
                  <p:cNvPr id="18482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1005" y="1281"/>
                    <a:ext cx="4" cy="1"/>
                  </a:xfrm>
                  <a:custGeom>
                    <a:avLst/>
                    <a:gdLst>
                      <a:gd name="T0" fmla="*/ 0 w 63"/>
                      <a:gd name="T1" fmla="*/ 0 h 21"/>
                      <a:gd name="T2" fmla="*/ 0 w 63"/>
                      <a:gd name="T3" fmla="*/ 0 h 21"/>
                      <a:gd name="T4" fmla="*/ 0 w 63"/>
                      <a:gd name="T5" fmla="*/ 0 h 21"/>
                      <a:gd name="T6" fmla="*/ 0 w 63"/>
                      <a:gd name="T7" fmla="*/ 0 h 21"/>
                      <a:gd name="T8" fmla="*/ 0 w 63"/>
                      <a:gd name="T9" fmla="*/ 0 h 21"/>
                      <a:gd name="T10" fmla="*/ 0 w 63"/>
                      <a:gd name="T11" fmla="*/ 0 h 21"/>
                      <a:gd name="T12" fmla="*/ 0 w 63"/>
                      <a:gd name="T13" fmla="*/ 0 h 21"/>
                      <a:gd name="T14" fmla="*/ 0 w 63"/>
                      <a:gd name="T15" fmla="*/ 0 h 21"/>
                      <a:gd name="T16" fmla="*/ 0 w 63"/>
                      <a:gd name="T17" fmla="*/ 0 h 21"/>
                      <a:gd name="T18" fmla="*/ 0 w 63"/>
                      <a:gd name="T19" fmla="*/ 0 h 21"/>
                      <a:gd name="T20" fmla="*/ 0 w 63"/>
                      <a:gd name="T21" fmla="*/ 0 h 21"/>
                      <a:gd name="T22" fmla="*/ 0 w 63"/>
                      <a:gd name="T23" fmla="*/ 0 h 21"/>
                      <a:gd name="T24" fmla="*/ 0 w 63"/>
                      <a:gd name="T25" fmla="*/ 0 h 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21"/>
                      <a:gd name="T41" fmla="*/ 63 w 63"/>
                      <a:gd name="T42" fmla="*/ 21 h 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21">
                        <a:moveTo>
                          <a:pt x="0" y="6"/>
                        </a:moveTo>
                        <a:lnTo>
                          <a:pt x="3" y="14"/>
                        </a:lnTo>
                        <a:lnTo>
                          <a:pt x="4" y="17"/>
                        </a:lnTo>
                        <a:lnTo>
                          <a:pt x="7" y="19"/>
                        </a:lnTo>
                        <a:lnTo>
                          <a:pt x="17" y="21"/>
                        </a:lnTo>
                        <a:lnTo>
                          <a:pt x="29" y="21"/>
                        </a:lnTo>
                        <a:lnTo>
                          <a:pt x="38" y="19"/>
                        </a:lnTo>
                        <a:lnTo>
                          <a:pt x="48" y="15"/>
                        </a:lnTo>
                        <a:lnTo>
                          <a:pt x="63" y="6"/>
                        </a:lnTo>
                        <a:lnTo>
                          <a:pt x="40" y="4"/>
                        </a:lnTo>
                        <a:lnTo>
                          <a:pt x="21" y="1"/>
                        </a:lnTo>
                        <a:lnTo>
                          <a:pt x="10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1848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968" y="1284"/>
                    <a:ext cx="1" cy="1"/>
                  </a:xfrm>
                  <a:custGeom>
                    <a:avLst/>
                    <a:gdLst>
                      <a:gd name="T0" fmla="*/ 0 w 19"/>
                      <a:gd name="T1" fmla="*/ 0 h 20"/>
                      <a:gd name="T2" fmla="*/ 0 w 19"/>
                      <a:gd name="T3" fmla="*/ 0 h 20"/>
                      <a:gd name="T4" fmla="*/ 0 w 19"/>
                      <a:gd name="T5" fmla="*/ 0 h 20"/>
                      <a:gd name="T6" fmla="*/ 0 w 19"/>
                      <a:gd name="T7" fmla="*/ 0 h 20"/>
                      <a:gd name="T8" fmla="*/ 0 w 19"/>
                      <a:gd name="T9" fmla="*/ 0 h 20"/>
                      <a:gd name="T10" fmla="*/ 0 w 19"/>
                      <a:gd name="T11" fmla="*/ 0 h 20"/>
                      <a:gd name="T12" fmla="*/ 0 w 19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20"/>
                      <a:gd name="T23" fmla="*/ 19 w 19"/>
                      <a:gd name="T24" fmla="*/ 20 h 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20">
                        <a:moveTo>
                          <a:pt x="1" y="0"/>
                        </a:moveTo>
                        <a:lnTo>
                          <a:pt x="15" y="2"/>
                        </a:lnTo>
                        <a:lnTo>
                          <a:pt x="18" y="10"/>
                        </a:lnTo>
                        <a:lnTo>
                          <a:pt x="19" y="20"/>
                        </a:lnTo>
                        <a:lnTo>
                          <a:pt x="7" y="18"/>
                        </a:lnTo>
                        <a:lnTo>
                          <a:pt x="0" y="17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grpSp>
                <p:nvGrpSpPr>
                  <p:cNvPr id="1848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007" y="1280"/>
                    <a:ext cx="0" cy="0"/>
                    <a:chOff x="1007" y="1280"/>
                    <a:chExt cx="0" cy="0"/>
                  </a:xfrm>
                </p:grpSpPr>
                <p:sp>
                  <p:nvSpPr>
                    <p:cNvPr id="18492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7" y="1280"/>
                      <a:ext cx="1" cy="1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  <p:sp>
                  <p:nvSpPr>
                    <p:cNvPr id="1849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7" y="1280"/>
                      <a:ext cx="1" cy="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</p:grpSp>
              <p:sp>
                <p:nvSpPr>
                  <p:cNvPr id="1848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1284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  <p:grpSp>
                <p:nvGrpSpPr>
                  <p:cNvPr id="18486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963" y="1283"/>
                    <a:ext cx="0" cy="0"/>
                    <a:chOff x="963" y="1283"/>
                    <a:chExt cx="0" cy="0"/>
                  </a:xfrm>
                </p:grpSpPr>
                <p:sp>
                  <p:nvSpPr>
                    <p:cNvPr id="18490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1283"/>
                      <a:ext cx="1" cy="1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  <p:sp>
                  <p:nvSpPr>
                    <p:cNvPr id="18491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3" y="1283"/>
                      <a:ext cx="1" cy="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</p:grpSp>
              <p:sp>
                <p:nvSpPr>
                  <p:cNvPr id="18487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966" y="1286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  <p:sp>
                <p:nvSpPr>
                  <p:cNvPr id="18488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279"/>
                    <a:ext cx="17" cy="1"/>
                  </a:xfrm>
                  <a:custGeom>
                    <a:avLst/>
                    <a:gdLst>
                      <a:gd name="T0" fmla="*/ 0 w 89"/>
                      <a:gd name="T1" fmla="*/ 0 h 20"/>
                      <a:gd name="T2" fmla="*/ 0 w 89"/>
                      <a:gd name="T3" fmla="*/ 0 h 20"/>
                      <a:gd name="T4" fmla="*/ 0 w 89"/>
                      <a:gd name="T5" fmla="*/ 0 h 20"/>
                      <a:gd name="T6" fmla="*/ 0 w 89"/>
                      <a:gd name="T7" fmla="*/ 0 h 20"/>
                      <a:gd name="T8" fmla="*/ 0 w 89"/>
                      <a:gd name="T9" fmla="*/ 0 h 20"/>
                      <a:gd name="T10" fmla="*/ 0 w 89"/>
                      <a:gd name="T11" fmla="*/ 0 h 20"/>
                      <a:gd name="T12" fmla="*/ 0 w 89"/>
                      <a:gd name="T13" fmla="*/ 0 h 20"/>
                      <a:gd name="T14" fmla="*/ 0 w 89"/>
                      <a:gd name="T15" fmla="*/ 0 h 20"/>
                      <a:gd name="T16" fmla="*/ 0 w 89"/>
                      <a:gd name="T17" fmla="*/ 0 h 20"/>
                      <a:gd name="T18" fmla="*/ 0 w 89"/>
                      <a:gd name="T19" fmla="*/ 0 h 20"/>
                      <a:gd name="T20" fmla="*/ 0 w 89"/>
                      <a:gd name="T21" fmla="*/ 0 h 20"/>
                      <a:gd name="T22" fmla="*/ 0 w 89"/>
                      <a:gd name="T23" fmla="*/ 0 h 20"/>
                      <a:gd name="T24" fmla="*/ 0 w 89"/>
                      <a:gd name="T25" fmla="*/ 0 h 20"/>
                      <a:gd name="T26" fmla="*/ 0 w 89"/>
                      <a:gd name="T27" fmla="*/ 0 h 20"/>
                      <a:gd name="T28" fmla="*/ 0 w 89"/>
                      <a:gd name="T29" fmla="*/ 0 h 20"/>
                      <a:gd name="T30" fmla="*/ 0 w 89"/>
                      <a:gd name="T31" fmla="*/ 0 h 20"/>
                      <a:gd name="T32" fmla="*/ 0 w 89"/>
                      <a:gd name="T33" fmla="*/ 0 h 20"/>
                      <a:gd name="T34" fmla="*/ 0 w 89"/>
                      <a:gd name="T35" fmla="*/ 0 h 20"/>
                      <a:gd name="T36" fmla="*/ 0 w 89"/>
                      <a:gd name="T37" fmla="*/ 0 h 20"/>
                      <a:gd name="T38" fmla="*/ 0 w 89"/>
                      <a:gd name="T39" fmla="*/ 0 h 20"/>
                      <a:gd name="T40" fmla="*/ 0 w 89"/>
                      <a:gd name="T41" fmla="*/ 0 h 20"/>
                      <a:gd name="T42" fmla="*/ 0 w 89"/>
                      <a:gd name="T43" fmla="*/ 0 h 2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9"/>
                      <a:gd name="T67" fmla="*/ 0 h 20"/>
                      <a:gd name="T68" fmla="*/ 89 w 89"/>
                      <a:gd name="T69" fmla="*/ 20 h 2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9" h="20">
                        <a:moveTo>
                          <a:pt x="0" y="1"/>
                        </a:moveTo>
                        <a:lnTo>
                          <a:pt x="12" y="7"/>
                        </a:lnTo>
                        <a:lnTo>
                          <a:pt x="19" y="3"/>
                        </a:lnTo>
                        <a:lnTo>
                          <a:pt x="26" y="0"/>
                        </a:lnTo>
                        <a:lnTo>
                          <a:pt x="33" y="0"/>
                        </a:lnTo>
                        <a:lnTo>
                          <a:pt x="43" y="3"/>
                        </a:lnTo>
                        <a:lnTo>
                          <a:pt x="57" y="7"/>
                        </a:lnTo>
                        <a:lnTo>
                          <a:pt x="71" y="7"/>
                        </a:lnTo>
                        <a:lnTo>
                          <a:pt x="89" y="4"/>
                        </a:lnTo>
                        <a:lnTo>
                          <a:pt x="77" y="13"/>
                        </a:lnTo>
                        <a:lnTo>
                          <a:pt x="62" y="20"/>
                        </a:lnTo>
                        <a:lnTo>
                          <a:pt x="73" y="12"/>
                        </a:lnTo>
                        <a:lnTo>
                          <a:pt x="61" y="11"/>
                        </a:lnTo>
                        <a:lnTo>
                          <a:pt x="52" y="10"/>
                        </a:lnTo>
                        <a:lnTo>
                          <a:pt x="42" y="8"/>
                        </a:lnTo>
                        <a:lnTo>
                          <a:pt x="34" y="8"/>
                        </a:lnTo>
                        <a:lnTo>
                          <a:pt x="25" y="7"/>
                        </a:lnTo>
                        <a:lnTo>
                          <a:pt x="21" y="7"/>
                        </a:lnTo>
                        <a:lnTo>
                          <a:pt x="16" y="10"/>
                        </a:lnTo>
                        <a:lnTo>
                          <a:pt x="12" y="11"/>
                        </a:lnTo>
                        <a:lnTo>
                          <a:pt x="9" y="1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18489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955" y="1280"/>
                    <a:ext cx="1" cy="1"/>
                  </a:xfrm>
                  <a:custGeom>
                    <a:avLst/>
                    <a:gdLst>
                      <a:gd name="T0" fmla="*/ 0 w 40"/>
                      <a:gd name="T1" fmla="*/ 0 h 17"/>
                      <a:gd name="T2" fmla="*/ 0 w 40"/>
                      <a:gd name="T3" fmla="*/ 0 h 17"/>
                      <a:gd name="T4" fmla="*/ 0 w 40"/>
                      <a:gd name="T5" fmla="*/ 0 h 17"/>
                      <a:gd name="T6" fmla="*/ 0 w 40"/>
                      <a:gd name="T7" fmla="*/ 0 h 17"/>
                      <a:gd name="T8" fmla="*/ 0 w 40"/>
                      <a:gd name="T9" fmla="*/ 0 h 17"/>
                      <a:gd name="T10" fmla="*/ 0 w 40"/>
                      <a:gd name="T11" fmla="*/ 0 h 17"/>
                      <a:gd name="T12" fmla="*/ 0 w 40"/>
                      <a:gd name="T13" fmla="*/ 0 h 17"/>
                      <a:gd name="T14" fmla="*/ 0 w 40"/>
                      <a:gd name="T15" fmla="*/ 0 h 17"/>
                      <a:gd name="T16" fmla="*/ 0 w 40"/>
                      <a:gd name="T17" fmla="*/ 0 h 17"/>
                      <a:gd name="T18" fmla="*/ 0 w 40"/>
                      <a:gd name="T19" fmla="*/ 0 h 17"/>
                      <a:gd name="T20" fmla="*/ 0 w 40"/>
                      <a:gd name="T21" fmla="*/ 0 h 17"/>
                      <a:gd name="T22" fmla="*/ 0 w 40"/>
                      <a:gd name="T23" fmla="*/ 0 h 17"/>
                      <a:gd name="T24" fmla="*/ 0 w 40"/>
                      <a:gd name="T25" fmla="*/ 0 h 17"/>
                      <a:gd name="T26" fmla="*/ 0 w 40"/>
                      <a:gd name="T27" fmla="*/ 0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0"/>
                      <a:gd name="T43" fmla="*/ 0 h 17"/>
                      <a:gd name="T44" fmla="*/ 40 w 40"/>
                      <a:gd name="T45" fmla="*/ 0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0" h="17">
                        <a:moveTo>
                          <a:pt x="0" y="0"/>
                        </a:moveTo>
                        <a:lnTo>
                          <a:pt x="5" y="6"/>
                        </a:lnTo>
                        <a:lnTo>
                          <a:pt x="13" y="5"/>
                        </a:lnTo>
                        <a:lnTo>
                          <a:pt x="20" y="5"/>
                        </a:lnTo>
                        <a:lnTo>
                          <a:pt x="24" y="5"/>
                        </a:lnTo>
                        <a:lnTo>
                          <a:pt x="31" y="5"/>
                        </a:lnTo>
                        <a:lnTo>
                          <a:pt x="36" y="8"/>
                        </a:lnTo>
                        <a:lnTo>
                          <a:pt x="39" y="10"/>
                        </a:lnTo>
                        <a:lnTo>
                          <a:pt x="40" y="17"/>
                        </a:lnTo>
                        <a:lnTo>
                          <a:pt x="38" y="11"/>
                        </a:lnTo>
                        <a:lnTo>
                          <a:pt x="34" y="9"/>
                        </a:lnTo>
                        <a:lnTo>
                          <a:pt x="23" y="8"/>
                        </a:lnTo>
                        <a:lnTo>
                          <a:pt x="12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grpSp>
              <p:nvGrpSpPr>
                <p:cNvPr id="18471" name="Group 43"/>
                <p:cNvGrpSpPr>
                  <a:grpSpLocks/>
                </p:cNvGrpSpPr>
                <p:nvPr/>
              </p:nvGrpSpPr>
              <p:grpSpPr bwMode="auto">
                <a:xfrm>
                  <a:off x="980" y="1389"/>
                  <a:ext cx="17" cy="5"/>
                  <a:chOff x="980" y="1389"/>
                  <a:chExt cx="17" cy="5"/>
                </a:xfrm>
              </p:grpSpPr>
              <p:grpSp>
                <p:nvGrpSpPr>
                  <p:cNvPr id="1847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980" y="1389"/>
                    <a:ext cx="17" cy="0"/>
                    <a:chOff x="980" y="1389"/>
                    <a:chExt cx="17" cy="0"/>
                  </a:xfrm>
                </p:grpSpPr>
                <p:sp>
                  <p:nvSpPr>
                    <p:cNvPr id="18474" name="AutoShap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1" y="1389"/>
                      <a:ext cx="17" cy="1"/>
                    </a:xfrm>
                    <a:custGeom>
                      <a:avLst/>
                      <a:gdLst>
                        <a:gd name="T0" fmla="*/ 0 w 90"/>
                        <a:gd name="T1" fmla="*/ 0 h 47"/>
                        <a:gd name="T2" fmla="*/ 0 w 90"/>
                        <a:gd name="T3" fmla="*/ 0 h 47"/>
                        <a:gd name="T4" fmla="*/ 0 w 90"/>
                        <a:gd name="T5" fmla="*/ 0 h 47"/>
                        <a:gd name="T6" fmla="*/ 0 w 90"/>
                        <a:gd name="T7" fmla="*/ 0 h 47"/>
                        <a:gd name="T8" fmla="*/ 0 w 90"/>
                        <a:gd name="T9" fmla="*/ 0 h 47"/>
                        <a:gd name="T10" fmla="*/ 0 w 90"/>
                        <a:gd name="T11" fmla="*/ 0 h 47"/>
                        <a:gd name="T12" fmla="*/ 0 w 90"/>
                        <a:gd name="T13" fmla="*/ 0 h 47"/>
                        <a:gd name="T14" fmla="*/ 0 w 90"/>
                        <a:gd name="T15" fmla="*/ 0 h 47"/>
                        <a:gd name="T16" fmla="*/ 0 w 90"/>
                        <a:gd name="T17" fmla="*/ 0 h 47"/>
                        <a:gd name="T18" fmla="*/ 0 w 90"/>
                        <a:gd name="T19" fmla="*/ 0 h 47"/>
                        <a:gd name="T20" fmla="*/ 0 w 90"/>
                        <a:gd name="T21" fmla="*/ 0 h 47"/>
                        <a:gd name="T22" fmla="*/ 0 w 90"/>
                        <a:gd name="T23" fmla="*/ 0 h 47"/>
                        <a:gd name="T24" fmla="*/ 0 w 90"/>
                        <a:gd name="T25" fmla="*/ 0 h 47"/>
                        <a:gd name="T26" fmla="*/ 0 w 90"/>
                        <a:gd name="T27" fmla="*/ 0 h 47"/>
                        <a:gd name="T28" fmla="*/ 0 w 90"/>
                        <a:gd name="T29" fmla="*/ 0 h 47"/>
                        <a:gd name="T30" fmla="*/ 0 w 90"/>
                        <a:gd name="T31" fmla="*/ 0 h 47"/>
                        <a:gd name="T32" fmla="*/ 0 w 90"/>
                        <a:gd name="T33" fmla="*/ 0 h 47"/>
                        <a:gd name="T34" fmla="*/ 0 w 90"/>
                        <a:gd name="T35" fmla="*/ 0 h 47"/>
                        <a:gd name="T36" fmla="*/ 0 w 90"/>
                        <a:gd name="T37" fmla="*/ 0 h 47"/>
                        <a:gd name="T38" fmla="*/ 0 w 90"/>
                        <a:gd name="T39" fmla="*/ 0 h 47"/>
                        <a:gd name="T40" fmla="*/ 0 w 90"/>
                        <a:gd name="T41" fmla="*/ 0 h 4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90"/>
                        <a:gd name="T64" fmla="*/ 0 h 47"/>
                        <a:gd name="T65" fmla="*/ 90 w 90"/>
                        <a:gd name="T66" fmla="*/ 47 h 4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90" h="47">
                          <a:moveTo>
                            <a:pt x="9" y="19"/>
                          </a:moveTo>
                          <a:lnTo>
                            <a:pt x="4" y="13"/>
                          </a:lnTo>
                          <a:lnTo>
                            <a:pt x="1" y="8"/>
                          </a:lnTo>
                          <a:lnTo>
                            <a:pt x="0" y="4"/>
                          </a:lnTo>
                          <a:lnTo>
                            <a:pt x="4" y="1"/>
                          </a:lnTo>
                          <a:lnTo>
                            <a:pt x="11" y="0"/>
                          </a:lnTo>
                          <a:lnTo>
                            <a:pt x="21" y="5"/>
                          </a:lnTo>
                          <a:lnTo>
                            <a:pt x="30" y="0"/>
                          </a:lnTo>
                          <a:lnTo>
                            <a:pt x="40" y="3"/>
                          </a:lnTo>
                          <a:lnTo>
                            <a:pt x="51" y="5"/>
                          </a:lnTo>
                          <a:lnTo>
                            <a:pt x="63" y="6"/>
                          </a:lnTo>
                          <a:lnTo>
                            <a:pt x="90" y="8"/>
                          </a:lnTo>
                          <a:lnTo>
                            <a:pt x="74" y="22"/>
                          </a:lnTo>
                          <a:lnTo>
                            <a:pt x="65" y="29"/>
                          </a:lnTo>
                          <a:lnTo>
                            <a:pt x="57" y="36"/>
                          </a:lnTo>
                          <a:lnTo>
                            <a:pt x="49" y="42"/>
                          </a:lnTo>
                          <a:lnTo>
                            <a:pt x="36" y="47"/>
                          </a:lnTo>
                          <a:lnTo>
                            <a:pt x="25" y="47"/>
                          </a:lnTo>
                          <a:lnTo>
                            <a:pt x="15" y="43"/>
                          </a:lnTo>
                          <a:lnTo>
                            <a:pt x="11" y="36"/>
                          </a:lnTo>
                          <a:lnTo>
                            <a:pt x="9" y="19"/>
                          </a:lnTo>
                          <a:close/>
                        </a:path>
                      </a:pathLst>
                    </a:custGeom>
                    <a:solidFill>
                      <a:srgbClr val="7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  <p:grpSp>
                  <p:nvGrpSpPr>
                    <p:cNvPr id="18475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80" y="1389"/>
                      <a:ext cx="13" cy="0"/>
                      <a:chOff x="980" y="1389"/>
                      <a:chExt cx="13" cy="0"/>
                    </a:xfrm>
                  </p:grpSpPr>
                  <p:grpSp>
                    <p:nvGrpSpPr>
                      <p:cNvPr id="18477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80" y="1389"/>
                        <a:ext cx="10" cy="0"/>
                        <a:chOff x="980" y="1389"/>
                        <a:chExt cx="10" cy="0"/>
                      </a:xfrm>
                    </p:grpSpPr>
                    <p:sp>
                      <p:nvSpPr>
                        <p:cNvPr id="18479" name="AutoShape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3" y="1389"/>
                          <a:ext cx="2" cy="1"/>
                        </a:xfrm>
                        <a:custGeom>
                          <a:avLst/>
                          <a:gdLst>
                            <a:gd name="T0" fmla="*/ 0 w 64"/>
                            <a:gd name="T1" fmla="*/ 0 h 14"/>
                            <a:gd name="T2" fmla="*/ 0 w 64"/>
                            <a:gd name="T3" fmla="*/ 0 h 14"/>
                            <a:gd name="T4" fmla="*/ 0 w 64"/>
                            <a:gd name="T5" fmla="*/ 0 h 14"/>
                            <a:gd name="T6" fmla="*/ 0 w 64"/>
                            <a:gd name="T7" fmla="*/ 0 h 14"/>
                            <a:gd name="T8" fmla="*/ 0 w 64"/>
                            <a:gd name="T9" fmla="*/ 0 h 14"/>
                            <a:gd name="T10" fmla="*/ 0 w 64"/>
                            <a:gd name="T11" fmla="*/ 0 h 14"/>
                            <a:gd name="T12" fmla="*/ 0 w 64"/>
                            <a:gd name="T13" fmla="*/ 0 h 14"/>
                            <a:gd name="T14" fmla="*/ 0 w 64"/>
                            <a:gd name="T15" fmla="*/ 0 h 14"/>
                            <a:gd name="T16" fmla="*/ 0 w 64"/>
                            <a:gd name="T17" fmla="*/ 0 h 14"/>
                            <a:gd name="T18" fmla="*/ 0 w 64"/>
                            <a:gd name="T19" fmla="*/ 0 h 14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64"/>
                            <a:gd name="T31" fmla="*/ 0 h 14"/>
                            <a:gd name="T32" fmla="*/ 64 w 64"/>
                            <a:gd name="T33" fmla="*/ 0 h 14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64" h="14">
                              <a:moveTo>
                                <a:pt x="0" y="1"/>
                              </a:moveTo>
                              <a:lnTo>
                                <a:pt x="6" y="8"/>
                              </a:lnTo>
                              <a:lnTo>
                                <a:pt x="12" y="12"/>
                              </a:lnTo>
                              <a:lnTo>
                                <a:pt x="21" y="14"/>
                              </a:lnTo>
                              <a:lnTo>
                                <a:pt x="30" y="14"/>
                              </a:lnTo>
                              <a:lnTo>
                                <a:pt x="37" y="14"/>
                              </a:lnTo>
                              <a:lnTo>
                                <a:pt x="53" y="11"/>
                              </a:lnTo>
                              <a:lnTo>
                                <a:pt x="64" y="6"/>
                              </a:lnTo>
                              <a:lnTo>
                                <a:pt x="38" y="0"/>
                              </a:lnTo>
                              <a:lnTo>
                                <a:pt x="0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endParaRPr lang="en-PH" altLang="en-US"/>
                        </a:p>
                      </p:txBody>
                    </p:sp>
                    <p:sp>
                      <p:nvSpPr>
                        <p:cNvPr id="18480" name="AutoShap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0" y="1389"/>
                          <a:ext cx="11" cy="1"/>
                        </a:xfrm>
                        <a:custGeom>
                          <a:avLst/>
                          <a:gdLst>
                            <a:gd name="T0" fmla="*/ 0 w 90"/>
                            <a:gd name="T1" fmla="*/ 0 h 20"/>
                            <a:gd name="T2" fmla="*/ 0 w 90"/>
                            <a:gd name="T3" fmla="*/ 0 h 20"/>
                            <a:gd name="T4" fmla="*/ 0 w 90"/>
                            <a:gd name="T5" fmla="*/ 0 h 20"/>
                            <a:gd name="T6" fmla="*/ 0 w 90"/>
                            <a:gd name="T7" fmla="*/ 0 h 20"/>
                            <a:gd name="T8" fmla="*/ 0 w 90"/>
                            <a:gd name="T9" fmla="*/ 0 h 20"/>
                            <a:gd name="T10" fmla="*/ 0 w 90"/>
                            <a:gd name="T11" fmla="*/ 0 h 20"/>
                            <a:gd name="T12" fmla="*/ 0 w 90"/>
                            <a:gd name="T13" fmla="*/ 0 h 20"/>
                            <a:gd name="T14" fmla="*/ 0 w 90"/>
                            <a:gd name="T15" fmla="*/ 0 h 20"/>
                            <a:gd name="T16" fmla="*/ 0 w 90"/>
                            <a:gd name="T17" fmla="*/ 0 h 20"/>
                            <a:gd name="T18" fmla="*/ 0 w 90"/>
                            <a:gd name="T19" fmla="*/ 0 h 20"/>
                            <a:gd name="T20" fmla="*/ 0 w 90"/>
                            <a:gd name="T21" fmla="*/ 0 h 20"/>
                            <a:gd name="T22" fmla="*/ 0 w 90"/>
                            <a:gd name="T23" fmla="*/ 0 h 20"/>
                            <a:gd name="T24" fmla="*/ 0 w 90"/>
                            <a:gd name="T25" fmla="*/ 0 h 20"/>
                            <a:gd name="T26" fmla="*/ 0 w 90"/>
                            <a:gd name="T27" fmla="*/ 0 h 20"/>
                            <a:gd name="T28" fmla="*/ 0 w 90"/>
                            <a:gd name="T29" fmla="*/ 0 h 20"/>
                            <a:gd name="T30" fmla="*/ 0 w 90"/>
                            <a:gd name="T31" fmla="*/ 0 h 20"/>
                            <a:gd name="T32" fmla="*/ 0 w 90"/>
                            <a:gd name="T33" fmla="*/ 0 h 20"/>
                            <a:gd name="T34" fmla="*/ 0 w 90"/>
                            <a:gd name="T35" fmla="*/ 0 h 20"/>
                            <a:gd name="T36" fmla="*/ 0 w 90"/>
                            <a:gd name="T37" fmla="*/ 0 h 20"/>
                            <a:gd name="T38" fmla="*/ 0 w 90"/>
                            <a:gd name="T39" fmla="*/ 0 h 20"/>
                            <a:gd name="T40" fmla="*/ 0 w 90"/>
                            <a:gd name="T41" fmla="*/ 0 h 20"/>
                            <a:gd name="T42" fmla="*/ 0 w 90"/>
                            <a:gd name="T43" fmla="*/ 0 h 20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90"/>
                            <a:gd name="T67" fmla="*/ 0 h 20"/>
                            <a:gd name="T68" fmla="*/ 90 w 90"/>
                            <a:gd name="T69" fmla="*/ 0 h 20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90" h="20">
                              <a:moveTo>
                                <a:pt x="9" y="20"/>
                              </a:moveTo>
                              <a:lnTo>
                                <a:pt x="4" y="13"/>
                              </a:lnTo>
                              <a:lnTo>
                                <a:pt x="1" y="9"/>
                              </a:lnTo>
                              <a:lnTo>
                                <a:pt x="0" y="4"/>
                              </a:lnTo>
                              <a:lnTo>
                                <a:pt x="4" y="1"/>
                              </a:lnTo>
                              <a:lnTo>
                                <a:pt x="11" y="0"/>
                              </a:lnTo>
                              <a:lnTo>
                                <a:pt x="21" y="6"/>
                              </a:lnTo>
                              <a:lnTo>
                                <a:pt x="30" y="0"/>
                              </a:lnTo>
                              <a:lnTo>
                                <a:pt x="40" y="3"/>
                              </a:lnTo>
                              <a:lnTo>
                                <a:pt x="51" y="6"/>
                              </a:lnTo>
                              <a:lnTo>
                                <a:pt x="63" y="7"/>
                              </a:lnTo>
                              <a:lnTo>
                                <a:pt x="90" y="9"/>
                              </a:lnTo>
                              <a:lnTo>
                                <a:pt x="82" y="13"/>
                              </a:lnTo>
                              <a:lnTo>
                                <a:pt x="74" y="17"/>
                              </a:lnTo>
                              <a:lnTo>
                                <a:pt x="65" y="17"/>
                              </a:lnTo>
                              <a:lnTo>
                                <a:pt x="57" y="18"/>
                              </a:lnTo>
                              <a:lnTo>
                                <a:pt x="46" y="16"/>
                              </a:lnTo>
                              <a:lnTo>
                                <a:pt x="35" y="13"/>
                              </a:lnTo>
                              <a:lnTo>
                                <a:pt x="28" y="17"/>
                              </a:lnTo>
                              <a:lnTo>
                                <a:pt x="19" y="13"/>
                              </a:lnTo>
                              <a:lnTo>
                                <a:pt x="10" y="11"/>
                              </a:lnTo>
                              <a:lnTo>
                                <a:pt x="9" y="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endParaRPr lang="en-PH" altLang="en-US"/>
                        </a:p>
                      </p:txBody>
                    </p:sp>
                  </p:grpSp>
                  <p:sp>
                    <p:nvSpPr>
                      <p:cNvPr id="18478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85" y="1389"/>
                        <a:ext cx="9" cy="1"/>
                      </a:xfrm>
                      <a:custGeom>
                        <a:avLst/>
                        <a:gdLst>
                          <a:gd name="T0" fmla="*/ 0 w 81"/>
                          <a:gd name="T1" fmla="*/ 0 h 39"/>
                          <a:gd name="T2" fmla="*/ 0 w 81"/>
                          <a:gd name="T3" fmla="*/ 0 h 39"/>
                          <a:gd name="T4" fmla="*/ 0 w 81"/>
                          <a:gd name="T5" fmla="*/ 0 h 39"/>
                          <a:gd name="T6" fmla="*/ 0 w 81"/>
                          <a:gd name="T7" fmla="*/ 0 h 39"/>
                          <a:gd name="T8" fmla="*/ 0 w 81"/>
                          <a:gd name="T9" fmla="*/ 0 h 39"/>
                          <a:gd name="T10" fmla="*/ 0 w 81"/>
                          <a:gd name="T11" fmla="*/ 0 h 39"/>
                          <a:gd name="T12" fmla="*/ 0 w 81"/>
                          <a:gd name="T13" fmla="*/ 0 h 39"/>
                          <a:gd name="T14" fmla="*/ 0 w 81"/>
                          <a:gd name="T15" fmla="*/ 0 h 39"/>
                          <a:gd name="T16" fmla="*/ 0 w 81"/>
                          <a:gd name="T17" fmla="*/ 0 h 39"/>
                          <a:gd name="T18" fmla="*/ 0 w 81"/>
                          <a:gd name="T19" fmla="*/ 0 h 39"/>
                          <a:gd name="T20" fmla="*/ 0 w 81"/>
                          <a:gd name="T21" fmla="*/ 0 h 39"/>
                          <a:gd name="T22" fmla="*/ 0 w 81"/>
                          <a:gd name="T23" fmla="*/ 0 h 39"/>
                          <a:gd name="T24" fmla="*/ 0 w 81"/>
                          <a:gd name="T25" fmla="*/ 0 h 39"/>
                          <a:gd name="T26" fmla="*/ 0 w 81"/>
                          <a:gd name="T27" fmla="*/ 0 h 39"/>
                          <a:gd name="T28" fmla="*/ 0 w 81"/>
                          <a:gd name="T29" fmla="*/ 0 h 39"/>
                          <a:gd name="T30" fmla="*/ 0 w 81"/>
                          <a:gd name="T31" fmla="*/ 0 h 39"/>
                          <a:gd name="T32" fmla="*/ 0 w 81"/>
                          <a:gd name="T33" fmla="*/ 0 h 39"/>
                          <a:gd name="T34" fmla="*/ 0 w 81"/>
                          <a:gd name="T35" fmla="*/ 0 h 39"/>
                          <a:gd name="T36" fmla="*/ 0 w 81"/>
                          <a:gd name="T37" fmla="*/ 0 h 39"/>
                          <a:gd name="T38" fmla="*/ 0 w 81"/>
                          <a:gd name="T39" fmla="*/ 0 h 39"/>
                          <a:gd name="T40" fmla="*/ 0 w 81"/>
                          <a:gd name="T41" fmla="*/ 0 h 39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81"/>
                          <a:gd name="T64" fmla="*/ 0 h 39"/>
                          <a:gd name="T65" fmla="*/ 81 w 81"/>
                          <a:gd name="T66" fmla="*/ 39 h 39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81" h="39">
                            <a:moveTo>
                              <a:pt x="0" y="11"/>
                            </a:moveTo>
                            <a:lnTo>
                              <a:pt x="5" y="14"/>
                            </a:lnTo>
                            <a:lnTo>
                              <a:pt x="12" y="17"/>
                            </a:lnTo>
                            <a:lnTo>
                              <a:pt x="19" y="18"/>
                            </a:lnTo>
                            <a:lnTo>
                              <a:pt x="29" y="18"/>
                            </a:lnTo>
                            <a:lnTo>
                              <a:pt x="39" y="17"/>
                            </a:lnTo>
                            <a:lnTo>
                              <a:pt x="48" y="15"/>
                            </a:lnTo>
                            <a:lnTo>
                              <a:pt x="56" y="13"/>
                            </a:lnTo>
                            <a:lnTo>
                              <a:pt x="64" y="11"/>
                            </a:lnTo>
                            <a:lnTo>
                              <a:pt x="69" y="6"/>
                            </a:lnTo>
                            <a:lnTo>
                              <a:pt x="74" y="4"/>
                            </a:lnTo>
                            <a:lnTo>
                              <a:pt x="81" y="0"/>
                            </a:lnTo>
                            <a:lnTo>
                              <a:pt x="65" y="14"/>
                            </a:lnTo>
                            <a:lnTo>
                              <a:pt x="56" y="21"/>
                            </a:lnTo>
                            <a:lnTo>
                              <a:pt x="48" y="27"/>
                            </a:lnTo>
                            <a:lnTo>
                              <a:pt x="40" y="34"/>
                            </a:lnTo>
                            <a:lnTo>
                              <a:pt x="27" y="39"/>
                            </a:lnTo>
                            <a:lnTo>
                              <a:pt x="15" y="39"/>
                            </a:lnTo>
                            <a:lnTo>
                              <a:pt x="6" y="35"/>
                            </a:lnTo>
                            <a:lnTo>
                              <a:pt x="2" y="27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endParaRPr lang="en-PH" altLang="en-US"/>
                      </a:p>
                    </p:txBody>
                  </p:sp>
                </p:grpSp>
                <p:sp>
                  <p:nvSpPr>
                    <p:cNvPr id="18476" name="AutoShap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8" y="1389"/>
                      <a:ext cx="1" cy="1"/>
                    </a:xfrm>
                    <a:custGeom>
                      <a:avLst/>
                      <a:gdLst>
                        <a:gd name="T0" fmla="*/ 0 w 52"/>
                        <a:gd name="T1" fmla="*/ 0 h 19"/>
                        <a:gd name="T2" fmla="*/ 0 w 52"/>
                        <a:gd name="T3" fmla="*/ 0 h 19"/>
                        <a:gd name="T4" fmla="*/ 0 w 52"/>
                        <a:gd name="T5" fmla="*/ 0 h 19"/>
                        <a:gd name="T6" fmla="*/ 0 w 52"/>
                        <a:gd name="T7" fmla="*/ 0 h 19"/>
                        <a:gd name="T8" fmla="*/ 0 w 52"/>
                        <a:gd name="T9" fmla="*/ 0 h 19"/>
                        <a:gd name="T10" fmla="*/ 0 w 52"/>
                        <a:gd name="T11" fmla="*/ 0 h 19"/>
                        <a:gd name="T12" fmla="*/ 0 w 52"/>
                        <a:gd name="T13" fmla="*/ 0 h 19"/>
                        <a:gd name="T14" fmla="*/ 0 w 52"/>
                        <a:gd name="T15" fmla="*/ 0 h 19"/>
                        <a:gd name="T16" fmla="*/ 0 w 52"/>
                        <a:gd name="T17" fmla="*/ 0 h 19"/>
                        <a:gd name="T18" fmla="*/ 0 w 52"/>
                        <a:gd name="T19" fmla="*/ 0 h 19"/>
                        <a:gd name="T20" fmla="*/ 0 w 52"/>
                        <a:gd name="T21" fmla="*/ 0 h 19"/>
                        <a:gd name="T22" fmla="*/ 0 w 52"/>
                        <a:gd name="T23" fmla="*/ 0 h 19"/>
                        <a:gd name="T24" fmla="*/ 0 w 52"/>
                        <a:gd name="T25" fmla="*/ 0 h 1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52"/>
                        <a:gd name="T40" fmla="*/ 0 h 19"/>
                        <a:gd name="T41" fmla="*/ 52 w 52"/>
                        <a:gd name="T42" fmla="*/ 0 h 1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52" h="19">
                          <a:moveTo>
                            <a:pt x="0" y="0"/>
                          </a:moveTo>
                          <a:lnTo>
                            <a:pt x="7" y="6"/>
                          </a:lnTo>
                          <a:lnTo>
                            <a:pt x="17" y="7"/>
                          </a:lnTo>
                          <a:lnTo>
                            <a:pt x="28" y="7"/>
                          </a:lnTo>
                          <a:lnTo>
                            <a:pt x="43" y="4"/>
                          </a:lnTo>
                          <a:lnTo>
                            <a:pt x="52" y="0"/>
                          </a:lnTo>
                          <a:lnTo>
                            <a:pt x="40" y="11"/>
                          </a:lnTo>
                          <a:lnTo>
                            <a:pt x="32" y="17"/>
                          </a:lnTo>
                          <a:lnTo>
                            <a:pt x="23" y="19"/>
                          </a:lnTo>
                          <a:lnTo>
                            <a:pt x="12" y="19"/>
                          </a:lnTo>
                          <a:lnTo>
                            <a:pt x="5" y="16"/>
                          </a:lnTo>
                          <a:lnTo>
                            <a:pt x="1" y="1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1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</p:grpSp>
              <p:sp>
                <p:nvSpPr>
                  <p:cNvPr id="1847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991" y="1394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</p:grpSp>
          </p:grpSp>
          <p:grpSp>
            <p:nvGrpSpPr>
              <p:cNvPr id="18466" name="Group 53"/>
              <p:cNvGrpSpPr>
                <a:grpSpLocks/>
              </p:cNvGrpSpPr>
              <p:nvPr/>
            </p:nvGrpSpPr>
            <p:grpSpPr bwMode="auto">
              <a:xfrm>
                <a:off x="1079" y="1335"/>
                <a:ext cx="1" cy="26"/>
                <a:chOff x="1079" y="1335"/>
                <a:chExt cx="1" cy="26"/>
              </a:xfrm>
            </p:grpSpPr>
            <p:sp>
              <p:nvSpPr>
                <p:cNvPr id="18467" name="AutoShape 54"/>
                <p:cNvSpPr>
                  <a:spLocks noChangeArrowheads="1"/>
                </p:cNvSpPr>
                <p:nvPr/>
              </p:nvSpPr>
              <p:spPr bwMode="auto">
                <a:xfrm>
                  <a:off x="1079" y="1335"/>
                  <a:ext cx="1" cy="27"/>
                </a:xfrm>
                <a:custGeom>
                  <a:avLst/>
                  <a:gdLst>
                    <a:gd name="T0" fmla="*/ 0 w 59"/>
                    <a:gd name="T1" fmla="*/ 0 h 79"/>
                    <a:gd name="T2" fmla="*/ 0 w 59"/>
                    <a:gd name="T3" fmla="*/ 0 h 79"/>
                    <a:gd name="T4" fmla="*/ 0 w 59"/>
                    <a:gd name="T5" fmla="*/ 0 h 79"/>
                    <a:gd name="T6" fmla="*/ 0 w 59"/>
                    <a:gd name="T7" fmla="*/ 0 h 79"/>
                    <a:gd name="T8" fmla="*/ 0 w 59"/>
                    <a:gd name="T9" fmla="*/ 0 h 79"/>
                    <a:gd name="T10" fmla="*/ 0 w 59"/>
                    <a:gd name="T11" fmla="*/ 0 h 79"/>
                    <a:gd name="T12" fmla="*/ 0 w 59"/>
                    <a:gd name="T13" fmla="*/ 0 h 79"/>
                    <a:gd name="T14" fmla="*/ 0 w 59"/>
                    <a:gd name="T15" fmla="*/ 0 h 79"/>
                    <a:gd name="T16" fmla="*/ 0 w 59"/>
                    <a:gd name="T17" fmla="*/ 0 h 79"/>
                    <a:gd name="T18" fmla="*/ 0 w 59"/>
                    <a:gd name="T19" fmla="*/ 0 h 79"/>
                    <a:gd name="T20" fmla="*/ 0 w 59"/>
                    <a:gd name="T21" fmla="*/ 0 h 79"/>
                    <a:gd name="T22" fmla="*/ 0 w 59"/>
                    <a:gd name="T23" fmla="*/ 0 h 79"/>
                    <a:gd name="T24" fmla="*/ 0 w 59"/>
                    <a:gd name="T25" fmla="*/ 0 h 79"/>
                    <a:gd name="T26" fmla="*/ 0 w 59"/>
                    <a:gd name="T27" fmla="*/ 0 h 79"/>
                    <a:gd name="T28" fmla="*/ 0 w 59"/>
                    <a:gd name="T29" fmla="*/ 0 h 79"/>
                    <a:gd name="T30" fmla="*/ 0 w 59"/>
                    <a:gd name="T31" fmla="*/ 0 h 79"/>
                    <a:gd name="T32" fmla="*/ 0 w 59"/>
                    <a:gd name="T33" fmla="*/ 0 h 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9"/>
                    <a:gd name="T52" fmla="*/ 0 h 79"/>
                    <a:gd name="T53" fmla="*/ 59 w 59"/>
                    <a:gd name="T54" fmla="*/ 79 h 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9" h="79">
                      <a:moveTo>
                        <a:pt x="38" y="0"/>
                      </a:moveTo>
                      <a:lnTo>
                        <a:pt x="56" y="6"/>
                      </a:lnTo>
                      <a:lnTo>
                        <a:pt x="59" y="9"/>
                      </a:lnTo>
                      <a:lnTo>
                        <a:pt x="58" y="40"/>
                      </a:lnTo>
                      <a:lnTo>
                        <a:pt x="54" y="57"/>
                      </a:lnTo>
                      <a:lnTo>
                        <a:pt x="48" y="71"/>
                      </a:lnTo>
                      <a:lnTo>
                        <a:pt x="40" y="77"/>
                      </a:lnTo>
                      <a:lnTo>
                        <a:pt x="30" y="79"/>
                      </a:lnTo>
                      <a:lnTo>
                        <a:pt x="10" y="73"/>
                      </a:lnTo>
                      <a:lnTo>
                        <a:pt x="2" y="65"/>
                      </a:lnTo>
                      <a:lnTo>
                        <a:pt x="0" y="58"/>
                      </a:lnTo>
                      <a:lnTo>
                        <a:pt x="0" y="54"/>
                      </a:lnTo>
                      <a:lnTo>
                        <a:pt x="13" y="30"/>
                      </a:lnTo>
                      <a:lnTo>
                        <a:pt x="20" y="9"/>
                      </a:lnTo>
                      <a:lnTo>
                        <a:pt x="22" y="3"/>
                      </a:lnTo>
                      <a:lnTo>
                        <a:pt x="27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B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68" name="AutoShape 55"/>
                <p:cNvSpPr>
                  <a:spLocks noChangeArrowheads="1"/>
                </p:cNvSpPr>
                <p:nvPr/>
              </p:nvSpPr>
              <p:spPr bwMode="auto">
                <a:xfrm>
                  <a:off x="1080" y="1335"/>
                  <a:ext cx="1" cy="25"/>
                </a:xfrm>
                <a:custGeom>
                  <a:avLst/>
                  <a:gdLst>
                    <a:gd name="T0" fmla="*/ 0 w 42"/>
                    <a:gd name="T1" fmla="*/ 0 h 76"/>
                    <a:gd name="T2" fmla="*/ 0 w 42"/>
                    <a:gd name="T3" fmla="*/ 0 h 76"/>
                    <a:gd name="T4" fmla="*/ 0 w 42"/>
                    <a:gd name="T5" fmla="*/ 0 h 76"/>
                    <a:gd name="T6" fmla="*/ 0 w 42"/>
                    <a:gd name="T7" fmla="*/ 0 h 76"/>
                    <a:gd name="T8" fmla="*/ 0 w 42"/>
                    <a:gd name="T9" fmla="*/ 0 h 76"/>
                    <a:gd name="T10" fmla="*/ 0 w 42"/>
                    <a:gd name="T11" fmla="*/ 0 h 76"/>
                    <a:gd name="T12" fmla="*/ 0 w 42"/>
                    <a:gd name="T13" fmla="*/ 0 h 76"/>
                    <a:gd name="T14" fmla="*/ 0 w 42"/>
                    <a:gd name="T15" fmla="*/ 0 h 76"/>
                    <a:gd name="T16" fmla="*/ 0 w 42"/>
                    <a:gd name="T17" fmla="*/ 0 h 76"/>
                    <a:gd name="T18" fmla="*/ 0 w 42"/>
                    <a:gd name="T19" fmla="*/ 0 h 76"/>
                    <a:gd name="T20" fmla="*/ 0 w 42"/>
                    <a:gd name="T21" fmla="*/ 0 h 76"/>
                    <a:gd name="T22" fmla="*/ 0 w 42"/>
                    <a:gd name="T23" fmla="*/ 0 h 76"/>
                    <a:gd name="T24" fmla="*/ 0 w 42"/>
                    <a:gd name="T25" fmla="*/ 0 h 76"/>
                    <a:gd name="T26" fmla="*/ 0 w 42"/>
                    <a:gd name="T27" fmla="*/ 0 h 76"/>
                    <a:gd name="T28" fmla="*/ 0 w 42"/>
                    <a:gd name="T29" fmla="*/ 0 h 76"/>
                    <a:gd name="T30" fmla="*/ 0 w 42"/>
                    <a:gd name="T31" fmla="*/ 0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"/>
                    <a:gd name="T49" fmla="*/ 0 h 76"/>
                    <a:gd name="T50" fmla="*/ 42 w 42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" h="76">
                      <a:moveTo>
                        <a:pt x="40" y="4"/>
                      </a:moveTo>
                      <a:lnTo>
                        <a:pt x="42" y="10"/>
                      </a:lnTo>
                      <a:lnTo>
                        <a:pt x="41" y="28"/>
                      </a:lnTo>
                      <a:lnTo>
                        <a:pt x="36" y="46"/>
                      </a:lnTo>
                      <a:lnTo>
                        <a:pt x="29" y="60"/>
                      </a:lnTo>
                      <a:lnTo>
                        <a:pt x="21" y="70"/>
                      </a:lnTo>
                      <a:lnTo>
                        <a:pt x="13" y="76"/>
                      </a:lnTo>
                      <a:lnTo>
                        <a:pt x="0" y="73"/>
                      </a:lnTo>
                      <a:lnTo>
                        <a:pt x="8" y="62"/>
                      </a:lnTo>
                      <a:lnTo>
                        <a:pt x="13" y="53"/>
                      </a:lnTo>
                      <a:lnTo>
                        <a:pt x="17" y="42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3" y="14"/>
                      </a:lnTo>
                      <a:lnTo>
                        <a:pt x="23" y="0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</p:grpSp>
        <p:sp>
          <p:nvSpPr>
            <p:cNvPr id="18442" name="AutoShape 56"/>
            <p:cNvSpPr>
              <a:spLocks noChangeArrowheads="1"/>
            </p:cNvSpPr>
            <p:nvPr/>
          </p:nvSpPr>
          <p:spPr bwMode="auto">
            <a:xfrm>
              <a:off x="793" y="1627"/>
              <a:ext cx="86" cy="133"/>
            </a:xfrm>
            <a:custGeom>
              <a:avLst/>
              <a:gdLst>
                <a:gd name="T0" fmla="*/ 0 w 221"/>
                <a:gd name="T1" fmla="*/ 1 h 220"/>
                <a:gd name="T2" fmla="*/ 0 w 221"/>
                <a:gd name="T3" fmla="*/ 1 h 220"/>
                <a:gd name="T4" fmla="*/ 0 w 221"/>
                <a:gd name="T5" fmla="*/ 0 h 220"/>
                <a:gd name="T6" fmla="*/ 0 w 221"/>
                <a:gd name="T7" fmla="*/ 1 h 220"/>
                <a:gd name="T8" fmla="*/ 0 w 221"/>
                <a:gd name="T9" fmla="*/ 1 h 220"/>
                <a:gd name="T10" fmla="*/ 0 w 221"/>
                <a:gd name="T11" fmla="*/ 1 h 220"/>
                <a:gd name="T12" fmla="*/ 0 w 221"/>
                <a:gd name="T13" fmla="*/ 1 h 220"/>
                <a:gd name="T14" fmla="*/ 0 w 221"/>
                <a:gd name="T15" fmla="*/ 1 h 220"/>
                <a:gd name="T16" fmla="*/ 0 w 221"/>
                <a:gd name="T17" fmla="*/ 1 h 220"/>
                <a:gd name="T18" fmla="*/ 0 w 221"/>
                <a:gd name="T19" fmla="*/ 1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"/>
                <a:gd name="T31" fmla="*/ 0 h 220"/>
                <a:gd name="T32" fmla="*/ 221 w 221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" h="220">
                  <a:moveTo>
                    <a:pt x="208" y="79"/>
                  </a:moveTo>
                  <a:lnTo>
                    <a:pt x="169" y="17"/>
                  </a:lnTo>
                  <a:lnTo>
                    <a:pt x="139" y="0"/>
                  </a:lnTo>
                  <a:lnTo>
                    <a:pt x="195" y="92"/>
                  </a:lnTo>
                  <a:lnTo>
                    <a:pt x="208" y="139"/>
                  </a:lnTo>
                  <a:lnTo>
                    <a:pt x="51" y="159"/>
                  </a:lnTo>
                  <a:lnTo>
                    <a:pt x="200" y="155"/>
                  </a:lnTo>
                  <a:lnTo>
                    <a:pt x="0" y="220"/>
                  </a:lnTo>
                  <a:lnTo>
                    <a:pt x="221" y="169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10A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PH" altLang="en-US"/>
            </a:p>
          </p:txBody>
        </p:sp>
        <p:grpSp>
          <p:nvGrpSpPr>
            <p:cNvPr id="18443" name="Group 57"/>
            <p:cNvGrpSpPr>
              <a:grpSpLocks/>
            </p:cNvGrpSpPr>
            <p:nvPr/>
          </p:nvGrpSpPr>
          <p:grpSpPr bwMode="auto">
            <a:xfrm>
              <a:off x="625" y="1755"/>
              <a:ext cx="133" cy="162"/>
              <a:chOff x="625" y="1755"/>
              <a:chExt cx="133" cy="162"/>
            </a:xfrm>
          </p:grpSpPr>
          <p:sp>
            <p:nvSpPr>
              <p:cNvPr id="18460" name="AutoShape 58"/>
              <p:cNvSpPr>
                <a:spLocks noChangeArrowheads="1"/>
              </p:cNvSpPr>
              <p:nvPr/>
            </p:nvSpPr>
            <p:spPr bwMode="auto">
              <a:xfrm>
                <a:off x="758" y="1755"/>
                <a:ext cx="1" cy="39"/>
              </a:xfrm>
              <a:custGeom>
                <a:avLst/>
                <a:gdLst>
                  <a:gd name="T0" fmla="*/ 0 w 29"/>
                  <a:gd name="T1" fmla="*/ 0 h 92"/>
                  <a:gd name="T2" fmla="*/ 0 w 29"/>
                  <a:gd name="T3" fmla="*/ 0 h 92"/>
                  <a:gd name="T4" fmla="*/ 0 w 29"/>
                  <a:gd name="T5" fmla="*/ 0 h 92"/>
                  <a:gd name="T6" fmla="*/ 0 w 29"/>
                  <a:gd name="T7" fmla="*/ 0 h 92"/>
                  <a:gd name="T8" fmla="*/ 0 w 29"/>
                  <a:gd name="T9" fmla="*/ 0 h 92"/>
                  <a:gd name="T10" fmla="*/ 0 w 29"/>
                  <a:gd name="T11" fmla="*/ 0 h 92"/>
                  <a:gd name="T12" fmla="*/ 0 w 29"/>
                  <a:gd name="T13" fmla="*/ 0 h 92"/>
                  <a:gd name="T14" fmla="*/ 0 w 29"/>
                  <a:gd name="T15" fmla="*/ 0 h 92"/>
                  <a:gd name="T16" fmla="*/ 0 w 29"/>
                  <a:gd name="T17" fmla="*/ 0 h 92"/>
                  <a:gd name="T18" fmla="*/ 0 w 29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92"/>
                  <a:gd name="T32" fmla="*/ 29 w 29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92">
                    <a:moveTo>
                      <a:pt x="14" y="12"/>
                    </a:moveTo>
                    <a:lnTo>
                      <a:pt x="29" y="48"/>
                    </a:lnTo>
                    <a:lnTo>
                      <a:pt x="24" y="74"/>
                    </a:lnTo>
                    <a:lnTo>
                      <a:pt x="14" y="92"/>
                    </a:lnTo>
                    <a:lnTo>
                      <a:pt x="10" y="92"/>
                    </a:lnTo>
                    <a:lnTo>
                      <a:pt x="10" y="43"/>
                    </a:lnTo>
                    <a:lnTo>
                      <a:pt x="0" y="31"/>
                    </a:lnTo>
                    <a:lnTo>
                      <a:pt x="5" y="21"/>
                    </a:lnTo>
                    <a:lnTo>
                      <a:pt x="14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10A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18461" name="AutoShape 59"/>
              <p:cNvSpPr>
                <a:spLocks noChangeArrowheads="1"/>
              </p:cNvSpPr>
              <p:nvPr/>
            </p:nvSpPr>
            <p:spPr bwMode="auto">
              <a:xfrm>
                <a:off x="625" y="1828"/>
                <a:ext cx="32" cy="90"/>
              </a:xfrm>
              <a:custGeom>
                <a:avLst/>
                <a:gdLst>
                  <a:gd name="T0" fmla="*/ 0 w 123"/>
                  <a:gd name="T1" fmla="*/ 0 h 165"/>
                  <a:gd name="T2" fmla="*/ 0 w 123"/>
                  <a:gd name="T3" fmla="*/ 1 h 165"/>
                  <a:gd name="T4" fmla="*/ 0 w 123"/>
                  <a:gd name="T5" fmla="*/ 1 h 165"/>
                  <a:gd name="T6" fmla="*/ 0 w 123"/>
                  <a:gd name="T7" fmla="*/ 1 h 165"/>
                  <a:gd name="T8" fmla="*/ 0 w 123"/>
                  <a:gd name="T9" fmla="*/ 1 h 165"/>
                  <a:gd name="T10" fmla="*/ 0 w 123"/>
                  <a:gd name="T11" fmla="*/ 1 h 165"/>
                  <a:gd name="T12" fmla="*/ 0 w 123"/>
                  <a:gd name="T13" fmla="*/ 1 h 165"/>
                  <a:gd name="T14" fmla="*/ 0 w 123"/>
                  <a:gd name="T15" fmla="*/ 1 h 165"/>
                  <a:gd name="T16" fmla="*/ 0 w 123"/>
                  <a:gd name="T17" fmla="*/ 1 h 165"/>
                  <a:gd name="T18" fmla="*/ 0 w 123"/>
                  <a:gd name="T19" fmla="*/ 1 h 165"/>
                  <a:gd name="T20" fmla="*/ 0 w 123"/>
                  <a:gd name="T21" fmla="*/ 1 h 165"/>
                  <a:gd name="T22" fmla="*/ 0 w 123"/>
                  <a:gd name="T23" fmla="*/ 1 h 165"/>
                  <a:gd name="T24" fmla="*/ 0 w 123"/>
                  <a:gd name="T25" fmla="*/ 1 h 165"/>
                  <a:gd name="T26" fmla="*/ 0 w 123"/>
                  <a:gd name="T27" fmla="*/ 1 h 165"/>
                  <a:gd name="T28" fmla="*/ 0 w 123"/>
                  <a:gd name="T29" fmla="*/ 0 h 1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3"/>
                  <a:gd name="T46" fmla="*/ 0 h 165"/>
                  <a:gd name="T47" fmla="*/ 123 w 123"/>
                  <a:gd name="T48" fmla="*/ 165 h 1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3" h="165">
                    <a:moveTo>
                      <a:pt x="30" y="0"/>
                    </a:moveTo>
                    <a:lnTo>
                      <a:pt x="74" y="26"/>
                    </a:lnTo>
                    <a:lnTo>
                      <a:pt x="101" y="61"/>
                    </a:lnTo>
                    <a:lnTo>
                      <a:pt x="114" y="87"/>
                    </a:lnTo>
                    <a:lnTo>
                      <a:pt x="118" y="108"/>
                    </a:lnTo>
                    <a:lnTo>
                      <a:pt x="123" y="132"/>
                    </a:lnTo>
                    <a:lnTo>
                      <a:pt x="123" y="152"/>
                    </a:lnTo>
                    <a:lnTo>
                      <a:pt x="78" y="165"/>
                    </a:lnTo>
                    <a:lnTo>
                      <a:pt x="70" y="127"/>
                    </a:lnTo>
                    <a:lnTo>
                      <a:pt x="66" y="104"/>
                    </a:lnTo>
                    <a:lnTo>
                      <a:pt x="44" y="74"/>
                    </a:lnTo>
                    <a:lnTo>
                      <a:pt x="30" y="57"/>
                    </a:lnTo>
                    <a:lnTo>
                      <a:pt x="17" y="40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7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18444" name="Group 60"/>
            <p:cNvGrpSpPr>
              <a:grpSpLocks/>
            </p:cNvGrpSpPr>
            <p:nvPr/>
          </p:nvGrpSpPr>
          <p:grpSpPr bwMode="auto">
            <a:xfrm>
              <a:off x="624" y="1503"/>
              <a:ext cx="638" cy="894"/>
              <a:chOff x="624" y="1503"/>
              <a:chExt cx="638" cy="894"/>
            </a:xfrm>
          </p:grpSpPr>
          <p:sp>
            <p:nvSpPr>
              <p:cNvPr id="18446" name="AutoShape 61"/>
              <p:cNvSpPr>
                <a:spLocks noChangeArrowheads="1"/>
              </p:cNvSpPr>
              <p:nvPr/>
            </p:nvSpPr>
            <p:spPr bwMode="auto">
              <a:xfrm>
                <a:off x="1063" y="1503"/>
                <a:ext cx="200" cy="895"/>
              </a:xfrm>
              <a:custGeom>
                <a:avLst/>
                <a:gdLst>
                  <a:gd name="T0" fmla="*/ 0 w 441"/>
                  <a:gd name="T1" fmla="*/ 0 h 1278"/>
                  <a:gd name="T2" fmla="*/ 0 w 441"/>
                  <a:gd name="T3" fmla="*/ 1 h 1278"/>
                  <a:gd name="T4" fmla="*/ 0 w 441"/>
                  <a:gd name="T5" fmla="*/ 1 h 1278"/>
                  <a:gd name="T6" fmla="*/ 0 w 441"/>
                  <a:gd name="T7" fmla="*/ 1 h 1278"/>
                  <a:gd name="T8" fmla="*/ 0 w 441"/>
                  <a:gd name="T9" fmla="*/ 1 h 1278"/>
                  <a:gd name="T10" fmla="*/ 0 w 441"/>
                  <a:gd name="T11" fmla="*/ 1 h 1278"/>
                  <a:gd name="T12" fmla="*/ 0 w 441"/>
                  <a:gd name="T13" fmla="*/ 1 h 1278"/>
                  <a:gd name="T14" fmla="*/ 0 w 441"/>
                  <a:gd name="T15" fmla="*/ 1 h 1278"/>
                  <a:gd name="T16" fmla="*/ 0 w 441"/>
                  <a:gd name="T17" fmla="*/ 1 h 1278"/>
                  <a:gd name="T18" fmla="*/ 0 w 441"/>
                  <a:gd name="T19" fmla="*/ 1 h 1278"/>
                  <a:gd name="T20" fmla="*/ 0 w 441"/>
                  <a:gd name="T21" fmla="*/ 1 h 1278"/>
                  <a:gd name="T22" fmla="*/ 0 w 441"/>
                  <a:gd name="T23" fmla="*/ 1 h 1278"/>
                  <a:gd name="T24" fmla="*/ 0 w 441"/>
                  <a:gd name="T25" fmla="*/ 1 h 1278"/>
                  <a:gd name="T26" fmla="*/ 0 w 441"/>
                  <a:gd name="T27" fmla="*/ 1 h 1278"/>
                  <a:gd name="T28" fmla="*/ 0 w 441"/>
                  <a:gd name="T29" fmla="*/ 1 h 1278"/>
                  <a:gd name="T30" fmla="*/ 0 w 441"/>
                  <a:gd name="T31" fmla="*/ 1 h 1278"/>
                  <a:gd name="T32" fmla="*/ 0 w 441"/>
                  <a:gd name="T33" fmla="*/ 1 h 1278"/>
                  <a:gd name="T34" fmla="*/ 0 w 441"/>
                  <a:gd name="T35" fmla="*/ 1 h 1278"/>
                  <a:gd name="T36" fmla="*/ 0 w 441"/>
                  <a:gd name="T37" fmla="*/ 1 h 1278"/>
                  <a:gd name="T38" fmla="*/ 0 w 441"/>
                  <a:gd name="T39" fmla="*/ 1 h 1278"/>
                  <a:gd name="T40" fmla="*/ 0 w 441"/>
                  <a:gd name="T41" fmla="*/ 1 h 1278"/>
                  <a:gd name="T42" fmla="*/ 0 w 441"/>
                  <a:gd name="T43" fmla="*/ 1 h 1278"/>
                  <a:gd name="T44" fmla="*/ 0 w 441"/>
                  <a:gd name="T45" fmla="*/ 1 h 1278"/>
                  <a:gd name="T46" fmla="*/ 0 w 441"/>
                  <a:gd name="T47" fmla="*/ 1 h 1278"/>
                  <a:gd name="T48" fmla="*/ 0 w 441"/>
                  <a:gd name="T49" fmla="*/ 1 h 1278"/>
                  <a:gd name="T50" fmla="*/ 0 w 441"/>
                  <a:gd name="T51" fmla="*/ 1 h 1278"/>
                  <a:gd name="T52" fmla="*/ 0 w 441"/>
                  <a:gd name="T53" fmla="*/ 1 h 1278"/>
                  <a:gd name="T54" fmla="*/ 0 w 441"/>
                  <a:gd name="T55" fmla="*/ 1 h 1278"/>
                  <a:gd name="T56" fmla="*/ 0 w 441"/>
                  <a:gd name="T57" fmla="*/ 1 h 1278"/>
                  <a:gd name="T58" fmla="*/ 0 w 441"/>
                  <a:gd name="T59" fmla="*/ 1 h 1278"/>
                  <a:gd name="T60" fmla="*/ 0 w 441"/>
                  <a:gd name="T61" fmla="*/ 1 h 1278"/>
                  <a:gd name="T62" fmla="*/ 0 w 441"/>
                  <a:gd name="T63" fmla="*/ 1 h 1278"/>
                  <a:gd name="T64" fmla="*/ 0 w 441"/>
                  <a:gd name="T65" fmla="*/ 1 h 1278"/>
                  <a:gd name="T66" fmla="*/ 0 w 441"/>
                  <a:gd name="T67" fmla="*/ 1 h 1278"/>
                  <a:gd name="T68" fmla="*/ 0 w 441"/>
                  <a:gd name="T69" fmla="*/ 1 h 1278"/>
                  <a:gd name="T70" fmla="*/ 0 w 441"/>
                  <a:gd name="T71" fmla="*/ 1 h 1278"/>
                  <a:gd name="T72" fmla="*/ 0 w 441"/>
                  <a:gd name="T73" fmla="*/ 1 h 1278"/>
                  <a:gd name="T74" fmla="*/ 0 w 441"/>
                  <a:gd name="T75" fmla="*/ 1 h 1278"/>
                  <a:gd name="T76" fmla="*/ 0 w 441"/>
                  <a:gd name="T77" fmla="*/ 1 h 1278"/>
                  <a:gd name="T78" fmla="*/ 0 w 441"/>
                  <a:gd name="T79" fmla="*/ 1 h 1278"/>
                  <a:gd name="T80" fmla="*/ 0 w 441"/>
                  <a:gd name="T81" fmla="*/ 1 h 1278"/>
                  <a:gd name="T82" fmla="*/ 0 w 441"/>
                  <a:gd name="T83" fmla="*/ 1 h 1278"/>
                  <a:gd name="T84" fmla="*/ 0 w 441"/>
                  <a:gd name="T85" fmla="*/ 1 h 1278"/>
                  <a:gd name="T86" fmla="*/ 0 w 441"/>
                  <a:gd name="T87" fmla="*/ 1 h 1278"/>
                  <a:gd name="T88" fmla="*/ 0 w 441"/>
                  <a:gd name="T89" fmla="*/ 1 h 1278"/>
                  <a:gd name="T90" fmla="*/ 0 w 441"/>
                  <a:gd name="T91" fmla="*/ 1 h 1278"/>
                  <a:gd name="T92" fmla="*/ 0 w 441"/>
                  <a:gd name="T93" fmla="*/ 1 h 1278"/>
                  <a:gd name="T94" fmla="*/ 0 w 441"/>
                  <a:gd name="T95" fmla="*/ 1 h 1278"/>
                  <a:gd name="T96" fmla="*/ 0 w 441"/>
                  <a:gd name="T97" fmla="*/ 1 h 1278"/>
                  <a:gd name="T98" fmla="*/ 0 w 441"/>
                  <a:gd name="T99" fmla="*/ 1 h 1278"/>
                  <a:gd name="T100" fmla="*/ 0 w 441"/>
                  <a:gd name="T101" fmla="*/ 1 h 1278"/>
                  <a:gd name="T102" fmla="*/ 0 w 441"/>
                  <a:gd name="T103" fmla="*/ 1 h 1278"/>
                  <a:gd name="T104" fmla="*/ 0 w 441"/>
                  <a:gd name="T105" fmla="*/ 1 h 1278"/>
                  <a:gd name="T106" fmla="*/ 0 w 441"/>
                  <a:gd name="T107" fmla="*/ 1 h 1278"/>
                  <a:gd name="T108" fmla="*/ 0 w 441"/>
                  <a:gd name="T109" fmla="*/ 1 h 1278"/>
                  <a:gd name="T110" fmla="*/ 0 w 441"/>
                  <a:gd name="T111" fmla="*/ 1 h 1278"/>
                  <a:gd name="T112" fmla="*/ 0 w 441"/>
                  <a:gd name="T113" fmla="*/ 1 h 1278"/>
                  <a:gd name="T114" fmla="*/ 0 w 441"/>
                  <a:gd name="T115" fmla="*/ 1 h 1278"/>
                  <a:gd name="T116" fmla="*/ 0 w 441"/>
                  <a:gd name="T117" fmla="*/ 0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1"/>
                  <a:gd name="T178" fmla="*/ 0 h 1278"/>
                  <a:gd name="T179" fmla="*/ 441 w 441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1" h="1278">
                    <a:moveTo>
                      <a:pt x="65" y="0"/>
                    </a:moveTo>
                    <a:lnTo>
                      <a:pt x="86" y="13"/>
                    </a:lnTo>
                    <a:lnTo>
                      <a:pt x="111" y="30"/>
                    </a:lnTo>
                    <a:lnTo>
                      <a:pt x="137" y="47"/>
                    </a:lnTo>
                    <a:lnTo>
                      <a:pt x="177" y="68"/>
                    </a:lnTo>
                    <a:lnTo>
                      <a:pt x="264" y="122"/>
                    </a:lnTo>
                    <a:lnTo>
                      <a:pt x="301" y="138"/>
                    </a:lnTo>
                    <a:lnTo>
                      <a:pt x="321" y="146"/>
                    </a:lnTo>
                    <a:lnTo>
                      <a:pt x="340" y="163"/>
                    </a:lnTo>
                    <a:lnTo>
                      <a:pt x="388" y="375"/>
                    </a:lnTo>
                    <a:lnTo>
                      <a:pt x="394" y="459"/>
                    </a:lnTo>
                    <a:lnTo>
                      <a:pt x="386" y="482"/>
                    </a:lnTo>
                    <a:lnTo>
                      <a:pt x="407" y="573"/>
                    </a:lnTo>
                    <a:lnTo>
                      <a:pt x="412" y="722"/>
                    </a:lnTo>
                    <a:lnTo>
                      <a:pt x="422" y="790"/>
                    </a:lnTo>
                    <a:lnTo>
                      <a:pt x="428" y="836"/>
                    </a:lnTo>
                    <a:lnTo>
                      <a:pt x="437" y="830"/>
                    </a:lnTo>
                    <a:lnTo>
                      <a:pt x="441" y="874"/>
                    </a:lnTo>
                    <a:lnTo>
                      <a:pt x="420" y="889"/>
                    </a:lnTo>
                    <a:lnTo>
                      <a:pt x="391" y="902"/>
                    </a:lnTo>
                    <a:lnTo>
                      <a:pt x="365" y="912"/>
                    </a:lnTo>
                    <a:lnTo>
                      <a:pt x="337" y="922"/>
                    </a:lnTo>
                    <a:lnTo>
                      <a:pt x="315" y="929"/>
                    </a:lnTo>
                    <a:lnTo>
                      <a:pt x="290" y="929"/>
                    </a:lnTo>
                    <a:lnTo>
                      <a:pt x="272" y="925"/>
                    </a:lnTo>
                    <a:lnTo>
                      <a:pt x="261" y="914"/>
                    </a:lnTo>
                    <a:lnTo>
                      <a:pt x="258" y="878"/>
                    </a:lnTo>
                    <a:lnTo>
                      <a:pt x="287" y="883"/>
                    </a:lnTo>
                    <a:lnTo>
                      <a:pt x="277" y="856"/>
                    </a:lnTo>
                    <a:lnTo>
                      <a:pt x="279" y="805"/>
                    </a:lnTo>
                    <a:lnTo>
                      <a:pt x="272" y="775"/>
                    </a:lnTo>
                    <a:lnTo>
                      <a:pt x="266" y="740"/>
                    </a:lnTo>
                    <a:lnTo>
                      <a:pt x="257" y="691"/>
                    </a:lnTo>
                    <a:lnTo>
                      <a:pt x="240" y="638"/>
                    </a:lnTo>
                    <a:lnTo>
                      <a:pt x="226" y="506"/>
                    </a:lnTo>
                    <a:lnTo>
                      <a:pt x="201" y="696"/>
                    </a:lnTo>
                    <a:lnTo>
                      <a:pt x="211" y="812"/>
                    </a:lnTo>
                    <a:lnTo>
                      <a:pt x="246" y="934"/>
                    </a:lnTo>
                    <a:lnTo>
                      <a:pt x="323" y="1162"/>
                    </a:lnTo>
                    <a:lnTo>
                      <a:pt x="262" y="1206"/>
                    </a:lnTo>
                    <a:lnTo>
                      <a:pt x="221" y="1230"/>
                    </a:lnTo>
                    <a:lnTo>
                      <a:pt x="190" y="1245"/>
                    </a:lnTo>
                    <a:lnTo>
                      <a:pt x="170" y="1250"/>
                    </a:lnTo>
                    <a:lnTo>
                      <a:pt x="145" y="1258"/>
                    </a:lnTo>
                    <a:lnTo>
                      <a:pt x="119" y="1267"/>
                    </a:lnTo>
                    <a:lnTo>
                      <a:pt x="86" y="1278"/>
                    </a:lnTo>
                    <a:lnTo>
                      <a:pt x="47" y="1038"/>
                    </a:lnTo>
                    <a:lnTo>
                      <a:pt x="22" y="874"/>
                    </a:lnTo>
                    <a:lnTo>
                      <a:pt x="8" y="718"/>
                    </a:lnTo>
                    <a:lnTo>
                      <a:pt x="0" y="506"/>
                    </a:lnTo>
                    <a:lnTo>
                      <a:pt x="1" y="420"/>
                    </a:lnTo>
                    <a:lnTo>
                      <a:pt x="7" y="335"/>
                    </a:lnTo>
                    <a:lnTo>
                      <a:pt x="24" y="212"/>
                    </a:lnTo>
                    <a:lnTo>
                      <a:pt x="34" y="183"/>
                    </a:lnTo>
                    <a:lnTo>
                      <a:pt x="47" y="148"/>
                    </a:lnTo>
                    <a:lnTo>
                      <a:pt x="56" y="112"/>
                    </a:lnTo>
                    <a:lnTo>
                      <a:pt x="61" y="86"/>
                    </a:lnTo>
                    <a:lnTo>
                      <a:pt x="67" y="5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18447" name="AutoShape 62"/>
              <p:cNvSpPr>
                <a:spLocks noChangeArrowheads="1"/>
              </p:cNvSpPr>
              <p:nvPr/>
            </p:nvSpPr>
            <p:spPr bwMode="auto">
              <a:xfrm>
                <a:off x="624" y="1503"/>
                <a:ext cx="355" cy="828"/>
              </a:xfrm>
              <a:custGeom>
                <a:avLst/>
                <a:gdLst>
                  <a:gd name="T0" fmla="*/ 0 w 750"/>
                  <a:gd name="T1" fmla="*/ 1 h 1185"/>
                  <a:gd name="T2" fmla="*/ 0 w 750"/>
                  <a:gd name="T3" fmla="*/ 1 h 1185"/>
                  <a:gd name="T4" fmla="*/ 0 w 750"/>
                  <a:gd name="T5" fmla="*/ 1 h 1185"/>
                  <a:gd name="T6" fmla="*/ 0 w 750"/>
                  <a:gd name="T7" fmla="*/ 1 h 1185"/>
                  <a:gd name="T8" fmla="*/ 0 w 750"/>
                  <a:gd name="T9" fmla="*/ 1 h 1185"/>
                  <a:gd name="T10" fmla="*/ 0 w 750"/>
                  <a:gd name="T11" fmla="*/ 1 h 1185"/>
                  <a:gd name="T12" fmla="*/ 0 w 750"/>
                  <a:gd name="T13" fmla="*/ 1 h 1185"/>
                  <a:gd name="T14" fmla="*/ 0 w 750"/>
                  <a:gd name="T15" fmla="*/ 1 h 1185"/>
                  <a:gd name="T16" fmla="*/ 0 w 750"/>
                  <a:gd name="T17" fmla="*/ 1 h 1185"/>
                  <a:gd name="T18" fmla="*/ 0 w 750"/>
                  <a:gd name="T19" fmla="*/ 1 h 1185"/>
                  <a:gd name="T20" fmla="*/ 0 w 750"/>
                  <a:gd name="T21" fmla="*/ 1 h 1185"/>
                  <a:gd name="T22" fmla="*/ 0 w 750"/>
                  <a:gd name="T23" fmla="*/ 1 h 1185"/>
                  <a:gd name="T24" fmla="*/ 0 w 750"/>
                  <a:gd name="T25" fmla="*/ 1 h 1185"/>
                  <a:gd name="T26" fmla="*/ 0 w 750"/>
                  <a:gd name="T27" fmla="*/ 1 h 1185"/>
                  <a:gd name="T28" fmla="*/ 0 w 750"/>
                  <a:gd name="T29" fmla="*/ 1 h 1185"/>
                  <a:gd name="T30" fmla="*/ 0 w 750"/>
                  <a:gd name="T31" fmla="*/ 1 h 1185"/>
                  <a:gd name="T32" fmla="*/ 0 w 750"/>
                  <a:gd name="T33" fmla="*/ 1 h 1185"/>
                  <a:gd name="T34" fmla="*/ 0 w 750"/>
                  <a:gd name="T35" fmla="*/ 1 h 1185"/>
                  <a:gd name="T36" fmla="*/ 0 w 750"/>
                  <a:gd name="T37" fmla="*/ 1 h 1185"/>
                  <a:gd name="T38" fmla="*/ 0 w 750"/>
                  <a:gd name="T39" fmla="*/ 1 h 1185"/>
                  <a:gd name="T40" fmla="*/ 0 w 750"/>
                  <a:gd name="T41" fmla="*/ 1 h 1185"/>
                  <a:gd name="T42" fmla="*/ 0 w 750"/>
                  <a:gd name="T43" fmla="*/ 1 h 1185"/>
                  <a:gd name="T44" fmla="*/ 0 w 750"/>
                  <a:gd name="T45" fmla="*/ 1 h 1185"/>
                  <a:gd name="T46" fmla="*/ 0 w 750"/>
                  <a:gd name="T47" fmla="*/ 1 h 1185"/>
                  <a:gd name="T48" fmla="*/ 0 w 750"/>
                  <a:gd name="T49" fmla="*/ 1 h 1185"/>
                  <a:gd name="T50" fmla="*/ 0 w 750"/>
                  <a:gd name="T51" fmla="*/ 1 h 1185"/>
                  <a:gd name="T52" fmla="*/ 0 w 750"/>
                  <a:gd name="T53" fmla="*/ 1 h 1185"/>
                  <a:gd name="T54" fmla="*/ 0 w 750"/>
                  <a:gd name="T55" fmla="*/ 1 h 1185"/>
                  <a:gd name="T56" fmla="*/ 0 w 750"/>
                  <a:gd name="T57" fmla="*/ 1 h 1185"/>
                  <a:gd name="T58" fmla="*/ 0 w 750"/>
                  <a:gd name="T59" fmla="*/ 1 h 1185"/>
                  <a:gd name="T60" fmla="*/ 0 w 750"/>
                  <a:gd name="T61" fmla="*/ 1 h 1185"/>
                  <a:gd name="T62" fmla="*/ 0 w 750"/>
                  <a:gd name="T63" fmla="*/ 1 h 1185"/>
                  <a:gd name="T64" fmla="*/ 0 w 750"/>
                  <a:gd name="T65" fmla="*/ 1 h 1185"/>
                  <a:gd name="T66" fmla="*/ 0 w 750"/>
                  <a:gd name="T67" fmla="*/ 1 h 1185"/>
                  <a:gd name="T68" fmla="*/ 0 w 750"/>
                  <a:gd name="T69" fmla="*/ 0 h 11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0"/>
                  <a:gd name="T106" fmla="*/ 0 h 1185"/>
                  <a:gd name="T107" fmla="*/ 750 w 750"/>
                  <a:gd name="T108" fmla="*/ 1185 h 11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0" h="1185">
                    <a:moveTo>
                      <a:pt x="750" y="0"/>
                    </a:moveTo>
                    <a:lnTo>
                      <a:pt x="732" y="14"/>
                    </a:lnTo>
                    <a:lnTo>
                      <a:pt x="694" y="14"/>
                    </a:lnTo>
                    <a:lnTo>
                      <a:pt x="665" y="16"/>
                    </a:lnTo>
                    <a:lnTo>
                      <a:pt x="636" y="19"/>
                    </a:lnTo>
                    <a:lnTo>
                      <a:pt x="599" y="25"/>
                    </a:lnTo>
                    <a:lnTo>
                      <a:pt x="588" y="23"/>
                    </a:lnTo>
                    <a:lnTo>
                      <a:pt x="577" y="24"/>
                    </a:lnTo>
                    <a:lnTo>
                      <a:pt x="566" y="28"/>
                    </a:lnTo>
                    <a:lnTo>
                      <a:pt x="553" y="36"/>
                    </a:lnTo>
                    <a:lnTo>
                      <a:pt x="548" y="44"/>
                    </a:lnTo>
                    <a:lnTo>
                      <a:pt x="540" y="50"/>
                    </a:lnTo>
                    <a:lnTo>
                      <a:pt x="529" y="62"/>
                    </a:lnTo>
                    <a:lnTo>
                      <a:pt x="521" y="80"/>
                    </a:lnTo>
                    <a:lnTo>
                      <a:pt x="512" y="93"/>
                    </a:lnTo>
                    <a:lnTo>
                      <a:pt x="458" y="152"/>
                    </a:lnTo>
                    <a:lnTo>
                      <a:pt x="445" y="155"/>
                    </a:lnTo>
                    <a:lnTo>
                      <a:pt x="429" y="181"/>
                    </a:lnTo>
                    <a:lnTo>
                      <a:pt x="299" y="328"/>
                    </a:lnTo>
                    <a:lnTo>
                      <a:pt x="301" y="335"/>
                    </a:lnTo>
                    <a:lnTo>
                      <a:pt x="287" y="341"/>
                    </a:lnTo>
                    <a:lnTo>
                      <a:pt x="292" y="350"/>
                    </a:lnTo>
                    <a:lnTo>
                      <a:pt x="244" y="368"/>
                    </a:lnTo>
                    <a:lnTo>
                      <a:pt x="183" y="389"/>
                    </a:lnTo>
                    <a:lnTo>
                      <a:pt x="150" y="409"/>
                    </a:lnTo>
                    <a:lnTo>
                      <a:pt x="47" y="458"/>
                    </a:lnTo>
                    <a:lnTo>
                      <a:pt x="31" y="454"/>
                    </a:lnTo>
                    <a:lnTo>
                      <a:pt x="0" y="477"/>
                    </a:lnTo>
                    <a:lnTo>
                      <a:pt x="19" y="491"/>
                    </a:lnTo>
                    <a:lnTo>
                      <a:pt x="40" y="514"/>
                    </a:lnTo>
                    <a:lnTo>
                      <a:pt x="55" y="535"/>
                    </a:lnTo>
                    <a:lnTo>
                      <a:pt x="68" y="557"/>
                    </a:lnTo>
                    <a:lnTo>
                      <a:pt x="78" y="593"/>
                    </a:lnTo>
                    <a:lnTo>
                      <a:pt x="82" y="613"/>
                    </a:lnTo>
                    <a:lnTo>
                      <a:pt x="122" y="603"/>
                    </a:lnTo>
                    <a:lnTo>
                      <a:pt x="122" y="579"/>
                    </a:lnTo>
                    <a:lnTo>
                      <a:pt x="250" y="537"/>
                    </a:lnTo>
                    <a:lnTo>
                      <a:pt x="312" y="506"/>
                    </a:lnTo>
                    <a:lnTo>
                      <a:pt x="392" y="465"/>
                    </a:lnTo>
                    <a:lnTo>
                      <a:pt x="531" y="345"/>
                    </a:lnTo>
                    <a:lnTo>
                      <a:pt x="550" y="430"/>
                    </a:lnTo>
                    <a:lnTo>
                      <a:pt x="558" y="477"/>
                    </a:lnTo>
                    <a:lnTo>
                      <a:pt x="572" y="524"/>
                    </a:lnTo>
                    <a:lnTo>
                      <a:pt x="609" y="625"/>
                    </a:lnTo>
                    <a:lnTo>
                      <a:pt x="591" y="686"/>
                    </a:lnTo>
                    <a:lnTo>
                      <a:pt x="568" y="750"/>
                    </a:lnTo>
                    <a:lnTo>
                      <a:pt x="534" y="825"/>
                    </a:lnTo>
                    <a:lnTo>
                      <a:pt x="502" y="887"/>
                    </a:lnTo>
                    <a:lnTo>
                      <a:pt x="445" y="1003"/>
                    </a:lnTo>
                    <a:lnTo>
                      <a:pt x="442" y="1028"/>
                    </a:lnTo>
                    <a:lnTo>
                      <a:pt x="443" y="1050"/>
                    </a:lnTo>
                    <a:lnTo>
                      <a:pt x="444" y="1072"/>
                    </a:lnTo>
                    <a:lnTo>
                      <a:pt x="503" y="1155"/>
                    </a:lnTo>
                    <a:lnTo>
                      <a:pt x="535" y="1185"/>
                    </a:lnTo>
                    <a:lnTo>
                      <a:pt x="586" y="1103"/>
                    </a:lnTo>
                    <a:lnTo>
                      <a:pt x="598" y="1046"/>
                    </a:lnTo>
                    <a:lnTo>
                      <a:pt x="611" y="998"/>
                    </a:lnTo>
                    <a:lnTo>
                      <a:pt x="617" y="957"/>
                    </a:lnTo>
                    <a:lnTo>
                      <a:pt x="628" y="886"/>
                    </a:lnTo>
                    <a:lnTo>
                      <a:pt x="636" y="783"/>
                    </a:lnTo>
                    <a:lnTo>
                      <a:pt x="647" y="608"/>
                    </a:lnTo>
                    <a:lnTo>
                      <a:pt x="653" y="393"/>
                    </a:lnTo>
                    <a:lnTo>
                      <a:pt x="698" y="141"/>
                    </a:lnTo>
                    <a:lnTo>
                      <a:pt x="706" y="115"/>
                    </a:lnTo>
                    <a:lnTo>
                      <a:pt x="712" y="100"/>
                    </a:lnTo>
                    <a:lnTo>
                      <a:pt x="720" y="75"/>
                    </a:lnTo>
                    <a:lnTo>
                      <a:pt x="728" y="53"/>
                    </a:lnTo>
                    <a:lnTo>
                      <a:pt x="739" y="30"/>
                    </a:lnTo>
                    <a:lnTo>
                      <a:pt x="748" y="1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grpSp>
            <p:nvGrpSpPr>
              <p:cNvPr id="18448" name="Group 63"/>
              <p:cNvGrpSpPr>
                <a:grpSpLocks/>
              </p:cNvGrpSpPr>
              <p:nvPr/>
            </p:nvGrpSpPr>
            <p:grpSpPr bwMode="auto">
              <a:xfrm>
                <a:off x="1063" y="1503"/>
                <a:ext cx="50" cy="726"/>
                <a:chOff x="1063" y="1503"/>
                <a:chExt cx="50" cy="726"/>
              </a:xfrm>
            </p:grpSpPr>
            <p:sp>
              <p:nvSpPr>
                <p:cNvPr id="18458" name="AutoShape 64"/>
                <p:cNvSpPr>
                  <a:spLocks noChangeArrowheads="1"/>
                </p:cNvSpPr>
                <p:nvPr/>
              </p:nvSpPr>
              <p:spPr bwMode="auto">
                <a:xfrm>
                  <a:off x="1066" y="1512"/>
                  <a:ext cx="48" cy="718"/>
                </a:xfrm>
                <a:custGeom>
                  <a:avLst/>
                  <a:gdLst>
                    <a:gd name="T0" fmla="*/ 0 w 150"/>
                    <a:gd name="T1" fmla="*/ 0 h 1038"/>
                    <a:gd name="T2" fmla="*/ 0 w 150"/>
                    <a:gd name="T3" fmla="*/ 1 h 1038"/>
                    <a:gd name="T4" fmla="*/ 0 w 150"/>
                    <a:gd name="T5" fmla="*/ 1 h 1038"/>
                    <a:gd name="T6" fmla="*/ 0 w 150"/>
                    <a:gd name="T7" fmla="*/ 1 h 1038"/>
                    <a:gd name="T8" fmla="*/ 0 w 150"/>
                    <a:gd name="T9" fmla="*/ 1 h 1038"/>
                    <a:gd name="T10" fmla="*/ 0 w 150"/>
                    <a:gd name="T11" fmla="*/ 1 h 1038"/>
                    <a:gd name="T12" fmla="*/ 0 w 150"/>
                    <a:gd name="T13" fmla="*/ 1 h 1038"/>
                    <a:gd name="T14" fmla="*/ 0 w 150"/>
                    <a:gd name="T15" fmla="*/ 1 h 1038"/>
                    <a:gd name="T16" fmla="*/ 0 w 150"/>
                    <a:gd name="T17" fmla="*/ 1 h 1038"/>
                    <a:gd name="T18" fmla="*/ 0 w 150"/>
                    <a:gd name="T19" fmla="*/ 1 h 1038"/>
                    <a:gd name="T20" fmla="*/ 0 w 150"/>
                    <a:gd name="T21" fmla="*/ 1 h 1038"/>
                    <a:gd name="T22" fmla="*/ 0 w 150"/>
                    <a:gd name="T23" fmla="*/ 1 h 1038"/>
                    <a:gd name="T24" fmla="*/ 0 w 150"/>
                    <a:gd name="T25" fmla="*/ 1 h 1038"/>
                    <a:gd name="T26" fmla="*/ 0 w 150"/>
                    <a:gd name="T27" fmla="*/ 1 h 1038"/>
                    <a:gd name="T28" fmla="*/ 0 w 150"/>
                    <a:gd name="T29" fmla="*/ 1 h 1038"/>
                    <a:gd name="T30" fmla="*/ 0 w 150"/>
                    <a:gd name="T31" fmla="*/ 1 h 1038"/>
                    <a:gd name="T32" fmla="*/ 0 w 150"/>
                    <a:gd name="T33" fmla="*/ 1 h 1038"/>
                    <a:gd name="T34" fmla="*/ 0 w 150"/>
                    <a:gd name="T35" fmla="*/ 1 h 1038"/>
                    <a:gd name="T36" fmla="*/ 0 w 150"/>
                    <a:gd name="T37" fmla="*/ 1 h 1038"/>
                    <a:gd name="T38" fmla="*/ 0 w 150"/>
                    <a:gd name="T39" fmla="*/ 1 h 1038"/>
                    <a:gd name="T40" fmla="*/ 0 w 150"/>
                    <a:gd name="T41" fmla="*/ 1 h 1038"/>
                    <a:gd name="T42" fmla="*/ 0 w 150"/>
                    <a:gd name="T43" fmla="*/ 1 h 1038"/>
                    <a:gd name="T44" fmla="*/ 0 w 150"/>
                    <a:gd name="T45" fmla="*/ 1 h 1038"/>
                    <a:gd name="T46" fmla="*/ 0 w 150"/>
                    <a:gd name="T47" fmla="*/ 1 h 1038"/>
                    <a:gd name="T48" fmla="*/ 0 w 150"/>
                    <a:gd name="T49" fmla="*/ 1 h 1038"/>
                    <a:gd name="T50" fmla="*/ 0 w 150"/>
                    <a:gd name="T51" fmla="*/ 1 h 1038"/>
                    <a:gd name="T52" fmla="*/ 0 w 150"/>
                    <a:gd name="T53" fmla="*/ 1 h 1038"/>
                    <a:gd name="T54" fmla="*/ 0 w 150"/>
                    <a:gd name="T55" fmla="*/ 1 h 1038"/>
                    <a:gd name="T56" fmla="*/ 0 w 150"/>
                    <a:gd name="T57" fmla="*/ 1 h 1038"/>
                    <a:gd name="T58" fmla="*/ 0 w 150"/>
                    <a:gd name="T59" fmla="*/ 1 h 1038"/>
                    <a:gd name="T60" fmla="*/ 0 w 150"/>
                    <a:gd name="T61" fmla="*/ 1 h 1038"/>
                    <a:gd name="T62" fmla="*/ 0 w 150"/>
                    <a:gd name="T63" fmla="*/ 1 h 1038"/>
                    <a:gd name="T64" fmla="*/ 0 w 150"/>
                    <a:gd name="T65" fmla="*/ 1 h 1038"/>
                    <a:gd name="T66" fmla="*/ 0 w 150"/>
                    <a:gd name="T67" fmla="*/ 1 h 1038"/>
                    <a:gd name="T68" fmla="*/ 0 w 150"/>
                    <a:gd name="T69" fmla="*/ 1 h 1038"/>
                    <a:gd name="T70" fmla="*/ 0 w 150"/>
                    <a:gd name="T71" fmla="*/ 1 h 1038"/>
                    <a:gd name="T72" fmla="*/ 0 w 150"/>
                    <a:gd name="T73" fmla="*/ 1 h 1038"/>
                    <a:gd name="T74" fmla="*/ 0 w 150"/>
                    <a:gd name="T75" fmla="*/ 1 h 1038"/>
                    <a:gd name="T76" fmla="*/ 0 w 150"/>
                    <a:gd name="T77" fmla="*/ 1 h 1038"/>
                    <a:gd name="T78" fmla="*/ 0 w 150"/>
                    <a:gd name="T79" fmla="*/ 1 h 1038"/>
                    <a:gd name="T80" fmla="*/ 0 w 150"/>
                    <a:gd name="T81" fmla="*/ 1 h 1038"/>
                    <a:gd name="T82" fmla="*/ 0 w 150"/>
                    <a:gd name="T83" fmla="*/ 0 h 10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0"/>
                    <a:gd name="T127" fmla="*/ 0 h 1038"/>
                    <a:gd name="T128" fmla="*/ 150 w 150"/>
                    <a:gd name="T129" fmla="*/ 1038 h 10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0" h="1038">
                      <a:moveTo>
                        <a:pt x="66" y="0"/>
                      </a:moveTo>
                      <a:lnTo>
                        <a:pt x="87" y="13"/>
                      </a:lnTo>
                      <a:lnTo>
                        <a:pt x="111" y="30"/>
                      </a:lnTo>
                      <a:lnTo>
                        <a:pt x="119" y="39"/>
                      </a:lnTo>
                      <a:lnTo>
                        <a:pt x="130" y="66"/>
                      </a:lnTo>
                      <a:lnTo>
                        <a:pt x="133" y="91"/>
                      </a:lnTo>
                      <a:lnTo>
                        <a:pt x="136" y="116"/>
                      </a:lnTo>
                      <a:lnTo>
                        <a:pt x="138" y="141"/>
                      </a:lnTo>
                      <a:lnTo>
                        <a:pt x="142" y="165"/>
                      </a:lnTo>
                      <a:lnTo>
                        <a:pt x="145" y="186"/>
                      </a:lnTo>
                      <a:lnTo>
                        <a:pt x="147" y="207"/>
                      </a:lnTo>
                      <a:lnTo>
                        <a:pt x="150" y="221"/>
                      </a:lnTo>
                      <a:lnTo>
                        <a:pt x="149" y="232"/>
                      </a:lnTo>
                      <a:lnTo>
                        <a:pt x="148" y="241"/>
                      </a:lnTo>
                      <a:lnTo>
                        <a:pt x="145" y="249"/>
                      </a:lnTo>
                      <a:lnTo>
                        <a:pt x="138" y="256"/>
                      </a:lnTo>
                      <a:lnTo>
                        <a:pt x="120" y="265"/>
                      </a:lnTo>
                      <a:lnTo>
                        <a:pt x="50" y="298"/>
                      </a:lnTo>
                      <a:lnTo>
                        <a:pt x="109" y="366"/>
                      </a:lnTo>
                      <a:lnTo>
                        <a:pt x="134" y="393"/>
                      </a:lnTo>
                      <a:lnTo>
                        <a:pt x="143" y="411"/>
                      </a:lnTo>
                      <a:lnTo>
                        <a:pt x="132" y="437"/>
                      </a:lnTo>
                      <a:lnTo>
                        <a:pt x="102" y="501"/>
                      </a:lnTo>
                      <a:lnTo>
                        <a:pt x="74" y="548"/>
                      </a:lnTo>
                      <a:lnTo>
                        <a:pt x="51" y="600"/>
                      </a:lnTo>
                      <a:lnTo>
                        <a:pt x="39" y="639"/>
                      </a:lnTo>
                      <a:lnTo>
                        <a:pt x="23" y="678"/>
                      </a:lnTo>
                      <a:lnTo>
                        <a:pt x="17" y="708"/>
                      </a:lnTo>
                      <a:lnTo>
                        <a:pt x="17" y="747"/>
                      </a:lnTo>
                      <a:lnTo>
                        <a:pt x="48" y="1038"/>
                      </a:lnTo>
                      <a:lnTo>
                        <a:pt x="22" y="875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8" y="148"/>
                      </a:lnTo>
                      <a:lnTo>
                        <a:pt x="57" y="112"/>
                      </a:lnTo>
                      <a:lnTo>
                        <a:pt x="62" y="86"/>
                      </a:lnTo>
                      <a:lnTo>
                        <a:pt x="68" y="5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9" name="AutoShape 65"/>
                <p:cNvSpPr>
                  <a:spLocks noChangeArrowheads="1"/>
                </p:cNvSpPr>
                <p:nvPr/>
              </p:nvSpPr>
              <p:spPr bwMode="auto">
                <a:xfrm>
                  <a:off x="1063" y="1503"/>
                  <a:ext cx="47" cy="718"/>
                </a:xfrm>
                <a:custGeom>
                  <a:avLst/>
                  <a:gdLst>
                    <a:gd name="T0" fmla="*/ 0 w 150"/>
                    <a:gd name="T1" fmla="*/ 0 h 1038"/>
                    <a:gd name="T2" fmla="*/ 0 w 150"/>
                    <a:gd name="T3" fmla="*/ 1 h 1038"/>
                    <a:gd name="T4" fmla="*/ 0 w 150"/>
                    <a:gd name="T5" fmla="*/ 1 h 1038"/>
                    <a:gd name="T6" fmla="*/ 0 w 150"/>
                    <a:gd name="T7" fmla="*/ 1 h 1038"/>
                    <a:gd name="T8" fmla="*/ 0 w 150"/>
                    <a:gd name="T9" fmla="*/ 1 h 1038"/>
                    <a:gd name="T10" fmla="*/ 0 w 150"/>
                    <a:gd name="T11" fmla="*/ 1 h 1038"/>
                    <a:gd name="T12" fmla="*/ 0 w 150"/>
                    <a:gd name="T13" fmla="*/ 1 h 1038"/>
                    <a:gd name="T14" fmla="*/ 0 w 150"/>
                    <a:gd name="T15" fmla="*/ 1 h 1038"/>
                    <a:gd name="T16" fmla="*/ 0 w 150"/>
                    <a:gd name="T17" fmla="*/ 1 h 1038"/>
                    <a:gd name="T18" fmla="*/ 0 w 150"/>
                    <a:gd name="T19" fmla="*/ 1 h 1038"/>
                    <a:gd name="T20" fmla="*/ 0 w 150"/>
                    <a:gd name="T21" fmla="*/ 1 h 1038"/>
                    <a:gd name="T22" fmla="*/ 0 w 150"/>
                    <a:gd name="T23" fmla="*/ 1 h 1038"/>
                    <a:gd name="T24" fmla="*/ 0 w 150"/>
                    <a:gd name="T25" fmla="*/ 1 h 1038"/>
                    <a:gd name="T26" fmla="*/ 0 w 150"/>
                    <a:gd name="T27" fmla="*/ 1 h 1038"/>
                    <a:gd name="T28" fmla="*/ 0 w 150"/>
                    <a:gd name="T29" fmla="*/ 1 h 1038"/>
                    <a:gd name="T30" fmla="*/ 0 w 150"/>
                    <a:gd name="T31" fmla="*/ 1 h 1038"/>
                    <a:gd name="T32" fmla="*/ 0 w 150"/>
                    <a:gd name="T33" fmla="*/ 1 h 1038"/>
                    <a:gd name="T34" fmla="*/ 0 w 150"/>
                    <a:gd name="T35" fmla="*/ 1 h 1038"/>
                    <a:gd name="T36" fmla="*/ 0 w 150"/>
                    <a:gd name="T37" fmla="*/ 1 h 1038"/>
                    <a:gd name="T38" fmla="*/ 0 w 150"/>
                    <a:gd name="T39" fmla="*/ 1 h 1038"/>
                    <a:gd name="T40" fmla="*/ 0 w 150"/>
                    <a:gd name="T41" fmla="*/ 1 h 1038"/>
                    <a:gd name="T42" fmla="*/ 0 w 150"/>
                    <a:gd name="T43" fmla="*/ 1 h 1038"/>
                    <a:gd name="T44" fmla="*/ 0 w 150"/>
                    <a:gd name="T45" fmla="*/ 1 h 1038"/>
                    <a:gd name="T46" fmla="*/ 0 w 150"/>
                    <a:gd name="T47" fmla="*/ 1 h 1038"/>
                    <a:gd name="T48" fmla="*/ 0 w 150"/>
                    <a:gd name="T49" fmla="*/ 1 h 1038"/>
                    <a:gd name="T50" fmla="*/ 0 w 150"/>
                    <a:gd name="T51" fmla="*/ 1 h 1038"/>
                    <a:gd name="T52" fmla="*/ 0 w 150"/>
                    <a:gd name="T53" fmla="*/ 1 h 1038"/>
                    <a:gd name="T54" fmla="*/ 0 w 150"/>
                    <a:gd name="T55" fmla="*/ 1 h 1038"/>
                    <a:gd name="T56" fmla="*/ 0 w 150"/>
                    <a:gd name="T57" fmla="*/ 1 h 1038"/>
                    <a:gd name="T58" fmla="*/ 0 w 150"/>
                    <a:gd name="T59" fmla="*/ 1 h 1038"/>
                    <a:gd name="T60" fmla="*/ 0 w 150"/>
                    <a:gd name="T61" fmla="*/ 1 h 1038"/>
                    <a:gd name="T62" fmla="*/ 0 w 150"/>
                    <a:gd name="T63" fmla="*/ 1 h 1038"/>
                    <a:gd name="T64" fmla="*/ 0 w 150"/>
                    <a:gd name="T65" fmla="*/ 1 h 1038"/>
                    <a:gd name="T66" fmla="*/ 0 w 150"/>
                    <a:gd name="T67" fmla="*/ 1 h 1038"/>
                    <a:gd name="T68" fmla="*/ 0 w 150"/>
                    <a:gd name="T69" fmla="*/ 1 h 1038"/>
                    <a:gd name="T70" fmla="*/ 0 w 150"/>
                    <a:gd name="T71" fmla="*/ 1 h 1038"/>
                    <a:gd name="T72" fmla="*/ 0 w 150"/>
                    <a:gd name="T73" fmla="*/ 1 h 1038"/>
                    <a:gd name="T74" fmla="*/ 0 w 150"/>
                    <a:gd name="T75" fmla="*/ 1 h 1038"/>
                    <a:gd name="T76" fmla="*/ 0 w 150"/>
                    <a:gd name="T77" fmla="*/ 1 h 1038"/>
                    <a:gd name="T78" fmla="*/ 0 w 150"/>
                    <a:gd name="T79" fmla="*/ 1 h 1038"/>
                    <a:gd name="T80" fmla="*/ 0 w 150"/>
                    <a:gd name="T81" fmla="*/ 1 h 1038"/>
                    <a:gd name="T82" fmla="*/ 0 w 150"/>
                    <a:gd name="T83" fmla="*/ 0 h 10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0"/>
                    <a:gd name="T127" fmla="*/ 0 h 1038"/>
                    <a:gd name="T128" fmla="*/ 150 w 150"/>
                    <a:gd name="T129" fmla="*/ 1038 h 10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0" h="1038">
                      <a:moveTo>
                        <a:pt x="66" y="0"/>
                      </a:moveTo>
                      <a:lnTo>
                        <a:pt x="87" y="13"/>
                      </a:lnTo>
                      <a:lnTo>
                        <a:pt x="111" y="30"/>
                      </a:lnTo>
                      <a:lnTo>
                        <a:pt x="119" y="39"/>
                      </a:lnTo>
                      <a:lnTo>
                        <a:pt x="130" y="66"/>
                      </a:lnTo>
                      <a:lnTo>
                        <a:pt x="133" y="91"/>
                      </a:lnTo>
                      <a:lnTo>
                        <a:pt x="136" y="116"/>
                      </a:lnTo>
                      <a:lnTo>
                        <a:pt x="138" y="141"/>
                      </a:lnTo>
                      <a:lnTo>
                        <a:pt x="142" y="165"/>
                      </a:lnTo>
                      <a:lnTo>
                        <a:pt x="145" y="186"/>
                      </a:lnTo>
                      <a:lnTo>
                        <a:pt x="147" y="207"/>
                      </a:lnTo>
                      <a:lnTo>
                        <a:pt x="150" y="221"/>
                      </a:lnTo>
                      <a:lnTo>
                        <a:pt x="149" y="232"/>
                      </a:lnTo>
                      <a:lnTo>
                        <a:pt x="148" y="241"/>
                      </a:lnTo>
                      <a:lnTo>
                        <a:pt x="145" y="249"/>
                      </a:lnTo>
                      <a:lnTo>
                        <a:pt x="138" y="256"/>
                      </a:lnTo>
                      <a:lnTo>
                        <a:pt x="120" y="265"/>
                      </a:lnTo>
                      <a:lnTo>
                        <a:pt x="50" y="298"/>
                      </a:lnTo>
                      <a:lnTo>
                        <a:pt x="109" y="366"/>
                      </a:lnTo>
                      <a:lnTo>
                        <a:pt x="134" y="393"/>
                      </a:lnTo>
                      <a:lnTo>
                        <a:pt x="143" y="411"/>
                      </a:lnTo>
                      <a:lnTo>
                        <a:pt x="132" y="437"/>
                      </a:lnTo>
                      <a:lnTo>
                        <a:pt x="102" y="502"/>
                      </a:lnTo>
                      <a:lnTo>
                        <a:pt x="74" y="548"/>
                      </a:lnTo>
                      <a:lnTo>
                        <a:pt x="51" y="600"/>
                      </a:lnTo>
                      <a:lnTo>
                        <a:pt x="39" y="639"/>
                      </a:lnTo>
                      <a:lnTo>
                        <a:pt x="23" y="678"/>
                      </a:lnTo>
                      <a:lnTo>
                        <a:pt x="17" y="708"/>
                      </a:lnTo>
                      <a:lnTo>
                        <a:pt x="17" y="747"/>
                      </a:lnTo>
                      <a:lnTo>
                        <a:pt x="48" y="1038"/>
                      </a:lnTo>
                      <a:lnTo>
                        <a:pt x="22" y="875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8" y="148"/>
                      </a:lnTo>
                      <a:lnTo>
                        <a:pt x="57" y="112"/>
                      </a:lnTo>
                      <a:lnTo>
                        <a:pt x="62" y="86"/>
                      </a:lnTo>
                      <a:lnTo>
                        <a:pt x="68" y="5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18449" name="Group 66"/>
              <p:cNvGrpSpPr>
                <a:grpSpLocks/>
              </p:cNvGrpSpPr>
              <p:nvPr/>
            </p:nvGrpSpPr>
            <p:grpSpPr bwMode="auto">
              <a:xfrm>
                <a:off x="904" y="1503"/>
                <a:ext cx="73" cy="698"/>
                <a:chOff x="904" y="1503"/>
                <a:chExt cx="73" cy="698"/>
              </a:xfrm>
            </p:grpSpPr>
            <p:sp>
              <p:nvSpPr>
                <p:cNvPr id="18456" name="AutoShape 67"/>
                <p:cNvSpPr>
                  <a:spLocks noChangeArrowheads="1"/>
                </p:cNvSpPr>
                <p:nvPr/>
              </p:nvSpPr>
              <p:spPr bwMode="auto">
                <a:xfrm>
                  <a:off x="904" y="1513"/>
                  <a:ext cx="73" cy="689"/>
                </a:xfrm>
                <a:custGeom>
                  <a:avLst/>
                  <a:gdLst>
                    <a:gd name="T0" fmla="*/ 0 w 202"/>
                    <a:gd name="T1" fmla="*/ 0 h 998"/>
                    <a:gd name="T2" fmla="*/ 0 w 202"/>
                    <a:gd name="T3" fmla="*/ 1 h 998"/>
                    <a:gd name="T4" fmla="*/ 0 w 202"/>
                    <a:gd name="T5" fmla="*/ 1 h 998"/>
                    <a:gd name="T6" fmla="*/ 0 w 202"/>
                    <a:gd name="T7" fmla="*/ 1 h 998"/>
                    <a:gd name="T8" fmla="*/ 0 w 202"/>
                    <a:gd name="T9" fmla="*/ 1 h 998"/>
                    <a:gd name="T10" fmla="*/ 0 w 202"/>
                    <a:gd name="T11" fmla="*/ 1 h 998"/>
                    <a:gd name="T12" fmla="*/ 0 w 202"/>
                    <a:gd name="T13" fmla="*/ 1 h 998"/>
                    <a:gd name="T14" fmla="*/ 0 w 202"/>
                    <a:gd name="T15" fmla="*/ 1 h 998"/>
                    <a:gd name="T16" fmla="*/ 0 w 202"/>
                    <a:gd name="T17" fmla="*/ 1 h 998"/>
                    <a:gd name="T18" fmla="*/ 0 w 202"/>
                    <a:gd name="T19" fmla="*/ 1 h 998"/>
                    <a:gd name="T20" fmla="*/ 0 w 202"/>
                    <a:gd name="T21" fmla="*/ 1 h 998"/>
                    <a:gd name="T22" fmla="*/ 0 w 202"/>
                    <a:gd name="T23" fmla="*/ 1 h 998"/>
                    <a:gd name="T24" fmla="*/ 0 w 202"/>
                    <a:gd name="T25" fmla="*/ 1 h 998"/>
                    <a:gd name="T26" fmla="*/ 0 w 202"/>
                    <a:gd name="T27" fmla="*/ 1 h 998"/>
                    <a:gd name="T28" fmla="*/ 0 w 202"/>
                    <a:gd name="T29" fmla="*/ 1 h 998"/>
                    <a:gd name="T30" fmla="*/ 0 w 202"/>
                    <a:gd name="T31" fmla="*/ 1 h 998"/>
                    <a:gd name="T32" fmla="*/ 0 w 202"/>
                    <a:gd name="T33" fmla="*/ 1 h 998"/>
                    <a:gd name="T34" fmla="*/ 0 w 202"/>
                    <a:gd name="T35" fmla="*/ 1 h 998"/>
                    <a:gd name="T36" fmla="*/ 0 w 202"/>
                    <a:gd name="T37" fmla="*/ 1 h 998"/>
                    <a:gd name="T38" fmla="*/ 0 w 202"/>
                    <a:gd name="T39" fmla="*/ 1 h 998"/>
                    <a:gd name="T40" fmla="*/ 0 w 202"/>
                    <a:gd name="T41" fmla="*/ 1 h 998"/>
                    <a:gd name="T42" fmla="*/ 0 w 202"/>
                    <a:gd name="T43" fmla="*/ 1 h 998"/>
                    <a:gd name="T44" fmla="*/ 0 w 202"/>
                    <a:gd name="T45" fmla="*/ 1 h 998"/>
                    <a:gd name="T46" fmla="*/ 0 w 202"/>
                    <a:gd name="T47" fmla="*/ 1 h 998"/>
                    <a:gd name="T48" fmla="*/ 0 w 202"/>
                    <a:gd name="T49" fmla="*/ 1 h 998"/>
                    <a:gd name="T50" fmla="*/ 0 w 202"/>
                    <a:gd name="T51" fmla="*/ 1 h 998"/>
                    <a:gd name="T52" fmla="*/ 0 w 202"/>
                    <a:gd name="T53" fmla="*/ 1 h 998"/>
                    <a:gd name="T54" fmla="*/ 0 w 202"/>
                    <a:gd name="T55" fmla="*/ 1 h 998"/>
                    <a:gd name="T56" fmla="*/ 0 w 202"/>
                    <a:gd name="T57" fmla="*/ 1 h 998"/>
                    <a:gd name="T58" fmla="*/ 0 w 202"/>
                    <a:gd name="T59" fmla="*/ 1 h 998"/>
                    <a:gd name="T60" fmla="*/ 0 w 202"/>
                    <a:gd name="T61" fmla="*/ 1 h 998"/>
                    <a:gd name="T62" fmla="*/ 0 w 202"/>
                    <a:gd name="T63" fmla="*/ 1 h 998"/>
                    <a:gd name="T64" fmla="*/ 0 w 202"/>
                    <a:gd name="T65" fmla="*/ 1 h 998"/>
                    <a:gd name="T66" fmla="*/ 0 w 202"/>
                    <a:gd name="T67" fmla="*/ 1 h 998"/>
                    <a:gd name="T68" fmla="*/ 0 w 202"/>
                    <a:gd name="T69" fmla="*/ 1 h 998"/>
                    <a:gd name="T70" fmla="*/ 0 w 202"/>
                    <a:gd name="T71" fmla="*/ 1 h 998"/>
                    <a:gd name="T72" fmla="*/ 0 w 202"/>
                    <a:gd name="T73" fmla="*/ 1 h 998"/>
                    <a:gd name="T74" fmla="*/ 0 w 202"/>
                    <a:gd name="T75" fmla="*/ 1 h 998"/>
                    <a:gd name="T76" fmla="*/ 0 w 202"/>
                    <a:gd name="T77" fmla="*/ 1 h 998"/>
                    <a:gd name="T78" fmla="*/ 0 w 202"/>
                    <a:gd name="T79" fmla="*/ 1 h 998"/>
                    <a:gd name="T80" fmla="*/ 0 w 202"/>
                    <a:gd name="T81" fmla="*/ 1 h 998"/>
                    <a:gd name="T82" fmla="*/ 0 w 202"/>
                    <a:gd name="T83" fmla="*/ 0 h 99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2"/>
                    <a:gd name="T127" fmla="*/ 0 h 998"/>
                    <a:gd name="T128" fmla="*/ 202 w 202"/>
                    <a:gd name="T129" fmla="*/ 998 h 99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2" h="998">
                      <a:moveTo>
                        <a:pt x="202" y="0"/>
                      </a:moveTo>
                      <a:lnTo>
                        <a:pt x="184" y="14"/>
                      </a:lnTo>
                      <a:lnTo>
                        <a:pt x="172" y="24"/>
                      </a:lnTo>
                      <a:lnTo>
                        <a:pt x="160" y="35"/>
                      </a:lnTo>
                      <a:lnTo>
                        <a:pt x="147" y="45"/>
                      </a:lnTo>
                      <a:lnTo>
                        <a:pt x="136" y="56"/>
                      </a:lnTo>
                      <a:lnTo>
                        <a:pt x="123" y="64"/>
                      </a:lnTo>
                      <a:lnTo>
                        <a:pt x="111" y="78"/>
                      </a:lnTo>
                      <a:lnTo>
                        <a:pt x="99" y="94"/>
                      </a:lnTo>
                      <a:lnTo>
                        <a:pt x="90" y="106"/>
                      </a:lnTo>
                      <a:lnTo>
                        <a:pt x="79" y="121"/>
                      </a:lnTo>
                      <a:lnTo>
                        <a:pt x="72" y="134"/>
                      </a:lnTo>
                      <a:lnTo>
                        <a:pt x="58" y="161"/>
                      </a:lnTo>
                      <a:lnTo>
                        <a:pt x="47" y="188"/>
                      </a:lnTo>
                      <a:lnTo>
                        <a:pt x="55" y="203"/>
                      </a:lnTo>
                      <a:lnTo>
                        <a:pt x="72" y="214"/>
                      </a:lnTo>
                      <a:lnTo>
                        <a:pt x="105" y="257"/>
                      </a:lnTo>
                      <a:lnTo>
                        <a:pt x="27" y="285"/>
                      </a:lnTo>
                      <a:lnTo>
                        <a:pt x="12" y="289"/>
                      </a:lnTo>
                      <a:lnTo>
                        <a:pt x="4" y="298"/>
                      </a:lnTo>
                      <a:lnTo>
                        <a:pt x="0" y="318"/>
                      </a:lnTo>
                      <a:lnTo>
                        <a:pt x="10" y="385"/>
                      </a:lnTo>
                      <a:lnTo>
                        <a:pt x="27" y="465"/>
                      </a:lnTo>
                      <a:lnTo>
                        <a:pt x="40" y="518"/>
                      </a:lnTo>
                      <a:lnTo>
                        <a:pt x="66" y="631"/>
                      </a:lnTo>
                      <a:lnTo>
                        <a:pt x="71" y="671"/>
                      </a:lnTo>
                      <a:lnTo>
                        <a:pt x="75" y="705"/>
                      </a:lnTo>
                      <a:lnTo>
                        <a:pt x="78" y="751"/>
                      </a:lnTo>
                      <a:lnTo>
                        <a:pt x="62" y="998"/>
                      </a:lnTo>
                      <a:lnTo>
                        <a:pt x="68" y="957"/>
                      </a:lnTo>
                      <a:lnTo>
                        <a:pt x="79" y="887"/>
                      </a:lnTo>
                      <a:lnTo>
                        <a:pt x="87" y="784"/>
                      </a:lnTo>
                      <a:lnTo>
                        <a:pt x="98" y="608"/>
                      </a:lnTo>
                      <a:lnTo>
                        <a:pt x="104" y="393"/>
                      </a:lnTo>
                      <a:lnTo>
                        <a:pt x="149" y="141"/>
                      </a:lnTo>
                      <a:lnTo>
                        <a:pt x="158" y="115"/>
                      </a:lnTo>
                      <a:lnTo>
                        <a:pt x="164" y="100"/>
                      </a:lnTo>
                      <a:lnTo>
                        <a:pt x="172" y="75"/>
                      </a:lnTo>
                      <a:lnTo>
                        <a:pt x="180" y="53"/>
                      </a:lnTo>
                      <a:lnTo>
                        <a:pt x="191" y="30"/>
                      </a:lnTo>
                      <a:lnTo>
                        <a:pt x="200" y="11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7" name="AutoShape 68"/>
                <p:cNvSpPr>
                  <a:spLocks noChangeArrowheads="1"/>
                </p:cNvSpPr>
                <p:nvPr/>
              </p:nvSpPr>
              <p:spPr bwMode="auto">
                <a:xfrm>
                  <a:off x="904" y="1503"/>
                  <a:ext cx="74" cy="689"/>
                </a:xfrm>
                <a:custGeom>
                  <a:avLst/>
                  <a:gdLst>
                    <a:gd name="T0" fmla="*/ 0 w 202"/>
                    <a:gd name="T1" fmla="*/ 0 h 998"/>
                    <a:gd name="T2" fmla="*/ 0 w 202"/>
                    <a:gd name="T3" fmla="*/ 1 h 998"/>
                    <a:gd name="T4" fmla="*/ 0 w 202"/>
                    <a:gd name="T5" fmla="*/ 1 h 998"/>
                    <a:gd name="T6" fmla="*/ 0 w 202"/>
                    <a:gd name="T7" fmla="*/ 1 h 998"/>
                    <a:gd name="T8" fmla="*/ 0 w 202"/>
                    <a:gd name="T9" fmla="*/ 1 h 998"/>
                    <a:gd name="T10" fmla="*/ 0 w 202"/>
                    <a:gd name="T11" fmla="*/ 1 h 998"/>
                    <a:gd name="T12" fmla="*/ 0 w 202"/>
                    <a:gd name="T13" fmla="*/ 1 h 998"/>
                    <a:gd name="T14" fmla="*/ 0 w 202"/>
                    <a:gd name="T15" fmla="*/ 1 h 998"/>
                    <a:gd name="T16" fmla="*/ 0 w 202"/>
                    <a:gd name="T17" fmla="*/ 1 h 998"/>
                    <a:gd name="T18" fmla="*/ 0 w 202"/>
                    <a:gd name="T19" fmla="*/ 1 h 998"/>
                    <a:gd name="T20" fmla="*/ 0 w 202"/>
                    <a:gd name="T21" fmla="*/ 1 h 998"/>
                    <a:gd name="T22" fmla="*/ 0 w 202"/>
                    <a:gd name="T23" fmla="*/ 1 h 998"/>
                    <a:gd name="T24" fmla="*/ 0 w 202"/>
                    <a:gd name="T25" fmla="*/ 1 h 998"/>
                    <a:gd name="T26" fmla="*/ 0 w 202"/>
                    <a:gd name="T27" fmla="*/ 1 h 998"/>
                    <a:gd name="T28" fmla="*/ 0 w 202"/>
                    <a:gd name="T29" fmla="*/ 1 h 998"/>
                    <a:gd name="T30" fmla="*/ 0 w 202"/>
                    <a:gd name="T31" fmla="*/ 1 h 998"/>
                    <a:gd name="T32" fmla="*/ 0 w 202"/>
                    <a:gd name="T33" fmla="*/ 1 h 998"/>
                    <a:gd name="T34" fmla="*/ 0 w 202"/>
                    <a:gd name="T35" fmla="*/ 1 h 998"/>
                    <a:gd name="T36" fmla="*/ 0 w 202"/>
                    <a:gd name="T37" fmla="*/ 1 h 998"/>
                    <a:gd name="T38" fmla="*/ 0 w 202"/>
                    <a:gd name="T39" fmla="*/ 1 h 998"/>
                    <a:gd name="T40" fmla="*/ 0 w 202"/>
                    <a:gd name="T41" fmla="*/ 1 h 998"/>
                    <a:gd name="T42" fmla="*/ 0 w 202"/>
                    <a:gd name="T43" fmla="*/ 1 h 998"/>
                    <a:gd name="T44" fmla="*/ 0 w 202"/>
                    <a:gd name="T45" fmla="*/ 1 h 998"/>
                    <a:gd name="T46" fmla="*/ 0 w 202"/>
                    <a:gd name="T47" fmla="*/ 1 h 998"/>
                    <a:gd name="T48" fmla="*/ 0 w 202"/>
                    <a:gd name="T49" fmla="*/ 1 h 998"/>
                    <a:gd name="T50" fmla="*/ 0 w 202"/>
                    <a:gd name="T51" fmla="*/ 1 h 998"/>
                    <a:gd name="T52" fmla="*/ 0 w 202"/>
                    <a:gd name="T53" fmla="*/ 1 h 998"/>
                    <a:gd name="T54" fmla="*/ 0 w 202"/>
                    <a:gd name="T55" fmla="*/ 1 h 998"/>
                    <a:gd name="T56" fmla="*/ 0 w 202"/>
                    <a:gd name="T57" fmla="*/ 1 h 998"/>
                    <a:gd name="T58" fmla="*/ 0 w 202"/>
                    <a:gd name="T59" fmla="*/ 1 h 998"/>
                    <a:gd name="T60" fmla="*/ 0 w 202"/>
                    <a:gd name="T61" fmla="*/ 1 h 998"/>
                    <a:gd name="T62" fmla="*/ 0 w 202"/>
                    <a:gd name="T63" fmla="*/ 1 h 998"/>
                    <a:gd name="T64" fmla="*/ 0 w 202"/>
                    <a:gd name="T65" fmla="*/ 1 h 998"/>
                    <a:gd name="T66" fmla="*/ 0 w 202"/>
                    <a:gd name="T67" fmla="*/ 1 h 998"/>
                    <a:gd name="T68" fmla="*/ 0 w 202"/>
                    <a:gd name="T69" fmla="*/ 1 h 998"/>
                    <a:gd name="T70" fmla="*/ 0 w 202"/>
                    <a:gd name="T71" fmla="*/ 1 h 998"/>
                    <a:gd name="T72" fmla="*/ 0 w 202"/>
                    <a:gd name="T73" fmla="*/ 1 h 998"/>
                    <a:gd name="T74" fmla="*/ 0 w 202"/>
                    <a:gd name="T75" fmla="*/ 1 h 998"/>
                    <a:gd name="T76" fmla="*/ 0 w 202"/>
                    <a:gd name="T77" fmla="*/ 1 h 998"/>
                    <a:gd name="T78" fmla="*/ 0 w 202"/>
                    <a:gd name="T79" fmla="*/ 1 h 998"/>
                    <a:gd name="T80" fmla="*/ 0 w 202"/>
                    <a:gd name="T81" fmla="*/ 1 h 998"/>
                    <a:gd name="T82" fmla="*/ 0 w 202"/>
                    <a:gd name="T83" fmla="*/ 0 h 99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2"/>
                    <a:gd name="T127" fmla="*/ 0 h 998"/>
                    <a:gd name="T128" fmla="*/ 202 w 202"/>
                    <a:gd name="T129" fmla="*/ 998 h 99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2" h="998">
                      <a:moveTo>
                        <a:pt x="202" y="0"/>
                      </a:moveTo>
                      <a:lnTo>
                        <a:pt x="184" y="14"/>
                      </a:lnTo>
                      <a:lnTo>
                        <a:pt x="172" y="24"/>
                      </a:lnTo>
                      <a:lnTo>
                        <a:pt x="160" y="35"/>
                      </a:lnTo>
                      <a:lnTo>
                        <a:pt x="147" y="45"/>
                      </a:lnTo>
                      <a:lnTo>
                        <a:pt x="136" y="56"/>
                      </a:lnTo>
                      <a:lnTo>
                        <a:pt x="123" y="64"/>
                      </a:lnTo>
                      <a:lnTo>
                        <a:pt x="111" y="78"/>
                      </a:lnTo>
                      <a:lnTo>
                        <a:pt x="99" y="94"/>
                      </a:lnTo>
                      <a:lnTo>
                        <a:pt x="90" y="106"/>
                      </a:lnTo>
                      <a:lnTo>
                        <a:pt x="79" y="121"/>
                      </a:lnTo>
                      <a:lnTo>
                        <a:pt x="72" y="135"/>
                      </a:lnTo>
                      <a:lnTo>
                        <a:pt x="58" y="161"/>
                      </a:lnTo>
                      <a:lnTo>
                        <a:pt x="47" y="188"/>
                      </a:lnTo>
                      <a:lnTo>
                        <a:pt x="52" y="203"/>
                      </a:lnTo>
                      <a:lnTo>
                        <a:pt x="72" y="214"/>
                      </a:lnTo>
                      <a:lnTo>
                        <a:pt x="105" y="257"/>
                      </a:lnTo>
                      <a:lnTo>
                        <a:pt x="27" y="285"/>
                      </a:lnTo>
                      <a:lnTo>
                        <a:pt x="12" y="289"/>
                      </a:lnTo>
                      <a:lnTo>
                        <a:pt x="4" y="298"/>
                      </a:lnTo>
                      <a:lnTo>
                        <a:pt x="0" y="311"/>
                      </a:lnTo>
                      <a:lnTo>
                        <a:pt x="10" y="385"/>
                      </a:lnTo>
                      <a:lnTo>
                        <a:pt x="27" y="465"/>
                      </a:lnTo>
                      <a:lnTo>
                        <a:pt x="40" y="518"/>
                      </a:lnTo>
                      <a:lnTo>
                        <a:pt x="66" y="631"/>
                      </a:lnTo>
                      <a:lnTo>
                        <a:pt x="71" y="671"/>
                      </a:lnTo>
                      <a:lnTo>
                        <a:pt x="75" y="705"/>
                      </a:lnTo>
                      <a:lnTo>
                        <a:pt x="78" y="751"/>
                      </a:lnTo>
                      <a:lnTo>
                        <a:pt x="62" y="998"/>
                      </a:lnTo>
                      <a:lnTo>
                        <a:pt x="68" y="957"/>
                      </a:lnTo>
                      <a:lnTo>
                        <a:pt x="79" y="887"/>
                      </a:lnTo>
                      <a:lnTo>
                        <a:pt x="87" y="784"/>
                      </a:lnTo>
                      <a:lnTo>
                        <a:pt x="98" y="608"/>
                      </a:lnTo>
                      <a:lnTo>
                        <a:pt x="104" y="393"/>
                      </a:lnTo>
                      <a:lnTo>
                        <a:pt x="149" y="141"/>
                      </a:lnTo>
                      <a:lnTo>
                        <a:pt x="158" y="115"/>
                      </a:lnTo>
                      <a:lnTo>
                        <a:pt x="164" y="100"/>
                      </a:lnTo>
                      <a:lnTo>
                        <a:pt x="172" y="75"/>
                      </a:lnTo>
                      <a:lnTo>
                        <a:pt x="180" y="53"/>
                      </a:lnTo>
                      <a:lnTo>
                        <a:pt x="191" y="30"/>
                      </a:lnTo>
                      <a:lnTo>
                        <a:pt x="200" y="11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18450" name="Group 69"/>
              <p:cNvGrpSpPr>
                <a:grpSpLocks/>
              </p:cNvGrpSpPr>
              <p:nvPr/>
            </p:nvGrpSpPr>
            <p:grpSpPr bwMode="auto">
              <a:xfrm>
                <a:off x="773" y="1633"/>
                <a:ext cx="435" cy="193"/>
                <a:chOff x="773" y="1633"/>
                <a:chExt cx="435" cy="193"/>
              </a:xfrm>
            </p:grpSpPr>
            <p:sp>
              <p:nvSpPr>
                <p:cNvPr id="18451" name="AutoShape 70"/>
                <p:cNvSpPr>
                  <a:spLocks noChangeArrowheads="1"/>
                </p:cNvSpPr>
                <p:nvPr/>
              </p:nvSpPr>
              <p:spPr bwMode="auto">
                <a:xfrm>
                  <a:off x="794" y="1633"/>
                  <a:ext cx="85" cy="121"/>
                </a:xfrm>
                <a:custGeom>
                  <a:avLst/>
                  <a:gdLst>
                    <a:gd name="T0" fmla="*/ 0 w 220"/>
                    <a:gd name="T1" fmla="*/ 1 h 210"/>
                    <a:gd name="T2" fmla="*/ 0 w 220"/>
                    <a:gd name="T3" fmla="*/ 1 h 210"/>
                    <a:gd name="T4" fmla="*/ 0 w 220"/>
                    <a:gd name="T5" fmla="*/ 1 h 210"/>
                    <a:gd name="T6" fmla="*/ 0 w 220"/>
                    <a:gd name="T7" fmla="*/ 1 h 210"/>
                    <a:gd name="T8" fmla="*/ 0 w 220"/>
                    <a:gd name="T9" fmla="*/ 1 h 210"/>
                    <a:gd name="T10" fmla="*/ 0 w 220"/>
                    <a:gd name="T11" fmla="*/ 1 h 210"/>
                    <a:gd name="T12" fmla="*/ 0 w 220"/>
                    <a:gd name="T13" fmla="*/ 1 h 210"/>
                    <a:gd name="T14" fmla="*/ 0 w 220"/>
                    <a:gd name="T15" fmla="*/ 1 h 210"/>
                    <a:gd name="T16" fmla="*/ 0 w 220"/>
                    <a:gd name="T17" fmla="*/ 1 h 210"/>
                    <a:gd name="T18" fmla="*/ 0 w 220"/>
                    <a:gd name="T19" fmla="*/ 0 h 210"/>
                    <a:gd name="T20" fmla="*/ 0 w 220"/>
                    <a:gd name="T21" fmla="*/ 1 h 210"/>
                    <a:gd name="T22" fmla="*/ 0 w 220"/>
                    <a:gd name="T23" fmla="*/ 1 h 210"/>
                    <a:gd name="T24" fmla="*/ 0 w 220"/>
                    <a:gd name="T25" fmla="*/ 1 h 210"/>
                    <a:gd name="T26" fmla="*/ 0 w 220"/>
                    <a:gd name="T27" fmla="*/ 1 h 210"/>
                    <a:gd name="T28" fmla="*/ 0 w 220"/>
                    <a:gd name="T29" fmla="*/ 1 h 210"/>
                    <a:gd name="T30" fmla="*/ 0 w 220"/>
                    <a:gd name="T31" fmla="*/ 1 h 210"/>
                    <a:gd name="T32" fmla="*/ 0 w 220"/>
                    <a:gd name="T33" fmla="*/ 1 h 210"/>
                    <a:gd name="T34" fmla="*/ 0 w 220"/>
                    <a:gd name="T35" fmla="*/ 1 h 2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0"/>
                    <a:gd name="T55" fmla="*/ 0 h 210"/>
                    <a:gd name="T56" fmla="*/ 220 w 220"/>
                    <a:gd name="T57" fmla="*/ 210 h 2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0" h="210">
                      <a:moveTo>
                        <a:pt x="196" y="166"/>
                      </a:moveTo>
                      <a:lnTo>
                        <a:pt x="0" y="210"/>
                      </a:lnTo>
                      <a:lnTo>
                        <a:pt x="194" y="153"/>
                      </a:lnTo>
                      <a:lnTo>
                        <a:pt x="66" y="152"/>
                      </a:lnTo>
                      <a:lnTo>
                        <a:pt x="196" y="135"/>
                      </a:lnTo>
                      <a:lnTo>
                        <a:pt x="196" y="110"/>
                      </a:lnTo>
                      <a:lnTo>
                        <a:pt x="190" y="85"/>
                      </a:lnTo>
                      <a:lnTo>
                        <a:pt x="175" y="55"/>
                      </a:lnTo>
                      <a:lnTo>
                        <a:pt x="151" y="22"/>
                      </a:lnTo>
                      <a:lnTo>
                        <a:pt x="138" y="0"/>
                      </a:lnTo>
                      <a:lnTo>
                        <a:pt x="156" y="9"/>
                      </a:lnTo>
                      <a:lnTo>
                        <a:pt x="175" y="34"/>
                      </a:lnTo>
                      <a:lnTo>
                        <a:pt x="190" y="62"/>
                      </a:lnTo>
                      <a:lnTo>
                        <a:pt x="199" y="82"/>
                      </a:lnTo>
                      <a:lnTo>
                        <a:pt x="200" y="112"/>
                      </a:lnTo>
                      <a:lnTo>
                        <a:pt x="220" y="68"/>
                      </a:lnTo>
                      <a:lnTo>
                        <a:pt x="200" y="135"/>
                      </a:lnTo>
                      <a:lnTo>
                        <a:pt x="196" y="166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2" name="AutoShape 71"/>
                <p:cNvSpPr>
                  <a:spLocks noChangeArrowheads="1"/>
                </p:cNvSpPr>
                <p:nvPr/>
              </p:nvSpPr>
              <p:spPr bwMode="auto">
                <a:xfrm>
                  <a:off x="773" y="1755"/>
                  <a:ext cx="1" cy="38"/>
                </a:xfrm>
                <a:custGeom>
                  <a:avLst/>
                  <a:gdLst>
                    <a:gd name="T0" fmla="*/ 0 w 27"/>
                    <a:gd name="T1" fmla="*/ 0 h 92"/>
                    <a:gd name="T2" fmla="*/ 0 w 27"/>
                    <a:gd name="T3" fmla="*/ 0 h 92"/>
                    <a:gd name="T4" fmla="*/ 0 w 27"/>
                    <a:gd name="T5" fmla="*/ 0 h 92"/>
                    <a:gd name="T6" fmla="*/ 0 w 27"/>
                    <a:gd name="T7" fmla="*/ 0 h 92"/>
                    <a:gd name="T8" fmla="*/ 0 w 27"/>
                    <a:gd name="T9" fmla="*/ 0 h 92"/>
                    <a:gd name="T10" fmla="*/ 0 w 27"/>
                    <a:gd name="T11" fmla="*/ 0 h 92"/>
                    <a:gd name="T12" fmla="*/ 0 w 27"/>
                    <a:gd name="T13" fmla="*/ 0 h 92"/>
                    <a:gd name="T14" fmla="*/ 0 w 27"/>
                    <a:gd name="T15" fmla="*/ 0 h 92"/>
                    <a:gd name="T16" fmla="*/ 0 w 27"/>
                    <a:gd name="T17" fmla="*/ 0 h 92"/>
                    <a:gd name="T18" fmla="*/ 0 w 27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92"/>
                    <a:gd name="T32" fmla="*/ 0 w 27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92">
                      <a:moveTo>
                        <a:pt x="13" y="0"/>
                      </a:moveTo>
                      <a:lnTo>
                        <a:pt x="16" y="20"/>
                      </a:lnTo>
                      <a:lnTo>
                        <a:pt x="27" y="40"/>
                      </a:lnTo>
                      <a:lnTo>
                        <a:pt x="27" y="60"/>
                      </a:lnTo>
                      <a:lnTo>
                        <a:pt x="23" y="77"/>
                      </a:lnTo>
                      <a:lnTo>
                        <a:pt x="8" y="92"/>
                      </a:lnTo>
                      <a:lnTo>
                        <a:pt x="6" y="36"/>
                      </a:lnTo>
                      <a:lnTo>
                        <a:pt x="0" y="30"/>
                      </a:lnTo>
                      <a:lnTo>
                        <a:pt x="1" y="1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3" name="AutoShape 72"/>
                <p:cNvSpPr>
                  <a:spLocks noChangeArrowheads="1"/>
                </p:cNvSpPr>
                <p:nvPr/>
              </p:nvSpPr>
              <p:spPr bwMode="auto">
                <a:xfrm>
                  <a:off x="1175" y="1781"/>
                  <a:ext cx="31" cy="46"/>
                </a:xfrm>
                <a:custGeom>
                  <a:avLst/>
                  <a:gdLst>
                    <a:gd name="T0" fmla="*/ 0 w 116"/>
                    <a:gd name="T1" fmla="*/ 0 h 104"/>
                    <a:gd name="T2" fmla="*/ 0 w 116"/>
                    <a:gd name="T3" fmla="*/ 0 h 104"/>
                    <a:gd name="T4" fmla="*/ 0 w 116"/>
                    <a:gd name="T5" fmla="*/ 0 h 104"/>
                    <a:gd name="T6" fmla="*/ 0 w 116"/>
                    <a:gd name="T7" fmla="*/ 0 h 104"/>
                    <a:gd name="T8" fmla="*/ 0 w 116"/>
                    <a:gd name="T9" fmla="*/ 0 h 104"/>
                    <a:gd name="T10" fmla="*/ 0 w 116"/>
                    <a:gd name="T11" fmla="*/ 0 h 104"/>
                    <a:gd name="T12" fmla="*/ 0 w 116"/>
                    <a:gd name="T13" fmla="*/ 0 h 104"/>
                    <a:gd name="T14" fmla="*/ 0 w 116"/>
                    <a:gd name="T15" fmla="*/ 0 h 104"/>
                    <a:gd name="T16" fmla="*/ 0 w 116"/>
                    <a:gd name="T17" fmla="*/ 0 h 104"/>
                    <a:gd name="T18" fmla="*/ 0 w 116"/>
                    <a:gd name="T19" fmla="*/ 0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6"/>
                    <a:gd name="T31" fmla="*/ 0 h 104"/>
                    <a:gd name="T32" fmla="*/ 116 w 116"/>
                    <a:gd name="T33" fmla="*/ 104 h 1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6" h="104">
                      <a:moveTo>
                        <a:pt x="0" y="104"/>
                      </a:moveTo>
                      <a:lnTo>
                        <a:pt x="43" y="73"/>
                      </a:lnTo>
                      <a:lnTo>
                        <a:pt x="82" y="46"/>
                      </a:lnTo>
                      <a:lnTo>
                        <a:pt x="104" y="15"/>
                      </a:lnTo>
                      <a:lnTo>
                        <a:pt x="116" y="0"/>
                      </a:lnTo>
                      <a:lnTo>
                        <a:pt x="82" y="21"/>
                      </a:lnTo>
                      <a:lnTo>
                        <a:pt x="61" y="37"/>
                      </a:lnTo>
                      <a:lnTo>
                        <a:pt x="43" y="49"/>
                      </a:lnTo>
                      <a:lnTo>
                        <a:pt x="27" y="67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4" name="AutoShape 73"/>
                <p:cNvSpPr>
                  <a:spLocks noChangeArrowheads="1"/>
                </p:cNvSpPr>
                <p:nvPr/>
              </p:nvSpPr>
              <p:spPr bwMode="auto">
                <a:xfrm>
                  <a:off x="1204" y="1810"/>
                  <a:ext cx="5" cy="17"/>
                </a:xfrm>
                <a:custGeom>
                  <a:avLst/>
                  <a:gdLst>
                    <a:gd name="T0" fmla="*/ 0 w 62"/>
                    <a:gd name="T1" fmla="*/ 0 h 62"/>
                    <a:gd name="T2" fmla="*/ 0 w 62"/>
                    <a:gd name="T3" fmla="*/ 0 h 62"/>
                    <a:gd name="T4" fmla="*/ 0 w 62"/>
                    <a:gd name="T5" fmla="*/ 0 h 62"/>
                    <a:gd name="T6" fmla="*/ 0 w 62"/>
                    <a:gd name="T7" fmla="*/ 0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62"/>
                    <a:gd name="T14" fmla="*/ 62 w 62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62">
                      <a:moveTo>
                        <a:pt x="0" y="62"/>
                      </a:moveTo>
                      <a:lnTo>
                        <a:pt x="62" y="0"/>
                      </a:lnTo>
                      <a:lnTo>
                        <a:pt x="43" y="4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18455" name="AutoShape 74"/>
                <p:cNvSpPr>
                  <a:spLocks noChangeArrowheads="1"/>
                </p:cNvSpPr>
                <p:nvPr/>
              </p:nvSpPr>
              <p:spPr bwMode="auto">
                <a:xfrm>
                  <a:off x="1178" y="1697"/>
                  <a:ext cx="2" cy="102"/>
                </a:xfrm>
                <a:custGeom>
                  <a:avLst/>
                  <a:gdLst>
                    <a:gd name="T0" fmla="*/ 0 w 56"/>
                    <a:gd name="T1" fmla="*/ 1 h 183"/>
                    <a:gd name="T2" fmla="*/ 0 w 56"/>
                    <a:gd name="T3" fmla="*/ 1 h 183"/>
                    <a:gd name="T4" fmla="*/ 0 w 56"/>
                    <a:gd name="T5" fmla="*/ 1 h 183"/>
                    <a:gd name="T6" fmla="*/ 0 w 56"/>
                    <a:gd name="T7" fmla="*/ 0 h 183"/>
                    <a:gd name="T8" fmla="*/ 0 w 56"/>
                    <a:gd name="T9" fmla="*/ 1 h 183"/>
                    <a:gd name="T10" fmla="*/ 0 w 56"/>
                    <a:gd name="T11" fmla="*/ 1 h 183"/>
                    <a:gd name="T12" fmla="*/ 0 w 56"/>
                    <a:gd name="T13" fmla="*/ 1 h 183"/>
                    <a:gd name="T14" fmla="*/ 0 w 56"/>
                    <a:gd name="T15" fmla="*/ 1 h 1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"/>
                    <a:gd name="T25" fmla="*/ 0 h 183"/>
                    <a:gd name="T26" fmla="*/ 56 w 56"/>
                    <a:gd name="T27" fmla="*/ 183 h 1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" h="183">
                      <a:moveTo>
                        <a:pt x="0" y="183"/>
                      </a:moveTo>
                      <a:lnTo>
                        <a:pt x="3" y="107"/>
                      </a:lnTo>
                      <a:lnTo>
                        <a:pt x="19" y="30"/>
                      </a:lnTo>
                      <a:lnTo>
                        <a:pt x="31" y="0"/>
                      </a:lnTo>
                      <a:lnTo>
                        <a:pt x="12" y="98"/>
                      </a:lnTo>
                      <a:lnTo>
                        <a:pt x="9" y="150"/>
                      </a:lnTo>
                      <a:lnTo>
                        <a:pt x="56" y="104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</p:grpSp>
        <p:sp>
          <p:nvSpPr>
            <p:cNvPr id="18445" name="AutoShape 75"/>
            <p:cNvSpPr>
              <a:spLocks noChangeArrowheads="1"/>
            </p:cNvSpPr>
            <p:nvPr/>
          </p:nvSpPr>
          <p:spPr bwMode="auto">
            <a:xfrm>
              <a:off x="576" y="1807"/>
              <a:ext cx="70" cy="110"/>
            </a:xfrm>
            <a:custGeom>
              <a:avLst/>
              <a:gdLst>
                <a:gd name="T0" fmla="*/ 0 w 351"/>
                <a:gd name="T1" fmla="*/ 0 h 242"/>
                <a:gd name="T2" fmla="*/ 0 w 351"/>
                <a:gd name="T3" fmla="*/ 0 h 242"/>
                <a:gd name="T4" fmla="*/ 0 w 351"/>
                <a:gd name="T5" fmla="*/ 0 h 242"/>
                <a:gd name="T6" fmla="*/ 0 w 351"/>
                <a:gd name="T7" fmla="*/ 0 h 242"/>
                <a:gd name="T8" fmla="*/ 0 w 351"/>
                <a:gd name="T9" fmla="*/ 0 h 242"/>
                <a:gd name="T10" fmla="*/ 0 w 351"/>
                <a:gd name="T11" fmla="*/ 0 h 242"/>
                <a:gd name="T12" fmla="*/ 0 w 351"/>
                <a:gd name="T13" fmla="*/ 0 h 242"/>
                <a:gd name="T14" fmla="*/ 0 w 351"/>
                <a:gd name="T15" fmla="*/ 0 h 242"/>
                <a:gd name="T16" fmla="*/ 0 w 351"/>
                <a:gd name="T17" fmla="*/ 0 h 242"/>
                <a:gd name="T18" fmla="*/ 0 w 351"/>
                <a:gd name="T19" fmla="*/ 0 h 242"/>
                <a:gd name="T20" fmla="*/ 0 w 351"/>
                <a:gd name="T21" fmla="*/ 0 h 242"/>
                <a:gd name="T22" fmla="*/ 0 w 351"/>
                <a:gd name="T23" fmla="*/ 0 h 242"/>
                <a:gd name="T24" fmla="*/ 0 w 351"/>
                <a:gd name="T25" fmla="*/ 0 h 242"/>
                <a:gd name="T26" fmla="*/ 0 w 351"/>
                <a:gd name="T27" fmla="*/ 0 h 242"/>
                <a:gd name="T28" fmla="*/ 0 w 351"/>
                <a:gd name="T29" fmla="*/ 0 h 242"/>
                <a:gd name="T30" fmla="*/ 0 w 351"/>
                <a:gd name="T31" fmla="*/ 0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242"/>
                <a:gd name="T50" fmla="*/ 351 w 351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242">
                  <a:moveTo>
                    <a:pt x="297" y="0"/>
                  </a:moveTo>
                  <a:lnTo>
                    <a:pt x="124" y="81"/>
                  </a:lnTo>
                  <a:lnTo>
                    <a:pt x="94" y="94"/>
                  </a:lnTo>
                  <a:lnTo>
                    <a:pt x="43" y="103"/>
                  </a:lnTo>
                  <a:lnTo>
                    <a:pt x="21" y="105"/>
                  </a:lnTo>
                  <a:lnTo>
                    <a:pt x="0" y="126"/>
                  </a:lnTo>
                  <a:lnTo>
                    <a:pt x="0" y="242"/>
                  </a:lnTo>
                  <a:lnTo>
                    <a:pt x="28" y="236"/>
                  </a:lnTo>
                  <a:lnTo>
                    <a:pt x="46" y="236"/>
                  </a:lnTo>
                  <a:lnTo>
                    <a:pt x="95" y="200"/>
                  </a:lnTo>
                  <a:lnTo>
                    <a:pt x="128" y="150"/>
                  </a:lnTo>
                  <a:lnTo>
                    <a:pt x="197" y="139"/>
                  </a:lnTo>
                  <a:lnTo>
                    <a:pt x="351" y="103"/>
                  </a:lnTo>
                  <a:lnTo>
                    <a:pt x="344" y="53"/>
                  </a:lnTo>
                  <a:lnTo>
                    <a:pt x="320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9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PH" altLang="en-US"/>
            </a:p>
          </p:txBody>
        </p:sp>
      </p:grpSp>
      <p:pic>
        <p:nvPicPr>
          <p:cNvPr id="1843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41588"/>
            <a:ext cx="11604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ontent Placeholder 2"/>
          <p:cNvSpPr>
            <a:spLocks noGrp="1"/>
          </p:cNvSpPr>
          <p:nvPr>
            <p:ph idx="1"/>
          </p:nvPr>
        </p:nvSpPr>
        <p:spPr>
          <a:xfrm>
            <a:off x="3009900" y="2362200"/>
            <a:ext cx="5867400" cy="16764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PH" altLang="en-US" sz="2800" smtClean="0"/>
              <a:t>	The SSS ‘kiosk’ allows access to SSS Application systems with the use of SS Card or UMID Card.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PH" altLang="en-US" smtClean="0"/>
          </a:p>
        </p:txBody>
      </p:sp>
    </p:spTree>
    <p:extLst>
      <p:ext uri="{BB962C8B-B14F-4D97-AF65-F5344CB8AC3E}">
        <p14:creationId xmlns:p14="http://schemas.microsoft.com/office/powerpoint/2010/main" val="487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3C9AB9-37BE-4E40-836B-D98DE0CDB47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152400" y="14922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SSIT – Available Services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990600"/>
            <a:ext cx="3886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Online Inquiry :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Contributions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Loans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Benefits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ID information</a:t>
            </a:r>
            <a:endParaRPr lang="en-US" sz="2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913313"/>
            <a:ext cx="6705600" cy="103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  <a:cs typeface="+mn-cs"/>
              </a:rPr>
              <a:t>Reference to SSS Citizens Charter</a:t>
            </a:r>
          </a:p>
          <a:p>
            <a:pPr marL="514350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  <a:cs typeface="+mn-cs"/>
              </a:rPr>
              <a:t>Submit feedback and concerns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990600"/>
            <a:ext cx="5486400" cy="364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002060"/>
                </a:solidFill>
                <a:latin typeface="+mn-lt"/>
                <a:cs typeface="+mn-cs"/>
              </a:rPr>
              <a:t>Transactions : 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Salary loan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Maternity Notification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SSS Web registration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Technical Retirement application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Annual Confirmation of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       Pensioners (ACOP)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 startAt="6"/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  <a:cs typeface="+mn-cs"/>
              </a:rPr>
              <a:t>Change of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83480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002060"/>
                </a:solidFill>
              </a:rPr>
              <a:t>Self-service Facilities</a:t>
            </a:r>
            <a:endParaRPr lang="en-US" altLang="en-US" b="1" i="1" smtClean="0">
              <a:solidFill>
                <a:srgbClr val="002060"/>
              </a:solidFill>
            </a:endParaRP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6172200" y="3886200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CC3300"/>
                </a:solidFill>
              </a:rPr>
              <a:t>www.sss.gov.ph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1952625" y="1524000"/>
            <a:ext cx="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3051175" y="1524000"/>
            <a:ext cx="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2253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338263"/>
            <a:ext cx="9620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52800"/>
            <a:ext cx="1189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8"/>
          <p:cNvGrpSpPr>
            <a:grpSpLocks/>
          </p:cNvGrpSpPr>
          <p:nvPr/>
        </p:nvGrpSpPr>
        <p:grpSpPr bwMode="auto">
          <a:xfrm>
            <a:off x="5072063" y="3429000"/>
            <a:ext cx="1100137" cy="1049338"/>
            <a:chOff x="5040312" y="5505449"/>
            <a:chExt cx="1409700" cy="1322388"/>
          </a:xfrm>
        </p:grpSpPr>
        <p:pic>
          <p:nvPicPr>
            <p:cNvPr id="22551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2" y="5505449"/>
              <a:ext cx="1409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7" y="5653087"/>
              <a:ext cx="73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7" name="Rectangle 22"/>
          <p:cNvSpPr>
            <a:spLocks noChangeArrowheads="1"/>
          </p:cNvSpPr>
          <p:nvPr/>
        </p:nvSpPr>
        <p:spPr bwMode="auto">
          <a:xfrm>
            <a:off x="1676400" y="12954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IVRS</a:t>
            </a:r>
          </a:p>
        </p:txBody>
      </p:sp>
      <p:sp>
        <p:nvSpPr>
          <p:cNvPr id="22538" name="Rectangle 26"/>
          <p:cNvSpPr>
            <a:spLocks noChangeArrowheads="1"/>
          </p:cNvSpPr>
          <p:nvPr/>
        </p:nvSpPr>
        <p:spPr bwMode="auto">
          <a:xfrm>
            <a:off x="1549400" y="3505200"/>
            <a:ext cx="3376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TEXT SSS &amp; TEXT BLAST FACILITY</a:t>
            </a:r>
          </a:p>
        </p:txBody>
      </p:sp>
      <p:sp>
        <p:nvSpPr>
          <p:cNvPr id="22539" name="Rectangle 28"/>
          <p:cNvSpPr>
            <a:spLocks noChangeArrowheads="1"/>
          </p:cNvSpPr>
          <p:nvPr/>
        </p:nvSpPr>
        <p:spPr bwMode="auto">
          <a:xfrm>
            <a:off x="6289675" y="34290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SSS WEBSITE</a:t>
            </a:r>
          </a:p>
        </p:txBody>
      </p:sp>
      <p:sp>
        <p:nvSpPr>
          <p:cNvPr id="22540" name="Rectangle 30"/>
          <p:cNvSpPr>
            <a:spLocks noChangeArrowheads="1"/>
          </p:cNvSpPr>
          <p:nvPr/>
        </p:nvSpPr>
        <p:spPr bwMode="auto">
          <a:xfrm>
            <a:off x="1600200" y="1646238"/>
            <a:ext cx="284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(Interactive Voice </a:t>
            </a:r>
          </a:p>
          <a:p>
            <a:pPr eaLnBrk="1" hangingPunct="1"/>
            <a:r>
              <a:rPr lang="en-US" altLang="en-US" sz="2400" b="1"/>
              <a:t>Response System) </a:t>
            </a:r>
            <a:endParaRPr lang="en-US" altLang="en-US" sz="2400"/>
          </a:p>
        </p:txBody>
      </p:sp>
      <p:grpSp>
        <p:nvGrpSpPr>
          <p:cNvPr id="22541" name="Group 29"/>
          <p:cNvGrpSpPr>
            <a:grpSpLocks/>
          </p:cNvGrpSpPr>
          <p:nvPr/>
        </p:nvGrpSpPr>
        <p:grpSpPr bwMode="auto">
          <a:xfrm>
            <a:off x="5437188" y="1125538"/>
            <a:ext cx="2640012" cy="1965325"/>
            <a:chOff x="5956949" y="1519456"/>
            <a:chExt cx="3013006" cy="2210575"/>
          </a:xfrm>
        </p:grpSpPr>
        <p:pic>
          <p:nvPicPr>
            <p:cNvPr id="2254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9" y="1569343"/>
              <a:ext cx="1302463" cy="21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7" name="Rectangle 24"/>
            <p:cNvSpPr>
              <a:spLocks noChangeArrowheads="1"/>
            </p:cNvSpPr>
            <p:nvPr/>
          </p:nvSpPr>
          <p:spPr bwMode="auto">
            <a:xfrm>
              <a:off x="7453312" y="1519456"/>
              <a:ext cx="7966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/>
                <a:t>SSIT</a:t>
              </a:r>
            </a:p>
          </p:txBody>
        </p:sp>
        <p:sp>
          <p:nvSpPr>
            <p:cNvPr id="22548" name="Rectangle 38"/>
            <p:cNvSpPr>
              <a:spLocks noChangeArrowheads="1"/>
            </p:cNvSpPr>
            <p:nvPr/>
          </p:nvSpPr>
          <p:spPr bwMode="auto">
            <a:xfrm>
              <a:off x="7432675" y="2099766"/>
              <a:ext cx="1537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Self-Service </a:t>
              </a:r>
            </a:p>
          </p:txBody>
        </p:sp>
        <p:sp>
          <p:nvSpPr>
            <p:cNvPr id="22549" name="Rectangle 44"/>
            <p:cNvSpPr>
              <a:spLocks noChangeArrowheads="1"/>
            </p:cNvSpPr>
            <p:nvPr/>
          </p:nvSpPr>
          <p:spPr bwMode="auto">
            <a:xfrm>
              <a:off x="7443787" y="2404566"/>
              <a:ext cx="14090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Information</a:t>
              </a:r>
            </a:p>
          </p:txBody>
        </p:sp>
        <p:sp>
          <p:nvSpPr>
            <p:cNvPr id="22550" name="Rectangle 46"/>
            <p:cNvSpPr>
              <a:spLocks noChangeArrowheads="1"/>
            </p:cNvSpPr>
            <p:nvPr/>
          </p:nvSpPr>
          <p:spPr bwMode="auto">
            <a:xfrm>
              <a:off x="7443787" y="2785567"/>
              <a:ext cx="11912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Terminals</a:t>
              </a:r>
              <a:endParaRPr lang="en-US" altLang="en-US"/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304800" y="3114675"/>
            <a:ext cx="4038600" cy="15335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en-PH" sz="2000">
              <a:latin typeface="Arial" charset="0"/>
              <a:cs typeface="+mn-cs"/>
            </a:endParaRPr>
          </a:p>
        </p:txBody>
      </p:sp>
      <p:sp>
        <p:nvSpPr>
          <p:cNvPr id="22543" name="TextBox 45"/>
          <p:cNvSpPr txBox="1">
            <a:spLocks noChangeArrowheads="1"/>
          </p:cNvSpPr>
          <p:nvPr/>
        </p:nvSpPr>
        <p:spPr bwMode="auto">
          <a:xfrm>
            <a:off x="1916113" y="2470150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FF0000"/>
                </a:solidFill>
              </a:rPr>
              <a:t>917-7777</a:t>
            </a:r>
          </a:p>
        </p:txBody>
      </p:sp>
      <p:pic>
        <p:nvPicPr>
          <p:cNvPr id="2254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312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Rectangle 28"/>
          <p:cNvSpPr>
            <a:spLocks noChangeArrowheads="1"/>
          </p:cNvSpPr>
          <p:nvPr/>
        </p:nvSpPr>
        <p:spPr bwMode="auto">
          <a:xfrm>
            <a:off x="4800600" y="5051425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PAYMENT</a:t>
            </a:r>
          </a:p>
          <a:p>
            <a:pPr eaLnBrk="1" hangingPunct="1"/>
            <a:r>
              <a:rPr lang="en-US" altLang="en-US" sz="2400" b="1"/>
              <a:t>VIA GCash</a:t>
            </a:r>
          </a:p>
        </p:txBody>
      </p:sp>
    </p:spTree>
    <p:extLst>
      <p:ext uri="{BB962C8B-B14F-4D97-AF65-F5344CB8AC3E}">
        <p14:creationId xmlns:p14="http://schemas.microsoft.com/office/powerpoint/2010/main" val="15684947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2595563"/>
            <a:ext cx="8763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7078663" y="1295400"/>
            <a:ext cx="1708150" cy="2524125"/>
            <a:chOff x="4916" y="461"/>
            <a:chExt cx="1186" cy="2191"/>
          </a:xfrm>
        </p:grpSpPr>
        <p:grpSp>
          <p:nvGrpSpPr>
            <p:cNvPr id="23558" name="Group 3"/>
            <p:cNvGrpSpPr>
              <a:grpSpLocks/>
            </p:cNvGrpSpPr>
            <p:nvPr/>
          </p:nvGrpSpPr>
          <p:grpSpPr bwMode="auto">
            <a:xfrm>
              <a:off x="5994" y="1881"/>
              <a:ext cx="108" cy="450"/>
              <a:chOff x="5994" y="1881"/>
              <a:chExt cx="108" cy="450"/>
            </a:xfrm>
          </p:grpSpPr>
          <p:sp>
            <p:nvSpPr>
              <p:cNvPr id="23627" name="AutoShape 4"/>
              <p:cNvSpPr>
                <a:spLocks noChangeArrowheads="1"/>
              </p:cNvSpPr>
              <p:nvPr/>
            </p:nvSpPr>
            <p:spPr bwMode="auto">
              <a:xfrm>
                <a:off x="5994" y="1881"/>
                <a:ext cx="109" cy="451"/>
              </a:xfrm>
              <a:custGeom>
                <a:avLst/>
                <a:gdLst>
                  <a:gd name="T0" fmla="*/ 1 w 160"/>
                  <a:gd name="T1" fmla="*/ 0 h 490"/>
                  <a:gd name="T2" fmla="*/ 1 w 160"/>
                  <a:gd name="T3" fmla="*/ 6 h 490"/>
                  <a:gd name="T4" fmla="*/ 1 w 160"/>
                  <a:gd name="T5" fmla="*/ 6 h 490"/>
                  <a:gd name="T6" fmla="*/ 1 w 160"/>
                  <a:gd name="T7" fmla="*/ 6 h 490"/>
                  <a:gd name="T8" fmla="*/ 1 w 160"/>
                  <a:gd name="T9" fmla="*/ 6 h 490"/>
                  <a:gd name="T10" fmla="*/ 1 w 160"/>
                  <a:gd name="T11" fmla="*/ 6 h 490"/>
                  <a:gd name="T12" fmla="*/ 1 w 160"/>
                  <a:gd name="T13" fmla="*/ 6 h 490"/>
                  <a:gd name="T14" fmla="*/ 1 w 160"/>
                  <a:gd name="T15" fmla="*/ 6 h 490"/>
                  <a:gd name="T16" fmla="*/ 1 w 160"/>
                  <a:gd name="T17" fmla="*/ 6 h 490"/>
                  <a:gd name="T18" fmla="*/ 1 w 160"/>
                  <a:gd name="T19" fmla="*/ 6 h 490"/>
                  <a:gd name="T20" fmla="*/ 1 w 160"/>
                  <a:gd name="T21" fmla="*/ 6 h 490"/>
                  <a:gd name="T22" fmla="*/ 1 w 160"/>
                  <a:gd name="T23" fmla="*/ 6 h 490"/>
                  <a:gd name="T24" fmla="*/ 1 w 160"/>
                  <a:gd name="T25" fmla="*/ 6 h 490"/>
                  <a:gd name="T26" fmla="*/ 1 w 160"/>
                  <a:gd name="T27" fmla="*/ 6 h 490"/>
                  <a:gd name="T28" fmla="*/ 1 w 160"/>
                  <a:gd name="T29" fmla="*/ 6 h 490"/>
                  <a:gd name="T30" fmla="*/ 1 w 160"/>
                  <a:gd name="T31" fmla="*/ 6 h 490"/>
                  <a:gd name="T32" fmla="*/ 1 w 160"/>
                  <a:gd name="T33" fmla="*/ 6 h 490"/>
                  <a:gd name="T34" fmla="*/ 1 w 160"/>
                  <a:gd name="T35" fmla="*/ 6 h 490"/>
                  <a:gd name="T36" fmla="*/ 1 w 160"/>
                  <a:gd name="T37" fmla="*/ 6 h 490"/>
                  <a:gd name="T38" fmla="*/ 1 w 160"/>
                  <a:gd name="T39" fmla="*/ 6 h 490"/>
                  <a:gd name="T40" fmla="*/ 1 w 160"/>
                  <a:gd name="T41" fmla="*/ 6 h 490"/>
                  <a:gd name="T42" fmla="*/ 1 w 160"/>
                  <a:gd name="T43" fmla="*/ 6 h 490"/>
                  <a:gd name="T44" fmla="*/ 1 w 160"/>
                  <a:gd name="T45" fmla="*/ 6 h 490"/>
                  <a:gd name="T46" fmla="*/ 1 w 160"/>
                  <a:gd name="T47" fmla="*/ 6 h 490"/>
                  <a:gd name="T48" fmla="*/ 1 w 160"/>
                  <a:gd name="T49" fmla="*/ 6 h 490"/>
                  <a:gd name="T50" fmla="*/ 1 w 160"/>
                  <a:gd name="T51" fmla="*/ 6 h 490"/>
                  <a:gd name="T52" fmla="*/ 1 w 160"/>
                  <a:gd name="T53" fmla="*/ 6 h 490"/>
                  <a:gd name="T54" fmla="*/ 1 w 160"/>
                  <a:gd name="T55" fmla="*/ 6 h 490"/>
                  <a:gd name="T56" fmla="*/ 1 w 160"/>
                  <a:gd name="T57" fmla="*/ 6 h 490"/>
                  <a:gd name="T58" fmla="*/ 1 w 160"/>
                  <a:gd name="T59" fmla="*/ 6 h 490"/>
                  <a:gd name="T60" fmla="*/ 1 w 160"/>
                  <a:gd name="T61" fmla="*/ 6 h 490"/>
                  <a:gd name="T62" fmla="*/ 0 w 160"/>
                  <a:gd name="T63" fmla="*/ 6 h 490"/>
                  <a:gd name="T64" fmla="*/ 1 w 160"/>
                  <a:gd name="T65" fmla="*/ 6 h 490"/>
                  <a:gd name="T66" fmla="*/ 1 w 160"/>
                  <a:gd name="T67" fmla="*/ 6 h 490"/>
                  <a:gd name="T68" fmla="*/ 1 w 160"/>
                  <a:gd name="T69" fmla="*/ 6 h 490"/>
                  <a:gd name="T70" fmla="*/ 1 w 160"/>
                  <a:gd name="T71" fmla="*/ 6 h 490"/>
                  <a:gd name="T72" fmla="*/ 1 w 160"/>
                  <a:gd name="T73" fmla="*/ 6 h 490"/>
                  <a:gd name="T74" fmla="*/ 1 w 160"/>
                  <a:gd name="T75" fmla="*/ 6 h 490"/>
                  <a:gd name="T76" fmla="*/ 1 w 160"/>
                  <a:gd name="T77" fmla="*/ 6 h 490"/>
                  <a:gd name="T78" fmla="*/ 1 w 160"/>
                  <a:gd name="T79" fmla="*/ 6 h 490"/>
                  <a:gd name="T80" fmla="*/ 1 w 160"/>
                  <a:gd name="T81" fmla="*/ 6 h 490"/>
                  <a:gd name="T82" fmla="*/ 1 w 160"/>
                  <a:gd name="T83" fmla="*/ 6 h 490"/>
                  <a:gd name="T84" fmla="*/ 1 w 160"/>
                  <a:gd name="T85" fmla="*/ 0 h 4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0"/>
                  <a:gd name="T130" fmla="*/ 0 h 490"/>
                  <a:gd name="T131" fmla="*/ 160 w 160"/>
                  <a:gd name="T132" fmla="*/ 490 h 4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0" h="490">
                    <a:moveTo>
                      <a:pt x="118" y="0"/>
                    </a:moveTo>
                    <a:lnTo>
                      <a:pt x="114" y="85"/>
                    </a:lnTo>
                    <a:lnTo>
                      <a:pt x="112" y="163"/>
                    </a:lnTo>
                    <a:lnTo>
                      <a:pt x="105" y="239"/>
                    </a:lnTo>
                    <a:lnTo>
                      <a:pt x="114" y="265"/>
                    </a:lnTo>
                    <a:lnTo>
                      <a:pt x="125" y="293"/>
                    </a:lnTo>
                    <a:lnTo>
                      <a:pt x="139" y="322"/>
                    </a:lnTo>
                    <a:lnTo>
                      <a:pt x="143" y="334"/>
                    </a:lnTo>
                    <a:lnTo>
                      <a:pt x="148" y="340"/>
                    </a:lnTo>
                    <a:lnTo>
                      <a:pt x="152" y="357"/>
                    </a:lnTo>
                    <a:lnTo>
                      <a:pt x="160" y="391"/>
                    </a:lnTo>
                    <a:lnTo>
                      <a:pt x="155" y="409"/>
                    </a:lnTo>
                    <a:lnTo>
                      <a:pt x="148" y="413"/>
                    </a:lnTo>
                    <a:lnTo>
                      <a:pt x="145" y="424"/>
                    </a:lnTo>
                    <a:lnTo>
                      <a:pt x="140" y="430"/>
                    </a:lnTo>
                    <a:lnTo>
                      <a:pt x="128" y="434"/>
                    </a:lnTo>
                    <a:lnTo>
                      <a:pt x="130" y="448"/>
                    </a:lnTo>
                    <a:lnTo>
                      <a:pt x="127" y="452"/>
                    </a:lnTo>
                    <a:lnTo>
                      <a:pt x="108" y="454"/>
                    </a:lnTo>
                    <a:lnTo>
                      <a:pt x="103" y="476"/>
                    </a:lnTo>
                    <a:lnTo>
                      <a:pt x="67" y="490"/>
                    </a:lnTo>
                    <a:lnTo>
                      <a:pt x="48" y="475"/>
                    </a:lnTo>
                    <a:lnTo>
                      <a:pt x="39" y="467"/>
                    </a:lnTo>
                    <a:lnTo>
                      <a:pt x="38" y="446"/>
                    </a:lnTo>
                    <a:lnTo>
                      <a:pt x="58" y="422"/>
                    </a:lnTo>
                    <a:lnTo>
                      <a:pt x="46" y="401"/>
                    </a:lnTo>
                    <a:lnTo>
                      <a:pt x="30" y="418"/>
                    </a:lnTo>
                    <a:lnTo>
                      <a:pt x="29" y="436"/>
                    </a:lnTo>
                    <a:lnTo>
                      <a:pt x="23" y="449"/>
                    </a:lnTo>
                    <a:lnTo>
                      <a:pt x="16" y="453"/>
                    </a:lnTo>
                    <a:lnTo>
                      <a:pt x="8" y="460"/>
                    </a:lnTo>
                    <a:lnTo>
                      <a:pt x="0" y="454"/>
                    </a:lnTo>
                    <a:lnTo>
                      <a:pt x="3" y="439"/>
                    </a:lnTo>
                    <a:lnTo>
                      <a:pt x="2" y="413"/>
                    </a:lnTo>
                    <a:lnTo>
                      <a:pt x="8" y="364"/>
                    </a:lnTo>
                    <a:lnTo>
                      <a:pt x="15" y="340"/>
                    </a:lnTo>
                    <a:lnTo>
                      <a:pt x="27" y="326"/>
                    </a:lnTo>
                    <a:lnTo>
                      <a:pt x="42" y="310"/>
                    </a:lnTo>
                    <a:lnTo>
                      <a:pt x="45" y="292"/>
                    </a:lnTo>
                    <a:lnTo>
                      <a:pt x="48" y="241"/>
                    </a:lnTo>
                    <a:lnTo>
                      <a:pt x="24" y="109"/>
                    </a:lnTo>
                    <a:lnTo>
                      <a:pt x="11" y="36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9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23628" name="AutoShape 5"/>
              <p:cNvSpPr>
                <a:spLocks noChangeArrowheads="1"/>
              </p:cNvSpPr>
              <p:nvPr/>
            </p:nvSpPr>
            <p:spPr bwMode="auto">
              <a:xfrm>
                <a:off x="6026" y="2254"/>
                <a:ext cx="5" cy="66"/>
              </a:xfrm>
              <a:custGeom>
                <a:avLst/>
                <a:gdLst>
                  <a:gd name="T0" fmla="*/ 0 w 37"/>
                  <a:gd name="T1" fmla="*/ 0 h 95"/>
                  <a:gd name="T2" fmla="*/ 0 w 37"/>
                  <a:gd name="T3" fmla="*/ 1 h 95"/>
                  <a:gd name="T4" fmla="*/ 0 w 37"/>
                  <a:gd name="T5" fmla="*/ 1 h 95"/>
                  <a:gd name="T6" fmla="*/ 0 w 37"/>
                  <a:gd name="T7" fmla="*/ 1 h 95"/>
                  <a:gd name="T8" fmla="*/ 0 w 37"/>
                  <a:gd name="T9" fmla="*/ 1 h 95"/>
                  <a:gd name="T10" fmla="*/ 0 w 37"/>
                  <a:gd name="T11" fmla="*/ 1 h 95"/>
                  <a:gd name="T12" fmla="*/ 0 w 37"/>
                  <a:gd name="T13" fmla="*/ 1 h 95"/>
                  <a:gd name="T14" fmla="*/ 0 w 37"/>
                  <a:gd name="T15" fmla="*/ 1 h 95"/>
                  <a:gd name="T16" fmla="*/ 0 w 37"/>
                  <a:gd name="T17" fmla="*/ 1 h 95"/>
                  <a:gd name="T18" fmla="*/ 0 w 37"/>
                  <a:gd name="T19" fmla="*/ 1 h 95"/>
                  <a:gd name="T20" fmla="*/ 0 w 37"/>
                  <a:gd name="T21" fmla="*/ 1 h 95"/>
                  <a:gd name="T22" fmla="*/ 0 w 37"/>
                  <a:gd name="T23" fmla="*/ 1 h 95"/>
                  <a:gd name="T24" fmla="*/ 0 w 37"/>
                  <a:gd name="T25" fmla="*/ 1 h 95"/>
                  <a:gd name="T26" fmla="*/ 0 w 37"/>
                  <a:gd name="T27" fmla="*/ 1 h 95"/>
                  <a:gd name="T28" fmla="*/ 0 w 37"/>
                  <a:gd name="T29" fmla="*/ 1 h 95"/>
                  <a:gd name="T30" fmla="*/ 0 w 37"/>
                  <a:gd name="T31" fmla="*/ 1 h 95"/>
                  <a:gd name="T32" fmla="*/ 0 w 37"/>
                  <a:gd name="T33" fmla="*/ 1 h 95"/>
                  <a:gd name="T34" fmla="*/ 0 w 37"/>
                  <a:gd name="T35" fmla="*/ 1 h 95"/>
                  <a:gd name="T36" fmla="*/ 0 w 37"/>
                  <a:gd name="T37" fmla="*/ 1 h 95"/>
                  <a:gd name="T38" fmla="*/ 0 w 37"/>
                  <a:gd name="T39" fmla="*/ 0 h 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7"/>
                  <a:gd name="T61" fmla="*/ 0 h 95"/>
                  <a:gd name="T62" fmla="*/ 37 w 37"/>
                  <a:gd name="T63" fmla="*/ 95 h 9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7" h="95">
                    <a:moveTo>
                      <a:pt x="0" y="0"/>
                    </a:moveTo>
                    <a:lnTo>
                      <a:pt x="11" y="14"/>
                    </a:lnTo>
                    <a:lnTo>
                      <a:pt x="23" y="31"/>
                    </a:lnTo>
                    <a:lnTo>
                      <a:pt x="29" y="39"/>
                    </a:lnTo>
                    <a:lnTo>
                      <a:pt x="32" y="48"/>
                    </a:lnTo>
                    <a:lnTo>
                      <a:pt x="33" y="57"/>
                    </a:lnTo>
                    <a:lnTo>
                      <a:pt x="34" y="66"/>
                    </a:lnTo>
                    <a:lnTo>
                      <a:pt x="34" y="75"/>
                    </a:lnTo>
                    <a:lnTo>
                      <a:pt x="35" y="86"/>
                    </a:lnTo>
                    <a:lnTo>
                      <a:pt x="36" y="95"/>
                    </a:lnTo>
                    <a:lnTo>
                      <a:pt x="37" y="95"/>
                    </a:lnTo>
                    <a:lnTo>
                      <a:pt x="29" y="78"/>
                    </a:lnTo>
                    <a:lnTo>
                      <a:pt x="10" y="82"/>
                    </a:lnTo>
                    <a:lnTo>
                      <a:pt x="23" y="69"/>
                    </a:lnTo>
                    <a:lnTo>
                      <a:pt x="28" y="63"/>
                    </a:lnTo>
                    <a:lnTo>
                      <a:pt x="23" y="58"/>
                    </a:lnTo>
                    <a:lnTo>
                      <a:pt x="12" y="60"/>
                    </a:lnTo>
                    <a:lnTo>
                      <a:pt x="20" y="37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5319" y="1020"/>
              <a:ext cx="729" cy="1632"/>
              <a:chOff x="5319" y="1020"/>
              <a:chExt cx="729" cy="1632"/>
            </a:xfrm>
          </p:grpSpPr>
          <p:sp>
            <p:nvSpPr>
              <p:cNvPr id="23624" name="AutoShape 7"/>
              <p:cNvSpPr>
                <a:spLocks noChangeArrowheads="1"/>
              </p:cNvSpPr>
              <p:nvPr/>
            </p:nvSpPr>
            <p:spPr bwMode="auto">
              <a:xfrm>
                <a:off x="5319" y="1023"/>
                <a:ext cx="730" cy="1630"/>
              </a:xfrm>
              <a:custGeom>
                <a:avLst/>
                <a:gdLst>
                  <a:gd name="T0" fmla="*/ 2 w 879"/>
                  <a:gd name="T1" fmla="*/ 2147483647 h 1400"/>
                  <a:gd name="T2" fmla="*/ 2 w 879"/>
                  <a:gd name="T3" fmla="*/ 2147483647 h 1400"/>
                  <a:gd name="T4" fmla="*/ 2 w 879"/>
                  <a:gd name="T5" fmla="*/ 2147483647 h 1400"/>
                  <a:gd name="T6" fmla="*/ 2 w 879"/>
                  <a:gd name="T7" fmla="*/ 2147483647 h 1400"/>
                  <a:gd name="T8" fmla="*/ 2 w 879"/>
                  <a:gd name="T9" fmla="*/ 2147483647 h 1400"/>
                  <a:gd name="T10" fmla="*/ 2 w 879"/>
                  <a:gd name="T11" fmla="*/ 2147483647 h 1400"/>
                  <a:gd name="T12" fmla="*/ 2 w 879"/>
                  <a:gd name="T13" fmla="*/ 2147483647 h 1400"/>
                  <a:gd name="T14" fmla="*/ 2 w 879"/>
                  <a:gd name="T15" fmla="*/ 2147483647 h 1400"/>
                  <a:gd name="T16" fmla="*/ 2 w 879"/>
                  <a:gd name="T17" fmla="*/ 2147483647 h 1400"/>
                  <a:gd name="T18" fmla="*/ 2 w 879"/>
                  <a:gd name="T19" fmla="*/ 2147483647 h 1400"/>
                  <a:gd name="T20" fmla="*/ 2 w 879"/>
                  <a:gd name="T21" fmla="*/ 2147483647 h 1400"/>
                  <a:gd name="T22" fmla="*/ 2 w 879"/>
                  <a:gd name="T23" fmla="*/ 2147483647 h 1400"/>
                  <a:gd name="T24" fmla="*/ 2 w 879"/>
                  <a:gd name="T25" fmla="*/ 2147483647 h 1400"/>
                  <a:gd name="T26" fmla="*/ 2 w 879"/>
                  <a:gd name="T27" fmla="*/ 2147483647 h 1400"/>
                  <a:gd name="T28" fmla="*/ 2 w 879"/>
                  <a:gd name="T29" fmla="*/ 2147483647 h 1400"/>
                  <a:gd name="T30" fmla="*/ 2 w 879"/>
                  <a:gd name="T31" fmla="*/ 2147483647 h 1400"/>
                  <a:gd name="T32" fmla="*/ 2 w 879"/>
                  <a:gd name="T33" fmla="*/ 2147483647 h 1400"/>
                  <a:gd name="T34" fmla="*/ 2 w 879"/>
                  <a:gd name="T35" fmla="*/ 2147483647 h 1400"/>
                  <a:gd name="T36" fmla="*/ 2 w 879"/>
                  <a:gd name="T37" fmla="*/ 2147483647 h 1400"/>
                  <a:gd name="T38" fmla="*/ 2 w 879"/>
                  <a:gd name="T39" fmla="*/ 2147483647 h 1400"/>
                  <a:gd name="T40" fmla="*/ 2 w 879"/>
                  <a:gd name="T41" fmla="*/ 2147483647 h 1400"/>
                  <a:gd name="T42" fmla="*/ 2 w 879"/>
                  <a:gd name="T43" fmla="*/ 2147483647 h 1400"/>
                  <a:gd name="T44" fmla="*/ 2 w 879"/>
                  <a:gd name="T45" fmla="*/ 2147483647 h 1400"/>
                  <a:gd name="T46" fmla="*/ 2 w 879"/>
                  <a:gd name="T47" fmla="*/ 2147483647 h 1400"/>
                  <a:gd name="T48" fmla="*/ 2 w 879"/>
                  <a:gd name="T49" fmla="*/ 2147483647 h 1400"/>
                  <a:gd name="T50" fmla="*/ 2 w 879"/>
                  <a:gd name="T51" fmla="*/ 2147483647 h 1400"/>
                  <a:gd name="T52" fmla="*/ 2 w 879"/>
                  <a:gd name="T53" fmla="*/ 2147483647 h 1400"/>
                  <a:gd name="T54" fmla="*/ 2 w 879"/>
                  <a:gd name="T55" fmla="*/ 2147483647 h 1400"/>
                  <a:gd name="T56" fmla="*/ 2 w 879"/>
                  <a:gd name="T57" fmla="*/ 2147483647 h 1400"/>
                  <a:gd name="T58" fmla="*/ 2 w 879"/>
                  <a:gd name="T59" fmla="*/ 2147483647 h 1400"/>
                  <a:gd name="T60" fmla="*/ 2 w 879"/>
                  <a:gd name="T61" fmla="*/ 2147483647 h 1400"/>
                  <a:gd name="T62" fmla="*/ 2 w 879"/>
                  <a:gd name="T63" fmla="*/ 2147483647 h 1400"/>
                  <a:gd name="T64" fmla="*/ 2 w 879"/>
                  <a:gd name="T65" fmla="*/ 2147483647 h 1400"/>
                  <a:gd name="T66" fmla="*/ 2 w 879"/>
                  <a:gd name="T67" fmla="*/ 2147483647 h 1400"/>
                  <a:gd name="T68" fmla="*/ 2 w 879"/>
                  <a:gd name="T69" fmla="*/ 2147483647 h 1400"/>
                  <a:gd name="T70" fmla="*/ 2 w 879"/>
                  <a:gd name="T71" fmla="*/ 0 h 14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79"/>
                  <a:gd name="T109" fmla="*/ 0 h 1400"/>
                  <a:gd name="T110" fmla="*/ 879 w 879"/>
                  <a:gd name="T111" fmla="*/ 1400 h 14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79" h="1400">
                    <a:moveTo>
                      <a:pt x="363" y="0"/>
                    </a:moveTo>
                    <a:lnTo>
                      <a:pt x="312" y="9"/>
                    </a:lnTo>
                    <a:lnTo>
                      <a:pt x="252" y="18"/>
                    </a:lnTo>
                    <a:lnTo>
                      <a:pt x="210" y="18"/>
                    </a:lnTo>
                    <a:lnTo>
                      <a:pt x="198" y="21"/>
                    </a:lnTo>
                    <a:lnTo>
                      <a:pt x="156" y="72"/>
                    </a:lnTo>
                    <a:lnTo>
                      <a:pt x="78" y="161"/>
                    </a:lnTo>
                    <a:lnTo>
                      <a:pt x="30" y="209"/>
                    </a:lnTo>
                    <a:lnTo>
                      <a:pt x="0" y="242"/>
                    </a:lnTo>
                    <a:lnTo>
                      <a:pt x="42" y="269"/>
                    </a:lnTo>
                    <a:lnTo>
                      <a:pt x="63" y="299"/>
                    </a:lnTo>
                    <a:lnTo>
                      <a:pt x="81" y="330"/>
                    </a:lnTo>
                    <a:lnTo>
                      <a:pt x="93" y="373"/>
                    </a:lnTo>
                    <a:lnTo>
                      <a:pt x="162" y="318"/>
                    </a:lnTo>
                    <a:lnTo>
                      <a:pt x="171" y="333"/>
                    </a:lnTo>
                    <a:lnTo>
                      <a:pt x="177" y="367"/>
                    </a:lnTo>
                    <a:lnTo>
                      <a:pt x="192" y="430"/>
                    </a:lnTo>
                    <a:lnTo>
                      <a:pt x="207" y="463"/>
                    </a:lnTo>
                    <a:lnTo>
                      <a:pt x="219" y="490"/>
                    </a:lnTo>
                    <a:lnTo>
                      <a:pt x="240" y="516"/>
                    </a:lnTo>
                    <a:lnTo>
                      <a:pt x="249" y="564"/>
                    </a:lnTo>
                    <a:lnTo>
                      <a:pt x="252" y="606"/>
                    </a:lnTo>
                    <a:lnTo>
                      <a:pt x="246" y="648"/>
                    </a:lnTo>
                    <a:lnTo>
                      <a:pt x="246" y="738"/>
                    </a:lnTo>
                    <a:lnTo>
                      <a:pt x="237" y="867"/>
                    </a:lnTo>
                    <a:lnTo>
                      <a:pt x="198" y="978"/>
                    </a:lnTo>
                    <a:lnTo>
                      <a:pt x="183" y="1066"/>
                    </a:lnTo>
                    <a:lnTo>
                      <a:pt x="174" y="1189"/>
                    </a:lnTo>
                    <a:lnTo>
                      <a:pt x="168" y="1400"/>
                    </a:lnTo>
                    <a:lnTo>
                      <a:pt x="807" y="1400"/>
                    </a:lnTo>
                    <a:lnTo>
                      <a:pt x="798" y="1284"/>
                    </a:lnTo>
                    <a:lnTo>
                      <a:pt x="777" y="1189"/>
                    </a:lnTo>
                    <a:lnTo>
                      <a:pt x="741" y="1017"/>
                    </a:lnTo>
                    <a:lnTo>
                      <a:pt x="688" y="852"/>
                    </a:lnTo>
                    <a:lnTo>
                      <a:pt x="673" y="780"/>
                    </a:lnTo>
                    <a:lnTo>
                      <a:pt x="664" y="717"/>
                    </a:lnTo>
                    <a:lnTo>
                      <a:pt x="670" y="636"/>
                    </a:lnTo>
                    <a:lnTo>
                      <a:pt x="691" y="543"/>
                    </a:lnTo>
                    <a:lnTo>
                      <a:pt x="703" y="513"/>
                    </a:lnTo>
                    <a:lnTo>
                      <a:pt x="714" y="475"/>
                    </a:lnTo>
                    <a:lnTo>
                      <a:pt x="729" y="504"/>
                    </a:lnTo>
                    <a:lnTo>
                      <a:pt x="735" y="546"/>
                    </a:lnTo>
                    <a:lnTo>
                      <a:pt x="780" y="531"/>
                    </a:lnTo>
                    <a:lnTo>
                      <a:pt x="827" y="522"/>
                    </a:lnTo>
                    <a:lnTo>
                      <a:pt x="879" y="516"/>
                    </a:lnTo>
                    <a:lnTo>
                      <a:pt x="864" y="418"/>
                    </a:lnTo>
                    <a:lnTo>
                      <a:pt x="855" y="333"/>
                    </a:lnTo>
                    <a:lnTo>
                      <a:pt x="827" y="212"/>
                    </a:lnTo>
                    <a:lnTo>
                      <a:pt x="819" y="158"/>
                    </a:lnTo>
                    <a:lnTo>
                      <a:pt x="741" y="114"/>
                    </a:lnTo>
                    <a:lnTo>
                      <a:pt x="664" y="69"/>
                    </a:lnTo>
                    <a:lnTo>
                      <a:pt x="573" y="15"/>
                    </a:lnTo>
                    <a:lnTo>
                      <a:pt x="576" y="60"/>
                    </a:lnTo>
                    <a:lnTo>
                      <a:pt x="576" y="79"/>
                    </a:lnTo>
                    <a:lnTo>
                      <a:pt x="570" y="105"/>
                    </a:lnTo>
                    <a:lnTo>
                      <a:pt x="564" y="122"/>
                    </a:lnTo>
                    <a:lnTo>
                      <a:pt x="555" y="140"/>
                    </a:lnTo>
                    <a:lnTo>
                      <a:pt x="542" y="154"/>
                    </a:lnTo>
                    <a:lnTo>
                      <a:pt x="529" y="163"/>
                    </a:lnTo>
                    <a:lnTo>
                      <a:pt x="506" y="176"/>
                    </a:lnTo>
                    <a:lnTo>
                      <a:pt x="486" y="178"/>
                    </a:lnTo>
                    <a:lnTo>
                      <a:pt x="469" y="177"/>
                    </a:lnTo>
                    <a:lnTo>
                      <a:pt x="444" y="171"/>
                    </a:lnTo>
                    <a:lnTo>
                      <a:pt x="423" y="162"/>
                    </a:lnTo>
                    <a:lnTo>
                      <a:pt x="402" y="150"/>
                    </a:lnTo>
                    <a:lnTo>
                      <a:pt x="386" y="137"/>
                    </a:lnTo>
                    <a:lnTo>
                      <a:pt x="373" y="125"/>
                    </a:lnTo>
                    <a:lnTo>
                      <a:pt x="361" y="111"/>
                    </a:lnTo>
                    <a:lnTo>
                      <a:pt x="352" y="95"/>
                    </a:lnTo>
                    <a:lnTo>
                      <a:pt x="347" y="78"/>
                    </a:lnTo>
                    <a:lnTo>
                      <a:pt x="345" y="57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D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23625" name="AutoShape 8"/>
              <p:cNvSpPr>
                <a:spLocks noChangeArrowheads="1"/>
              </p:cNvSpPr>
              <p:nvPr/>
            </p:nvSpPr>
            <p:spPr bwMode="auto">
              <a:xfrm>
                <a:off x="5319" y="1020"/>
                <a:ext cx="311" cy="1633"/>
              </a:xfrm>
              <a:custGeom>
                <a:avLst/>
                <a:gdLst>
                  <a:gd name="T0" fmla="*/ 2 w 394"/>
                  <a:gd name="T1" fmla="*/ 2147483647 h 1403"/>
                  <a:gd name="T2" fmla="*/ 2 w 394"/>
                  <a:gd name="T3" fmla="*/ 2147483647 h 1403"/>
                  <a:gd name="T4" fmla="*/ 2 w 394"/>
                  <a:gd name="T5" fmla="*/ 2147483647 h 1403"/>
                  <a:gd name="T6" fmla="*/ 2 w 394"/>
                  <a:gd name="T7" fmla="*/ 2147483647 h 1403"/>
                  <a:gd name="T8" fmla="*/ 2 w 394"/>
                  <a:gd name="T9" fmla="*/ 2147483647 h 1403"/>
                  <a:gd name="T10" fmla="*/ 2 w 394"/>
                  <a:gd name="T11" fmla="*/ 2147483647 h 1403"/>
                  <a:gd name="T12" fmla="*/ 2 w 394"/>
                  <a:gd name="T13" fmla="*/ 2147483647 h 1403"/>
                  <a:gd name="T14" fmla="*/ 2 w 394"/>
                  <a:gd name="T15" fmla="*/ 2147483647 h 1403"/>
                  <a:gd name="T16" fmla="*/ 2 w 394"/>
                  <a:gd name="T17" fmla="*/ 2147483647 h 1403"/>
                  <a:gd name="T18" fmla="*/ 2 w 394"/>
                  <a:gd name="T19" fmla="*/ 2147483647 h 1403"/>
                  <a:gd name="T20" fmla="*/ 2 w 394"/>
                  <a:gd name="T21" fmla="*/ 2147483647 h 1403"/>
                  <a:gd name="T22" fmla="*/ 2 w 394"/>
                  <a:gd name="T23" fmla="*/ 2147483647 h 1403"/>
                  <a:gd name="T24" fmla="*/ 2 w 394"/>
                  <a:gd name="T25" fmla="*/ 2147483647 h 1403"/>
                  <a:gd name="T26" fmla="*/ 2 w 394"/>
                  <a:gd name="T27" fmla="*/ 2147483647 h 1403"/>
                  <a:gd name="T28" fmla="*/ 2 w 394"/>
                  <a:gd name="T29" fmla="*/ 2147483647 h 1403"/>
                  <a:gd name="T30" fmla="*/ 2 w 394"/>
                  <a:gd name="T31" fmla="*/ 2147483647 h 1403"/>
                  <a:gd name="T32" fmla="*/ 2 w 394"/>
                  <a:gd name="T33" fmla="*/ 2147483647 h 1403"/>
                  <a:gd name="T34" fmla="*/ 2 w 394"/>
                  <a:gd name="T35" fmla="*/ 2147483647 h 1403"/>
                  <a:gd name="T36" fmla="*/ 2 w 394"/>
                  <a:gd name="T37" fmla="*/ 2147483647 h 1403"/>
                  <a:gd name="T38" fmla="*/ 2 w 394"/>
                  <a:gd name="T39" fmla="*/ 2147483647 h 1403"/>
                  <a:gd name="T40" fmla="*/ 2 w 394"/>
                  <a:gd name="T41" fmla="*/ 2147483647 h 1403"/>
                  <a:gd name="T42" fmla="*/ 2 w 394"/>
                  <a:gd name="T43" fmla="*/ 2147483647 h 1403"/>
                  <a:gd name="T44" fmla="*/ 2 w 394"/>
                  <a:gd name="T45" fmla="*/ 2147483647 h 1403"/>
                  <a:gd name="T46" fmla="*/ 2 w 394"/>
                  <a:gd name="T47" fmla="*/ 2147483647 h 1403"/>
                  <a:gd name="T48" fmla="*/ 2 w 394"/>
                  <a:gd name="T49" fmla="*/ 2147483647 h 1403"/>
                  <a:gd name="T50" fmla="*/ 2 w 394"/>
                  <a:gd name="T51" fmla="*/ 2147483647 h 1403"/>
                  <a:gd name="T52" fmla="*/ 2 w 394"/>
                  <a:gd name="T53" fmla="*/ 2147483647 h 1403"/>
                  <a:gd name="T54" fmla="*/ 2 w 394"/>
                  <a:gd name="T55" fmla="*/ 2147483647 h 1403"/>
                  <a:gd name="T56" fmla="*/ 2 w 394"/>
                  <a:gd name="T57" fmla="*/ 2147483647 h 1403"/>
                  <a:gd name="T58" fmla="*/ 2 w 394"/>
                  <a:gd name="T59" fmla="*/ 2147483647 h 1403"/>
                  <a:gd name="T60" fmla="*/ 2 w 394"/>
                  <a:gd name="T61" fmla="*/ 2147483647 h 1403"/>
                  <a:gd name="T62" fmla="*/ 2 w 394"/>
                  <a:gd name="T63" fmla="*/ 2147483647 h 1403"/>
                  <a:gd name="T64" fmla="*/ 2 w 394"/>
                  <a:gd name="T65" fmla="*/ 2147483647 h 1403"/>
                  <a:gd name="T66" fmla="*/ 2 w 394"/>
                  <a:gd name="T67" fmla="*/ 2147483647 h 1403"/>
                  <a:gd name="T68" fmla="*/ 2 w 394"/>
                  <a:gd name="T69" fmla="*/ 2147483647 h 1403"/>
                  <a:gd name="T70" fmla="*/ 2 w 394"/>
                  <a:gd name="T71" fmla="*/ 2147483647 h 1403"/>
                  <a:gd name="T72" fmla="*/ 2 w 394"/>
                  <a:gd name="T73" fmla="*/ 2147483647 h 1403"/>
                  <a:gd name="T74" fmla="*/ 2 w 394"/>
                  <a:gd name="T75" fmla="*/ 2147483647 h 14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4"/>
                  <a:gd name="T115" fmla="*/ 0 h 1403"/>
                  <a:gd name="T116" fmla="*/ 394 w 394"/>
                  <a:gd name="T117" fmla="*/ 1403 h 14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4" h="1403">
                    <a:moveTo>
                      <a:pt x="364" y="0"/>
                    </a:moveTo>
                    <a:lnTo>
                      <a:pt x="313" y="9"/>
                    </a:lnTo>
                    <a:lnTo>
                      <a:pt x="252" y="18"/>
                    </a:lnTo>
                    <a:lnTo>
                      <a:pt x="211" y="18"/>
                    </a:lnTo>
                    <a:lnTo>
                      <a:pt x="199" y="21"/>
                    </a:lnTo>
                    <a:lnTo>
                      <a:pt x="157" y="72"/>
                    </a:lnTo>
                    <a:lnTo>
                      <a:pt x="78" y="161"/>
                    </a:lnTo>
                    <a:lnTo>
                      <a:pt x="30" y="209"/>
                    </a:lnTo>
                    <a:lnTo>
                      <a:pt x="0" y="242"/>
                    </a:lnTo>
                    <a:lnTo>
                      <a:pt x="42" y="269"/>
                    </a:lnTo>
                    <a:lnTo>
                      <a:pt x="63" y="299"/>
                    </a:lnTo>
                    <a:lnTo>
                      <a:pt x="81" y="330"/>
                    </a:lnTo>
                    <a:lnTo>
                      <a:pt x="93" y="373"/>
                    </a:lnTo>
                    <a:lnTo>
                      <a:pt x="163" y="318"/>
                    </a:lnTo>
                    <a:lnTo>
                      <a:pt x="172" y="333"/>
                    </a:lnTo>
                    <a:lnTo>
                      <a:pt x="178" y="367"/>
                    </a:lnTo>
                    <a:lnTo>
                      <a:pt x="193" y="430"/>
                    </a:lnTo>
                    <a:lnTo>
                      <a:pt x="208" y="463"/>
                    </a:lnTo>
                    <a:lnTo>
                      <a:pt x="220" y="490"/>
                    </a:lnTo>
                    <a:lnTo>
                      <a:pt x="240" y="516"/>
                    </a:lnTo>
                    <a:lnTo>
                      <a:pt x="249" y="564"/>
                    </a:lnTo>
                    <a:lnTo>
                      <a:pt x="252" y="606"/>
                    </a:lnTo>
                    <a:lnTo>
                      <a:pt x="246" y="648"/>
                    </a:lnTo>
                    <a:lnTo>
                      <a:pt x="246" y="738"/>
                    </a:lnTo>
                    <a:lnTo>
                      <a:pt x="237" y="867"/>
                    </a:lnTo>
                    <a:lnTo>
                      <a:pt x="199" y="978"/>
                    </a:lnTo>
                    <a:lnTo>
                      <a:pt x="184" y="1066"/>
                    </a:lnTo>
                    <a:lnTo>
                      <a:pt x="175" y="1189"/>
                    </a:lnTo>
                    <a:lnTo>
                      <a:pt x="169" y="1395"/>
                    </a:lnTo>
                    <a:lnTo>
                      <a:pt x="246" y="1403"/>
                    </a:lnTo>
                    <a:lnTo>
                      <a:pt x="252" y="1337"/>
                    </a:lnTo>
                    <a:lnTo>
                      <a:pt x="258" y="1302"/>
                    </a:lnTo>
                    <a:lnTo>
                      <a:pt x="273" y="1275"/>
                    </a:lnTo>
                    <a:lnTo>
                      <a:pt x="288" y="1260"/>
                    </a:lnTo>
                    <a:lnTo>
                      <a:pt x="310" y="1256"/>
                    </a:lnTo>
                    <a:lnTo>
                      <a:pt x="322" y="1250"/>
                    </a:lnTo>
                    <a:lnTo>
                      <a:pt x="331" y="1229"/>
                    </a:lnTo>
                    <a:lnTo>
                      <a:pt x="337" y="1206"/>
                    </a:lnTo>
                    <a:lnTo>
                      <a:pt x="334" y="1179"/>
                    </a:lnTo>
                    <a:lnTo>
                      <a:pt x="334" y="1155"/>
                    </a:lnTo>
                    <a:lnTo>
                      <a:pt x="331" y="1128"/>
                    </a:lnTo>
                    <a:lnTo>
                      <a:pt x="334" y="1101"/>
                    </a:lnTo>
                    <a:lnTo>
                      <a:pt x="331" y="1077"/>
                    </a:lnTo>
                    <a:lnTo>
                      <a:pt x="331" y="1049"/>
                    </a:lnTo>
                    <a:lnTo>
                      <a:pt x="337" y="1019"/>
                    </a:lnTo>
                    <a:lnTo>
                      <a:pt x="340" y="977"/>
                    </a:lnTo>
                    <a:lnTo>
                      <a:pt x="346" y="902"/>
                    </a:lnTo>
                    <a:lnTo>
                      <a:pt x="352" y="881"/>
                    </a:lnTo>
                    <a:lnTo>
                      <a:pt x="367" y="860"/>
                    </a:lnTo>
                    <a:lnTo>
                      <a:pt x="364" y="824"/>
                    </a:lnTo>
                    <a:lnTo>
                      <a:pt x="364" y="791"/>
                    </a:lnTo>
                    <a:lnTo>
                      <a:pt x="367" y="755"/>
                    </a:lnTo>
                    <a:lnTo>
                      <a:pt x="367" y="728"/>
                    </a:lnTo>
                    <a:lnTo>
                      <a:pt x="361" y="704"/>
                    </a:lnTo>
                    <a:lnTo>
                      <a:pt x="349" y="668"/>
                    </a:lnTo>
                    <a:lnTo>
                      <a:pt x="343" y="638"/>
                    </a:lnTo>
                    <a:lnTo>
                      <a:pt x="346" y="617"/>
                    </a:lnTo>
                    <a:lnTo>
                      <a:pt x="382" y="629"/>
                    </a:lnTo>
                    <a:lnTo>
                      <a:pt x="394" y="623"/>
                    </a:lnTo>
                    <a:lnTo>
                      <a:pt x="394" y="615"/>
                    </a:lnTo>
                    <a:lnTo>
                      <a:pt x="391" y="600"/>
                    </a:lnTo>
                    <a:lnTo>
                      <a:pt x="364" y="484"/>
                    </a:lnTo>
                    <a:lnTo>
                      <a:pt x="391" y="504"/>
                    </a:lnTo>
                    <a:lnTo>
                      <a:pt x="385" y="454"/>
                    </a:lnTo>
                    <a:lnTo>
                      <a:pt x="376" y="409"/>
                    </a:lnTo>
                    <a:lnTo>
                      <a:pt x="373" y="367"/>
                    </a:lnTo>
                    <a:lnTo>
                      <a:pt x="367" y="321"/>
                    </a:lnTo>
                    <a:lnTo>
                      <a:pt x="370" y="263"/>
                    </a:lnTo>
                    <a:lnTo>
                      <a:pt x="367" y="199"/>
                    </a:lnTo>
                    <a:lnTo>
                      <a:pt x="370" y="160"/>
                    </a:lnTo>
                    <a:lnTo>
                      <a:pt x="387" y="137"/>
                    </a:lnTo>
                    <a:lnTo>
                      <a:pt x="374" y="125"/>
                    </a:lnTo>
                    <a:lnTo>
                      <a:pt x="362" y="111"/>
                    </a:lnTo>
                    <a:lnTo>
                      <a:pt x="353" y="95"/>
                    </a:lnTo>
                    <a:lnTo>
                      <a:pt x="348" y="78"/>
                    </a:lnTo>
                    <a:lnTo>
                      <a:pt x="346" y="57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23626" name="AutoShape 9"/>
              <p:cNvSpPr>
                <a:spLocks noChangeArrowheads="1"/>
              </p:cNvSpPr>
              <p:nvPr/>
            </p:nvSpPr>
            <p:spPr bwMode="auto">
              <a:xfrm>
                <a:off x="5700" y="1034"/>
                <a:ext cx="348" cy="1611"/>
              </a:xfrm>
              <a:custGeom>
                <a:avLst/>
                <a:gdLst>
                  <a:gd name="T0" fmla="*/ 2 w 437"/>
                  <a:gd name="T1" fmla="*/ 2147483647 h 1385"/>
                  <a:gd name="T2" fmla="*/ 2 w 437"/>
                  <a:gd name="T3" fmla="*/ 2147483647 h 1385"/>
                  <a:gd name="T4" fmla="*/ 2 w 437"/>
                  <a:gd name="T5" fmla="*/ 2147483647 h 1385"/>
                  <a:gd name="T6" fmla="*/ 2 w 437"/>
                  <a:gd name="T7" fmla="*/ 2147483647 h 1385"/>
                  <a:gd name="T8" fmla="*/ 2 w 437"/>
                  <a:gd name="T9" fmla="*/ 2147483647 h 1385"/>
                  <a:gd name="T10" fmla="*/ 2 w 437"/>
                  <a:gd name="T11" fmla="*/ 2147483647 h 1385"/>
                  <a:gd name="T12" fmla="*/ 2 w 437"/>
                  <a:gd name="T13" fmla="*/ 2147483647 h 1385"/>
                  <a:gd name="T14" fmla="*/ 2 w 437"/>
                  <a:gd name="T15" fmla="*/ 2147483647 h 1385"/>
                  <a:gd name="T16" fmla="*/ 2 w 437"/>
                  <a:gd name="T17" fmla="*/ 2147483647 h 1385"/>
                  <a:gd name="T18" fmla="*/ 2 w 437"/>
                  <a:gd name="T19" fmla="*/ 2147483647 h 1385"/>
                  <a:gd name="T20" fmla="*/ 2 w 437"/>
                  <a:gd name="T21" fmla="*/ 2147483647 h 1385"/>
                  <a:gd name="T22" fmla="*/ 2 w 437"/>
                  <a:gd name="T23" fmla="*/ 2147483647 h 1385"/>
                  <a:gd name="T24" fmla="*/ 2 w 437"/>
                  <a:gd name="T25" fmla="*/ 2147483647 h 1385"/>
                  <a:gd name="T26" fmla="*/ 2 w 437"/>
                  <a:gd name="T27" fmla="*/ 2147483647 h 1385"/>
                  <a:gd name="T28" fmla="*/ 2 w 437"/>
                  <a:gd name="T29" fmla="*/ 2147483647 h 1385"/>
                  <a:gd name="T30" fmla="*/ 2 w 437"/>
                  <a:gd name="T31" fmla="*/ 2147483647 h 1385"/>
                  <a:gd name="T32" fmla="*/ 2 w 437"/>
                  <a:gd name="T33" fmla="*/ 2147483647 h 1385"/>
                  <a:gd name="T34" fmla="*/ 2 w 437"/>
                  <a:gd name="T35" fmla="*/ 2147483647 h 1385"/>
                  <a:gd name="T36" fmla="*/ 2 w 437"/>
                  <a:gd name="T37" fmla="*/ 2147483647 h 1385"/>
                  <a:gd name="T38" fmla="*/ 2 w 437"/>
                  <a:gd name="T39" fmla="*/ 2147483647 h 1385"/>
                  <a:gd name="T40" fmla="*/ 2 w 437"/>
                  <a:gd name="T41" fmla="*/ 2147483647 h 1385"/>
                  <a:gd name="T42" fmla="*/ 2 w 437"/>
                  <a:gd name="T43" fmla="*/ 0 h 1385"/>
                  <a:gd name="T44" fmla="*/ 2 w 437"/>
                  <a:gd name="T45" fmla="*/ 2147483647 h 1385"/>
                  <a:gd name="T46" fmla="*/ 2 w 437"/>
                  <a:gd name="T47" fmla="*/ 2147483647 h 1385"/>
                  <a:gd name="T48" fmla="*/ 2 w 437"/>
                  <a:gd name="T49" fmla="*/ 2147483647 h 1385"/>
                  <a:gd name="T50" fmla="*/ 2 w 437"/>
                  <a:gd name="T51" fmla="*/ 2147483647 h 1385"/>
                  <a:gd name="T52" fmla="*/ 2 w 437"/>
                  <a:gd name="T53" fmla="*/ 2147483647 h 1385"/>
                  <a:gd name="T54" fmla="*/ 2 w 437"/>
                  <a:gd name="T55" fmla="*/ 2147483647 h 1385"/>
                  <a:gd name="T56" fmla="*/ 2 w 437"/>
                  <a:gd name="T57" fmla="*/ 2147483647 h 1385"/>
                  <a:gd name="T58" fmla="*/ 2 w 437"/>
                  <a:gd name="T59" fmla="*/ 2147483647 h 1385"/>
                  <a:gd name="T60" fmla="*/ 0 w 437"/>
                  <a:gd name="T61" fmla="*/ 2147483647 h 1385"/>
                  <a:gd name="T62" fmla="*/ 2 w 437"/>
                  <a:gd name="T63" fmla="*/ 2147483647 h 13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7"/>
                  <a:gd name="T97" fmla="*/ 0 h 1385"/>
                  <a:gd name="T98" fmla="*/ 437 w 437"/>
                  <a:gd name="T99" fmla="*/ 1385 h 13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7" h="1385">
                    <a:moveTo>
                      <a:pt x="13" y="543"/>
                    </a:moveTo>
                    <a:lnTo>
                      <a:pt x="19" y="596"/>
                    </a:lnTo>
                    <a:lnTo>
                      <a:pt x="21" y="645"/>
                    </a:lnTo>
                    <a:lnTo>
                      <a:pt x="28" y="756"/>
                    </a:lnTo>
                    <a:lnTo>
                      <a:pt x="34" y="858"/>
                    </a:lnTo>
                    <a:lnTo>
                      <a:pt x="43" y="965"/>
                    </a:lnTo>
                    <a:lnTo>
                      <a:pt x="45" y="993"/>
                    </a:lnTo>
                    <a:lnTo>
                      <a:pt x="51" y="1017"/>
                    </a:lnTo>
                    <a:lnTo>
                      <a:pt x="64" y="1050"/>
                    </a:lnTo>
                    <a:lnTo>
                      <a:pt x="84" y="1207"/>
                    </a:lnTo>
                    <a:lnTo>
                      <a:pt x="84" y="1240"/>
                    </a:lnTo>
                    <a:lnTo>
                      <a:pt x="83" y="1254"/>
                    </a:lnTo>
                    <a:lnTo>
                      <a:pt x="85" y="1271"/>
                    </a:lnTo>
                    <a:lnTo>
                      <a:pt x="96" y="1289"/>
                    </a:lnTo>
                    <a:lnTo>
                      <a:pt x="108" y="1307"/>
                    </a:lnTo>
                    <a:lnTo>
                      <a:pt x="133" y="1320"/>
                    </a:lnTo>
                    <a:lnTo>
                      <a:pt x="165" y="1328"/>
                    </a:lnTo>
                    <a:lnTo>
                      <a:pt x="226" y="1335"/>
                    </a:lnTo>
                    <a:lnTo>
                      <a:pt x="267" y="1339"/>
                    </a:lnTo>
                    <a:lnTo>
                      <a:pt x="288" y="1341"/>
                    </a:lnTo>
                    <a:lnTo>
                      <a:pt x="339" y="1385"/>
                    </a:lnTo>
                    <a:lnTo>
                      <a:pt x="365" y="1380"/>
                    </a:lnTo>
                    <a:lnTo>
                      <a:pt x="356" y="1269"/>
                    </a:lnTo>
                    <a:lnTo>
                      <a:pt x="335" y="1174"/>
                    </a:lnTo>
                    <a:lnTo>
                      <a:pt x="298" y="1002"/>
                    </a:lnTo>
                    <a:lnTo>
                      <a:pt x="245" y="837"/>
                    </a:lnTo>
                    <a:lnTo>
                      <a:pt x="230" y="765"/>
                    </a:lnTo>
                    <a:lnTo>
                      <a:pt x="221" y="702"/>
                    </a:lnTo>
                    <a:lnTo>
                      <a:pt x="227" y="621"/>
                    </a:lnTo>
                    <a:lnTo>
                      <a:pt x="248" y="528"/>
                    </a:lnTo>
                    <a:lnTo>
                      <a:pt x="259" y="498"/>
                    </a:lnTo>
                    <a:lnTo>
                      <a:pt x="271" y="460"/>
                    </a:lnTo>
                    <a:lnTo>
                      <a:pt x="286" y="489"/>
                    </a:lnTo>
                    <a:lnTo>
                      <a:pt x="292" y="531"/>
                    </a:lnTo>
                    <a:lnTo>
                      <a:pt x="338" y="516"/>
                    </a:lnTo>
                    <a:lnTo>
                      <a:pt x="383" y="507"/>
                    </a:lnTo>
                    <a:lnTo>
                      <a:pt x="437" y="501"/>
                    </a:lnTo>
                    <a:lnTo>
                      <a:pt x="422" y="403"/>
                    </a:lnTo>
                    <a:lnTo>
                      <a:pt x="413" y="318"/>
                    </a:lnTo>
                    <a:lnTo>
                      <a:pt x="383" y="197"/>
                    </a:lnTo>
                    <a:lnTo>
                      <a:pt x="377" y="143"/>
                    </a:lnTo>
                    <a:lnTo>
                      <a:pt x="298" y="99"/>
                    </a:lnTo>
                    <a:lnTo>
                      <a:pt x="221" y="54"/>
                    </a:lnTo>
                    <a:lnTo>
                      <a:pt x="131" y="0"/>
                    </a:lnTo>
                    <a:lnTo>
                      <a:pt x="134" y="45"/>
                    </a:lnTo>
                    <a:lnTo>
                      <a:pt x="134" y="64"/>
                    </a:lnTo>
                    <a:lnTo>
                      <a:pt x="128" y="90"/>
                    </a:lnTo>
                    <a:lnTo>
                      <a:pt x="122" y="107"/>
                    </a:lnTo>
                    <a:lnTo>
                      <a:pt x="113" y="125"/>
                    </a:lnTo>
                    <a:lnTo>
                      <a:pt x="102" y="154"/>
                    </a:lnTo>
                    <a:lnTo>
                      <a:pt x="83" y="197"/>
                    </a:lnTo>
                    <a:lnTo>
                      <a:pt x="69" y="230"/>
                    </a:lnTo>
                    <a:lnTo>
                      <a:pt x="57" y="233"/>
                    </a:lnTo>
                    <a:lnTo>
                      <a:pt x="42" y="237"/>
                    </a:lnTo>
                    <a:lnTo>
                      <a:pt x="30" y="249"/>
                    </a:lnTo>
                    <a:lnTo>
                      <a:pt x="30" y="263"/>
                    </a:lnTo>
                    <a:lnTo>
                      <a:pt x="28" y="306"/>
                    </a:lnTo>
                    <a:lnTo>
                      <a:pt x="24" y="344"/>
                    </a:lnTo>
                    <a:lnTo>
                      <a:pt x="13" y="378"/>
                    </a:lnTo>
                    <a:lnTo>
                      <a:pt x="7" y="396"/>
                    </a:lnTo>
                    <a:lnTo>
                      <a:pt x="1" y="418"/>
                    </a:lnTo>
                    <a:lnTo>
                      <a:pt x="0" y="435"/>
                    </a:lnTo>
                    <a:lnTo>
                      <a:pt x="4" y="461"/>
                    </a:lnTo>
                    <a:lnTo>
                      <a:pt x="7" y="499"/>
                    </a:lnTo>
                    <a:lnTo>
                      <a:pt x="13" y="543"/>
                    </a:lnTo>
                    <a:close/>
                  </a:path>
                </a:pathLst>
              </a:custGeom>
              <a:solidFill>
                <a:srgbClr val="B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23560" name="Group 10"/>
            <p:cNvGrpSpPr>
              <a:grpSpLocks/>
            </p:cNvGrpSpPr>
            <p:nvPr/>
          </p:nvGrpSpPr>
          <p:grpSpPr bwMode="auto">
            <a:xfrm>
              <a:off x="5515" y="461"/>
              <a:ext cx="359" cy="727"/>
              <a:chOff x="5515" y="461"/>
              <a:chExt cx="359" cy="727"/>
            </a:xfrm>
          </p:grpSpPr>
          <p:grpSp>
            <p:nvGrpSpPr>
              <p:cNvPr id="23581" name="Group 11"/>
              <p:cNvGrpSpPr>
                <a:grpSpLocks/>
              </p:cNvGrpSpPr>
              <p:nvPr/>
            </p:nvGrpSpPr>
            <p:grpSpPr bwMode="auto">
              <a:xfrm>
                <a:off x="5605" y="840"/>
                <a:ext cx="170" cy="348"/>
                <a:chOff x="5605" y="840"/>
                <a:chExt cx="170" cy="348"/>
              </a:xfrm>
            </p:grpSpPr>
            <p:sp>
              <p:nvSpPr>
                <p:cNvPr id="23622" name="AutoShape 12"/>
                <p:cNvSpPr>
                  <a:spLocks noChangeArrowheads="1"/>
                </p:cNvSpPr>
                <p:nvPr/>
              </p:nvSpPr>
              <p:spPr bwMode="auto">
                <a:xfrm>
                  <a:off x="5606" y="840"/>
                  <a:ext cx="170" cy="349"/>
                </a:xfrm>
                <a:custGeom>
                  <a:avLst/>
                  <a:gdLst>
                    <a:gd name="T0" fmla="*/ 1 w 233"/>
                    <a:gd name="T1" fmla="*/ 0 h 386"/>
                    <a:gd name="T2" fmla="*/ 1 w 233"/>
                    <a:gd name="T3" fmla="*/ 5 h 386"/>
                    <a:gd name="T4" fmla="*/ 1 w 233"/>
                    <a:gd name="T5" fmla="*/ 5 h 386"/>
                    <a:gd name="T6" fmla="*/ 1 w 233"/>
                    <a:gd name="T7" fmla="*/ 5 h 386"/>
                    <a:gd name="T8" fmla="*/ 1 w 233"/>
                    <a:gd name="T9" fmla="*/ 5 h 386"/>
                    <a:gd name="T10" fmla="*/ 1 w 233"/>
                    <a:gd name="T11" fmla="*/ 5 h 386"/>
                    <a:gd name="T12" fmla="*/ 1 w 233"/>
                    <a:gd name="T13" fmla="*/ 5 h 386"/>
                    <a:gd name="T14" fmla="*/ 1 w 233"/>
                    <a:gd name="T15" fmla="*/ 5 h 386"/>
                    <a:gd name="T16" fmla="*/ 1 w 233"/>
                    <a:gd name="T17" fmla="*/ 5 h 386"/>
                    <a:gd name="T18" fmla="*/ 1 w 233"/>
                    <a:gd name="T19" fmla="*/ 5 h 386"/>
                    <a:gd name="T20" fmla="*/ 1 w 233"/>
                    <a:gd name="T21" fmla="*/ 5 h 386"/>
                    <a:gd name="T22" fmla="*/ 1 w 233"/>
                    <a:gd name="T23" fmla="*/ 5 h 386"/>
                    <a:gd name="T24" fmla="*/ 1 w 233"/>
                    <a:gd name="T25" fmla="*/ 5 h 386"/>
                    <a:gd name="T26" fmla="*/ 1 w 233"/>
                    <a:gd name="T27" fmla="*/ 5 h 386"/>
                    <a:gd name="T28" fmla="*/ 1 w 233"/>
                    <a:gd name="T29" fmla="*/ 5 h 386"/>
                    <a:gd name="T30" fmla="*/ 1 w 233"/>
                    <a:gd name="T31" fmla="*/ 5 h 386"/>
                    <a:gd name="T32" fmla="*/ 0 w 233"/>
                    <a:gd name="T33" fmla="*/ 5 h 386"/>
                    <a:gd name="T34" fmla="*/ 1 w 233"/>
                    <a:gd name="T35" fmla="*/ 5 h 386"/>
                    <a:gd name="T36" fmla="*/ 1 w 233"/>
                    <a:gd name="T37" fmla="*/ 5 h 386"/>
                    <a:gd name="T38" fmla="*/ 1 w 233"/>
                    <a:gd name="T39" fmla="*/ 5 h 386"/>
                    <a:gd name="T40" fmla="*/ 1 w 233"/>
                    <a:gd name="T41" fmla="*/ 5 h 386"/>
                    <a:gd name="T42" fmla="*/ 1 w 233"/>
                    <a:gd name="T43" fmla="*/ 5 h 386"/>
                    <a:gd name="T44" fmla="*/ 1 w 233"/>
                    <a:gd name="T45" fmla="*/ 5 h 386"/>
                    <a:gd name="T46" fmla="*/ 1 w 233"/>
                    <a:gd name="T47" fmla="*/ 5 h 386"/>
                    <a:gd name="T48" fmla="*/ 1 w 233"/>
                    <a:gd name="T49" fmla="*/ 5 h 386"/>
                    <a:gd name="T50" fmla="*/ 1 w 233"/>
                    <a:gd name="T51" fmla="*/ 5 h 386"/>
                    <a:gd name="T52" fmla="*/ 1 w 233"/>
                    <a:gd name="T53" fmla="*/ 5 h 386"/>
                    <a:gd name="T54" fmla="*/ 1 w 233"/>
                    <a:gd name="T55" fmla="*/ 5 h 386"/>
                    <a:gd name="T56" fmla="*/ 1 w 233"/>
                    <a:gd name="T57" fmla="*/ 0 h 38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3"/>
                    <a:gd name="T88" fmla="*/ 0 h 386"/>
                    <a:gd name="T89" fmla="*/ 233 w 233"/>
                    <a:gd name="T90" fmla="*/ 386 h 38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3" h="386">
                      <a:moveTo>
                        <a:pt x="201" y="0"/>
                      </a:moveTo>
                      <a:lnTo>
                        <a:pt x="212" y="109"/>
                      </a:lnTo>
                      <a:lnTo>
                        <a:pt x="219" y="167"/>
                      </a:lnTo>
                      <a:lnTo>
                        <a:pt x="225" y="187"/>
                      </a:lnTo>
                      <a:lnTo>
                        <a:pt x="233" y="236"/>
                      </a:lnTo>
                      <a:lnTo>
                        <a:pt x="228" y="274"/>
                      </a:lnTo>
                      <a:lnTo>
                        <a:pt x="219" y="313"/>
                      </a:lnTo>
                      <a:lnTo>
                        <a:pt x="204" y="349"/>
                      </a:lnTo>
                      <a:lnTo>
                        <a:pt x="188" y="368"/>
                      </a:lnTo>
                      <a:lnTo>
                        <a:pt x="160" y="380"/>
                      </a:lnTo>
                      <a:lnTo>
                        <a:pt x="124" y="386"/>
                      </a:lnTo>
                      <a:lnTo>
                        <a:pt x="86" y="380"/>
                      </a:lnTo>
                      <a:lnTo>
                        <a:pt x="55" y="365"/>
                      </a:lnTo>
                      <a:lnTo>
                        <a:pt x="36" y="349"/>
                      </a:lnTo>
                      <a:lnTo>
                        <a:pt x="19" y="325"/>
                      </a:lnTo>
                      <a:lnTo>
                        <a:pt x="3" y="291"/>
                      </a:lnTo>
                      <a:lnTo>
                        <a:pt x="0" y="269"/>
                      </a:lnTo>
                      <a:lnTo>
                        <a:pt x="3" y="247"/>
                      </a:lnTo>
                      <a:lnTo>
                        <a:pt x="10" y="229"/>
                      </a:lnTo>
                      <a:lnTo>
                        <a:pt x="21" y="212"/>
                      </a:lnTo>
                      <a:lnTo>
                        <a:pt x="43" y="194"/>
                      </a:lnTo>
                      <a:lnTo>
                        <a:pt x="45" y="158"/>
                      </a:lnTo>
                      <a:lnTo>
                        <a:pt x="43" y="98"/>
                      </a:lnTo>
                      <a:lnTo>
                        <a:pt x="77" y="98"/>
                      </a:lnTo>
                      <a:lnTo>
                        <a:pt x="101" y="91"/>
                      </a:lnTo>
                      <a:lnTo>
                        <a:pt x="124" y="79"/>
                      </a:lnTo>
                      <a:lnTo>
                        <a:pt x="140" y="58"/>
                      </a:lnTo>
                      <a:lnTo>
                        <a:pt x="161" y="31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6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605" y="840"/>
                  <a:ext cx="171" cy="314"/>
                </a:xfrm>
                <a:custGeom>
                  <a:avLst/>
                  <a:gdLst>
                    <a:gd name="T0" fmla="*/ 1 w 233"/>
                    <a:gd name="T1" fmla="*/ 0 h 351"/>
                    <a:gd name="T2" fmla="*/ 1 w 233"/>
                    <a:gd name="T3" fmla="*/ 4 h 351"/>
                    <a:gd name="T4" fmla="*/ 1 w 233"/>
                    <a:gd name="T5" fmla="*/ 4 h 351"/>
                    <a:gd name="T6" fmla="*/ 1 w 233"/>
                    <a:gd name="T7" fmla="*/ 4 h 351"/>
                    <a:gd name="T8" fmla="*/ 1 w 233"/>
                    <a:gd name="T9" fmla="*/ 4 h 351"/>
                    <a:gd name="T10" fmla="*/ 1 w 233"/>
                    <a:gd name="T11" fmla="*/ 4 h 351"/>
                    <a:gd name="T12" fmla="*/ 1 w 233"/>
                    <a:gd name="T13" fmla="*/ 4 h 351"/>
                    <a:gd name="T14" fmla="*/ 1 w 233"/>
                    <a:gd name="T15" fmla="*/ 4 h 351"/>
                    <a:gd name="T16" fmla="*/ 1 w 233"/>
                    <a:gd name="T17" fmla="*/ 4 h 351"/>
                    <a:gd name="T18" fmla="*/ 1 w 233"/>
                    <a:gd name="T19" fmla="*/ 4 h 351"/>
                    <a:gd name="T20" fmla="*/ 1 w 233"/>
                    <a:gd name="T21" fmla="*/ 4 h 351"/>
                    <a:gd name="T22" fmla="*/ 1 w 233"/>
                    <a:gd name="T23" fmla="*/ 4 h 351"/>
                    <a:gd name="T24" fmla="*/ 1 w 233"/>
                    <a:gd name="T25" fmla="*/ 4 h 351"/>
                    <a:gd name="T26" fmla="*/ 1 w 233"/>
                    <a:gd name="T27" fmla="*/ 4 h 351"/>
                    <a:gd name="T28" fmla="*/ 1 w 233"/>
                    <a:gd name="T29" fmla="*/ 4 h 351"/>
                    <a:gd name="T30" fmla="*/ 1 w 233"/>
                    <a:gd name="T31" fmla="*/ 4 h 351"/>
                    <a:gd name="T32" fmla="*/ 1 w 233"/>
                    <a:gd name="T33" fmla="*/ 4 h 351"/>
                    <a:gd name="T34" fmla="*/ 1 w 233"/>
                    <a:gd name="T35" fmla="*/ 4 h 351"/>
                    <a:gd name="T36" fmla="*/ 1 w 233"/>
                    <a:gd name="T37" fmla="*/ 4 h 351"/>
                    <a:gd name="T38" fmla="*/ 1 w 233"/>
                    <a:gd name="T39" fmla="*/ 4 h 351"/>
                    <a:gd name="T40" fmla="*/ 1 w 233"/>
                    <a:gd name="T41" fmla="*/ 4 h 351"/>
                    <a:gd name="T42" fmla="*/ 1 w 233"/>
                    <a:gd name="T43" fmla="*/ 4 h 351"/>
                    <a:gd name="T44" fmla="*/ 1 w 233"/>
                    <a:gd name="T45" fmla="*/ 4 h 351"/>
                    <a:gd name="T46" fmla="*/ 1 w 233"/>
                    <a:gd name="T47" fmla="*/ 4 h 351"/>
                    <a:gd name="T48" fmla="*/ 1 w 233"/>
                    <a:gd name="T49" fmla="*/ 4 h 351"/>
                    <a:gd name="T50" fmla="*/ 1 w 233"/>
                    <a:gd name="T51" fmla="*/ 4 h 351"/>
                    <a:gd name="T52" fmla="*/ 1 w 233"/>
                    <a:gd name="T53" fmla="*/ 4 h 351"/>
                    <a:gd name="T54" fmla="*/ 1 w 233"/>
                    <a:gd name="T55" fmla="*/ 4 h 351"/>
                    <a:gd name="T56" fmla="*/ 1 w 233"/>
                    <a:gd name="T57" fmla="*/ 4 h 351"/>
                    <a:gd name="T58" fmla="*/ 1 w 233"/>
                    <a:gd name="T59" fmla="*/ 4 h 351"/>
                    <a:gd name="T60" fmla="*/ 1 w 233"/>
                    <a:gd name="T61" fmla="*/ 4 h 351"/>
                    <a:gd name="T62" fmla="*/ 1 w 233"/>
                    <a:gd name="T63" fmla="*/ 4 h 351"/>
                    <a:gd name="T64" fmla="*/ 1 w 233"/>
                    <a:gd name="T65" fmla="*/ 4 h 351"/>
                    <a:gd name="T66" fmla="*/ 1 w 233"/>
                    <a:gd name="T67" fmla="*/ 4 h 351"/>
                    <a:gd name="T68" fmla="*/ 1 w 233"/>
                    <a:gd name="T69" fmla="*/ 4 h 351"/>
                    <a:gd name="T70" fmla="*/ 1 w 233"/>
                    <a:gd name="T71" fmla="*/ 4 h 351"/>
                    <a:gd name="T72" fmla="*/ 1 w 233"/>
                    <a:gd name="T73" fmla="*/ 4 h 351"/>
                    <a:gd name="T74" fmla="*/ 1 w 233"/>
                    <a:gd name="T75" fmla="*/ 4 h 351"/>
                    <a:gd name="T76" fmla="*/ 1 w 233"/>
                    <a:gd name="T77" fmla="*/ 4 h 351"/>
                    <a:gd name="T78" fmla="*/ 1 w 233"/>
                    <a:gd name="T79" fmla="*/ 4 h 351"/>
                    <a:gd name="T80" fmla="*/ 1 w 233"/>
                    <a:gd name="T81" fmla="*/ 4 h 351"/>
                    <a:gd name="T82" fmla="*/ 0 w 233"/>
                    <a:gd name="T83" fmla="*/ 4 h 351"/>
                    <a:gd name="T84" fmla="*/ 1 w 233"/>
                    <a:gd name="T85" fmla="*/ 4 h 351"/>
                    <a:gd name="T86" fmla="*/ 1 w 233"/>
                    <a:gd name="T87" fmla="*/ 4 h 351"/>
                    <a:gd name="T88" fmla="*/ 1 w 233"/>
                    <a:gd name="T89" fmla="*/ 4 h 351"/>
                    <a:gd name="T90" fmla="*/ 1 w 233"/>
                    <a:gd name="T91" fmla="*/ 4 h 351"/>
                    <a:gd name="T92" fmla="*/ 1 w 233"/>
                    <a:gd name="T93" fmla="*/ 4 h 351"/>
                    <a:gd name="T94" fmla="*/ 1 w 233"/>
                    <a:gd name="T95" fmla="*/ 4 h 351"/>
                    <a:gd name="T96" fmla="*/ 1 w 233"/>
                    <a:gd name="T97" fmla="*/ 4 h 351"/>
                    <a:gd name="T98" fmla="*/ 1 w 233"/>
                    <a:gd name="T99" fmla="*/ 4 h 351"/>
                    <a:gd name="T100" fmla="*/ 1 w 233"/>
                    <a:gd name="T101" fmla="*/ 4 h 351"/>
                    <a:gd name="T102" fmla="*/ 1 w 233"/>
                    <a:gd name="T103" fmla="*/ 4 h 351"/>
                    <a:gd name="T104" fmla="*/ 1 w 233"/>
                    <a:gd name="T105" fmla="*/ 4 h 351"/>
                    <a:gd name="T106" fmla="*/ 1 w 233"/>
                    <a:gd name="T107" fmla="*/ 0 h 35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3"/>
                    <a:gd name="T163" fmla="*/ 0 h 351"/>
                    <a:gd name="T164" fmla="*/ 233 w 233"/>
                    <a:gd name="T165" fmla="*/ 351 h 35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3" h="351">
                      <a:moveTo>
                        <a:pt x="201" y="0"/>
                      </a:moveTo>
                      <a:lnTo>
                        <a:pt x="212" y="109"/>
                      </a:lnTo>
                      <a:lnTo>
                        <a:pt x="219" y="167"/>
                      </a:lnTo>
                      <a:lnTo>
                        <a:pt x="225" y="187"/>
                      </a:lnTo>
                      <a:lnTo>
                        <a:pt x="233" y="236"/>
                      </a:lnTo>
                      <a:lnTo>
                        <a:pt x="228" y="275"/>
                      </a:lnTo>
                      <a:lnTo>
                        <a:pt x="219" y="313"/>
                      </a:lnTo>
                      <a:lnTo>
                        <a:pt x="205" y="349"/>
                      </a:lnTo>
                      <a:lnTo>
                        <a:pt x="196" y="329"/>
                      </a:lnTo>
                      <a:lnTo>
                        <a:pt x="179" y="322"/>
                      </a:lnTo>
                      <a:lnTo>
                        <a:pt x="166" y="326"/>
                      </a:lnTo>
                      <a:lnTo>
                        <a:pt x="155" y="336"/>
                      </a:lnTo>
                      <a:lnTo>
                        <a:pt x="136" y="351"/>
                      </a:lnTo>
                      <a:lnTo>
                        <a:pt x="111" y="351"/>
                      </a:lnTo>
                      <a:lnTo>
                        <a:pt x="122" y="332"/>
                      </a:lnTo>
                      <a:lnTo>
                        <a:pt x="145" y="303"/>
                      </a:lnTo>
                      <a:lnTo>
                        <a:pt x="168" y="284"/>
                      </a:lnTo>
                      <a:lnTo>
                        <a:pt x="181" y="270"/>
                      </a:lnTo>
                      <a:lnTo>
                        <a:pt x="187" y="250"/>
                      </a:lnTo>
                      <a:lnTo>
                        <a:pt x="190" y="231"/>
                      </a:lnTo>
                      <a:lnTo>
                        <a:pt x="191" y="209"/>
                      </a:lnTo>
                      <a:lnTo>
                        <a:pt x="188" y="186"/>
                      </a:lnTo>
                      <a:lnTo>
                        <a:pt x="190" y="153"/>
                      </a:lnTo>
                      <a:lnTo>
                        <a:pt x="178" y="156"/>
                      </a:lnTo>
                      <a:lnTo>
                        <a:pt x="148" y="157"/>
                      </a:lnTo>
                      <a:lnTo>
                        <a:pt x="123" y="155"/>
                      </a:lnTo>
                      <a:lnTo>
                        <a:pt x="97" y="151"/>
                      </a:lnTo>
                      <a:lnTo>
                        <a:pt x="78" y="144"/>
                      </a:lnTo>
                      <a:lnTo>
                        <a:pt x="63" y="137"/>
                      </a:lnTo>
                      <a:lnTo>
                        <a:pt x="63" y="159"/>
                      </a:lnTo>
                      <a:lnTo>
                        <a:pt x="63" y="187"/>
                      </a:lnTo>
                      <a:lnTo>
                        <a:pt x="57" y="212"/>
                      </a:lnTo>
                      <a:lnTo>
                        <a:pt x="56" y="236"/>
                      </a:lnTo>
                      <a:lnTo>
                        <a:pt x="65" y="261"/>
                      </a:lnTo>
                      <a:lnTo>
                        <a:pt x="75" y="282"/>
                      </a:lnTo>
                      <a:lnTo>
                        <a:pt x="89" y="306"/>
                      </a:lnTo>
                      <a:lnTo>
                        <a:pt x="82" y="324"/>
                      </a:lnTo>
                      <a:lnTo>
                        <a:pt x="70" y="313"/>
                      </a:lnTo>
                      <a:lnTo>
                        <a:pt x="49" y="299"/>
                      </a:lnTo>
                      <a:lnTo>
                        <a:pt x="36" y="286"/>
                      </a:lnTo>
                      <a:lnTo>
                        <a:pt x="18" y="277"/>
                      </a:lnTo>
                      <a:lnTo>
                        <a:pt x="0" y="270"/>
                      </a:lnTo>
                      <a:lnTo>
                        <a:pt x="3" y="247"/>
                      </a:lnTo>
                      <a:lnTo>
                        <a:pt x="10" y="229"/>
                      </a:lnTo>
                      <a:lnTo>
                        <a:pt x="21" y="212"/>
                      </a:lnTo>
                      <a:lnTo>
                        <a:pt x="43" y="194"/>
                      </a:lnTo>
                      <a:lnTo>
                        <a:pt x="45" y="158"/>
                      </a:lnTo>
                      <a:lnTo>
                        <a:pt x="43" y="98"/>
                      </a:lnTo>
                      <a:lnTo>
                        <a:pt x="77" y="98"/>
                      </a:lnTo>
                      <a:lnTo>
                        <a:pt x="101" y="92"/>
                      </a:lnTo>
                      <a:lnTo>
                        <a:pt x="124" y="79"/>
                      </a:lnTo>
                      <a:lnTo>
                        <a:pt x="140" y="58"/>
                      </a:lnTo>
                      <a:lnTo>
                        <a:pt x="161" y="31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F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sp>
            <p:nvSpPr>
              <p:cNvPr id="23582" name="AutoShape 14"/>
              <p:cNvSpPr>
                <a:spLocks noChangeArrowheads="1"/>
              </p:cNvSpPr>
              <p:nvPr/>
            </p:nvSpPr>
            <p:spPr bwMode="auto">
              <a:xfrm>
                <a:off x="5559" y="491"/>
                <a:ext cx="245" cy="435"/>
              </a:xfrm>
              <a:custGeom>
                <a:avLst/>
                <a:gdLst>
                  <a:gd name="T0" fmla="*/ 2 w 315"/>
                  <a:gd name="T1" fmla="*/ 6 h 471"/>
                  <a:gd name="T2" fmla="*/ 2 w 315"/>
                  <a:gd name="T3" fmla="*/ 6 h 471"/>
                  <a:gd name="T4" fmla="*/ 2 w 315"/>
                  <a:gd name="T5" fmla="*/ 6 h 471"/>
                  <a:gd name="T6" fmla="*/ 1 w 315"/>
                  <a:gd name="T7" fmla="*/ 6 h 471"/>
                  <a:gd name="T8" fmla="*/ 0 w 315"/>
                  <a:gd name="T9" fmla="*/ 6 h 471"/>
                  <a:gd name="T10" fmla="*/ 2 w 315"/>
                  <a:gd name="T11" fmla="*/ 6 h 471"/>
                  <a:gd name="T12" fmla="*/ 2 w 315"/>
                  <a:gd name="T13" fmla="*/ 6 h 471"/>
                  <a:gd name="T14" fmla="*/ 2 w 315"/>
                  <a:gd name="T15" fmla="*/ 6 h 471"/>
                  <a:gd name="T16" fmla="*/ 2 w 315"/>
                  <a:gd name="T17" fmla="*/ 6 h 471"/>
                  <a:gd name="T18" fmla="*/ 2 w 315"/>
                  <a:gd name="T19" fmla="*/ 6 h 471"/>
                  <a:gd name="T20" fmla="*/ 2 w 315"/>
                  <a:gd name="T21" fmla="*/ 6 h 471"/>
                  <a:gd name="T22" fmla="*/ 2 w 315"/>
                  <a:gd name="T23" fmla="*/ 6 h 471"/>
                  <a:gd name="T24" fmla="*/ 2 w 315"/>
                  <a:gd name="T25" fmla="*/ 6 h 471"/>
                  <a:gd name="T26" fmla="*/ 2 w 315"/>
                  <a:gd name="T27" fmla="*/ 6 h 471"/>
                  <a:gd name="T28" fmla="*/ 2 w 315"/>
                  <a:gd name="T29" fmla="*/ 6 h 471"/>
                  <a:gd name="T30" fmla="*/ 2 w 315"/>
                  <a:gd name="T31" fmla="*/ 6 h 471"/>
                  <a:gd name="T32" fmla="*/ 2 w 315"/>
                  <a:gd name="T33" fmla="*/ 6 h 471"/>
                  <a:gd name="T34" fmla="*/ 2 w 315"/>
                  <a:gd name="T35" fmla="*/ 6 h 471"/>
                  <a:gd name="T36" fmla="*/ 2 w 315"/>
                  <a:gd name="T37" fmla="*/ 6 h 471"/>
                  <a:gd name="T38" fmla="*/ 2 w 315"/>
                  <a:gd name="T39" fmla="*/ 6 h 471"/>
                  <a:gd name="T40" fmla="*/ 2 w 315"/>
                  <a:gd name="T41" fmla="*/ 6 h 471"/>
                  <a:gd name="T42" fmla="*/ 2 w 315"/>
                  <a:gd name="T43" fmla="*/ 6 h 471"/>
                  <a:gd name="T44" fmla="*/ 2 w 315"/>
                  <a:gd name="T45" fmla="*/ 6 h 471"/>
                  <a:gd name="T46" fmla="*/ 2 w 315"/>
                  <a:gd name="T47" fmla="*/ 6 h 471"/>
                  <a:gd name="T48" fmla="*/ 2 w 315"/>
                  <a:gd name="T49" fmla="*/ 6 h 471"/>
                  <a:gd name="T50" fmla="*/ 2 w 315"/>
                  <a:gd name="T51" fmla="*/ 6 h 471"/>
                  <a:gd name="T52" fmla="*/ 2 w 315"/>
                  <a:gd name="T53" fmla="*/ 6 h 471"/>
                  <a:gd name="T54" fmla="*/ 2 w 315"/>
                  <a:gd name="T55" fmla="*/ 6 h 471"/>
                  <a:gd name="T56" fmla="*/ 2 w 315"/>
                  <a:gd name="T57" fmla="*/ 6 h 471"/>
                  <a:gd name="T58" fmla="*/ 2 w 315"/>
                  <a:gd name="T59" fmla="*/ 6 h 471"/>
                  <a:gd name="T60" fmla="*/ 2 w 315"/>
                  <a:gd name="T61" fmla="*/ 6 h 471"/>
                  <a:gd name="T62" fmla="*/ 2 w 315"/>
                  <a:gd name="T63" fmla="*/ 6 h 471"/>
                  <a:gd name="T64" fmla="*/ 2 w 315"/>
                  <a:gd name="T65" fmla="*/ 6 h 471"/>
                  <a:gd name="T66" fmla="*/ 2 w 315"/>
                  <a:gd name="T67" fmla="*/ 6 h 471"/>
                  <a:gd name="T68" fmla="*/ 2 w 315"/>
                  <a:gd name="T69" fmla="*/ 6 h 471"/>
                  <a:gd name="T70" fmla="*/ 2 w 315"/>
                  <a:gd name="T71" fmla="*/ 6 h 471"/>
                  <a:gd name="T72" fmla="*/ 2 w 315"/>
                  <a:gd name="T73" fmla="*/ 6 h 471"/>
                  <a:gd name="T74" fmla="*/ 2 w 315"/>
                  <a:gd name="T75" fmla="*/ 6 h 471"/>
                  <a:gd name="T76" fmla="*/ 2 w 315"/>
                  <a:gd name="T77" fmla="*/ 6 h 471"/>
                  <a:gd name="T78" fmla="*/ 2 w 315"/>
                  <a:gd name="T79" fmla="*/ 6 h 471"/>
                  <a:gd name="T80" fmla="*/ 2 w 315"/>
                  <a:gd name="T81" fmla="*/ 6 h 471"/>
                  <a:gd name="T82" fmla="*/ 2 w 315"/>
                  <a:gd name="T83" fmla="*/ 6 h 471"/>
                  <a:gd name="T84" fmla="*/ 2 w 315"/>
                  <a:gd name="T85" fmla="*/ 0 h 471"/>
                  <a:gd name="T86" fmla="*/ 2 w 315"/>
                  <a:gd name="T87" fmla="*/ 0 h 471"/>
                  <a:gd name="T88" fmla="*/ 2 w 315"/>
                  <a:gd name="T89" fmla="*/ 6 h 471"/>
                  <a:gd name="T90" fmla="*/ 2 w 315"/>
                  <a:gd name="T91" fmla="*/ 6 h 471"/>
                  <a:gd name="T92" fmla="*/ 2 w 315"/>
                  <a:gd name="T93" fmla="*/ 6 h 471"/>
                  <a:gd name="T94" fmla="*/ 2 w 315"/>
                  <a:gd name="T95" fmla="*/ 6 h 4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15"/>
                  <a:gd name="T145" fmla="*/ 0 h 471"/>
                  <a:gd name="T146" fmla="*/ 315 w 315"/>
                  <a:gd name="T147" fmla="*/ 471 h 47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15" h="471">
                    <a:moveTo>
                      <a:pt x="29" y="81"/>
                    </a:moveTo>
                    <a:lnTo>
                      <a:pt x="16" y="111"/>
                    </a:lnTo>
                    <a:lnTo>
                      <a:pt x="7" y="137"/>
                    </a:lnTo>
                    <a:lnTo>
                      <a:pt x="1" y="158"/>
                    </a:lnTo>
                    <a:lnTo>
                      <a:pt x="0" y="174"/>
                    </a:lnTo>
                    <a:lnTo>
                      <a:pt x="2" y="189"/>
                    </a:lnTo>
                    <a:lnTo>
                      <a:pt x="5" y="212"/>
                    </a:lnTo>
                    <a:lnTo>
                      <a:pt x="4" y="223"/>
                    </a:lnTo>
                    <a:lnTo>
                      <a:pt x="5" y="236"/>
                    </a:lnTo>
                    <a:lnTo>
                      <a:pt x="11" y="253"/>
                    </a:lnTo>
                    <a:lnTo>
                      <a:pt x="13" y="263"/>
                    </a:lnTo>
                    <a:lnTo>
                      <a:pt x="10" y="293"/>
                    </a:lnTo>
                    <a:lnTo>
                      <a:pt x="13" y="314"/>
                    </a:lnTo>
                    <a:lnTo>
                      <a:pt x="19" y="335"/>
                    </a:lnTo>
                    <a:lnTo>
                      <a:pt x="29" y="360"/>
                    </a:lnTo>
                    <a:lnTo>
                      <a:pt x="41" y="386"/>
                    </a:lnTo>
                    <a:lnTo>
                      <a:pt x="52" y="410"/>
                    </a:lnTo>
                    <a:lnTo>
                      <a:pt x="59" y="429"/>
                    </a:lnTo>
                    <a:lnTo>
                      <a:pt x="65" y="449"/>
                    </a:lnTo>
                    <a:lnTo>
                      <a:pt x="74" y="461"/>
                    </a:lnTo>
                    <a:lnTo>
                      <a:pt x="87" y="468"/>
                    </a:lnTo>
                    <a:lnTo>
                      <a:pt x="108" y="471"/>
                    </a:lnTo>
                    <a:lnTo>
                      <a:pt x="137" y="468"/>
                    </a:lnTo>
                    <a:lnTo>
                      <a:pt x="162" y="462"/>
                    </a:lnTo>
                    <a:lnTo>
                      <a:pt x="176" y="452"/>
                    </a:lnTo>
                    <a:lnTo>
                      <a:pt x="197" y="438"/>
                    </a:lnTo>
                    <a:lnTo>
                      <a:pt x="219" y="410"/>
                    </a:lnTo>
                    <a:lnTo>
                      <a:pt x="255" y="359"/>
                    </a:lnTo>
                    <a:lnTo>
                      <a:pt x="264" y="343"/>
                    </a:lnTo>
                    <a:lnTo>
                      <a:pt x="271" y="347"/>
                    </a:lnTo>
                    <a:lnTo>
                      <a:pt x="282" y="347"/>
                    </a:lnTo>
                    <a:lnTo>
                      <a:pt x="288" y="332"/>
                    </a:lnTo>
                    <a:lnTo>
                      <a:pt x="298" y="301"/>
                    </a:lnTo>
                    <a:lnTo>
                      <a:pt x="306" y="272"/>
                    </a:lnTo>
                    <a:lnTo>
                      <a:pt x="304" y="233"/>
                    </a:lnTo>
                    <a:lnTo>
                      <a:pt x="312" y="167"/>
                    </a:lnTo>
                    <a:lnTo>
                      <a:pt x="315" y="127"/>
                    </a:lnTo>
                    <a:lnTo>
                      <a:pt x="313" y="94"/>
                    </a:lnTo>
                    <a:lnTo>
                      <a:pt x="306" y="70"/>
                    </a:lnTo>
                    <a:lnTo>
                      <a:pt x="285" y="39"/>
                    </a:lnTo>
                    <a:lnTo>
                      <a:pt x="255" y="18"/>
                    </a:lnTo>
                    <a:lnTo>
                      <a:pt x="222" y="6"/>
                    </a:lnTo>
                    <a:lnTo>
                      <a:pt x="186" y="0"/>
                    </a:lnTo>
                    <a:lnTo>
                      <a:pt x="149" y="0"/>
                    </a:lnTo>
                    <a:lnTo>
                      <a:pt x="114" y="6"/>
                    </a:lnTo>
                    <a:lnTo>
                      <a:pt x="80" y="22"/>
                    </a:lnTo>
                    <a:lnTo>
                      <a:pt x="55" y="43"/>
                    </a:lnTo>
                    <a:lnTo>
                      <a:pt x="29" y="81"/>
                    </a:lnTo>
                    <a:close/>
                  </a:path>
                </a:pathLst>
              </a:custGeom>
              <a:solidFill>
                <a:srgbClr val="F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grpSp>
            <p:nvGrpSpPr>
              <p:cNvPr id="23583" name="Group 15"/>
              <p:cNvGrpSpPr>
                <a:grpSpLocks/>
              </p:cNvGrpSpPr>
              <p:nvPr/>
            </p:nvGrpSpPr>
            <p:grpSpPr bwMode="auto">
              <a:xfrm>
                <a:off x="5515" y="461"/>
                <a:ext cx="359" cy="535"/>
                <a:chOff x="5515" y="461"/>
                <a:chExt cx="359" cy="535"/>
              </a:xfrm>
            </p:grpSpPr>
            <p:grpSp>
              <p:nvGrpSpPr>
                <p:cNvPr id="23618" name="Group 16"/>
                <p:cNvGrpSpPr>
                  <a:grpSpLocks/>
                </p:cNvGrpSpPr>
                <p:nvPr/>
              </p:nvGrpSpPr>
              <p:grpSpPr bwMode="auto">
                <a:xfrm>
                  <a:off x="5515" y="461"/>
                  <a:ext cx="359" cy="535"/>
                  <a:chOff x="5515" y="461"/>
                  <a:chExt cx="359" cy="535"/>
                </a:xfrm>
              </p:grpSpPr>
              <p:sp>
                <p:nvSpPr>
                  <p:cNvPr id="23620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5604" y="600"/>
                    <a:ext cx="6" cy="29"/>
                  </a:xfrm>
                  <a:custGeom>
                    <a:avLst/>
                    <a:gdLst>
                      <a:gd name="T0" fmla="*/ 0 w 38"/>
                      <a:gd name="T1" fmla="*/ 0 h 57"/>
                      <a:gd name="T2" fmla="*/ 0 w 38"/>
                      <a:gd name="T3" fmla="*/ 1 h 57"/>
                      <a:gd name="T4" fmla="*/ 0 w 38"/>
                      <a:gd name="T5" fmla="*/ 1 h 57"/>
                      <a:gd name="T6" fmla="*/ 0 w 38"/>
                      <a:gd name="T7" fmla="*/ 1 h 57"/>
                      <a:gd name="T8" fmla="*/ 0 w 38"/>
                      <a:gd name="T9" fmla="*/ 1 h 57"/>
                      <a:gd name="T10" fmla="*/ 0 w 38"/>
                      <a:gd name="T11" fmla="*/ 1 h 57"/>
                      <a:gd name="T12" fmla="*/ 0 w 38"/>
                      <a:gd name="T13" fmla="*/ 1 h 57"/>
                      <a:gd name="T14" fmla="*/ 0 w 38"/>
                      <a:gd name="T15" fmla="*/ 1 h 57"/>
                      <a:gd name="T16" fmla="*/ 0 w 38"/>
                      <a:gd name="T17" fmla="*/ 1 h 57"/>
                      <a:gd name="T18" fmla="*/ 0 w 38"/>
                      <a:gd name="T19" fmla="*/ 1 h 57"/>
                      <a:gd name="T20" fmla="*/ 0 w 38"/>
                      <a:gd name="T21" fmla="*/ 1 h 57"/>
                      <a:gd name="T22" fmla="*/ 0 w 38"/>
                      <a:gd name="T23" fmla="*/ 0 h 5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8"/>
                      <a:gd name="T37" fmla="*/ 0 h 57"/>
                      <a:gd name="T38" fmla="*/ 38 w 38"/>
                      <a:gd name="T39" fmla="*/ 57 h 5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8" h="57">
                        <a:moveTo>
                          <a:pt x="6" y="0"/>
                        </a:moveTo>
                        <a:lnTo>
                          <a:pt x="1" y="9"/>
                        </a:lnTo>
                        <a:lnTo>
                          <a:pt x="0" y="20"/>
                        </a:lnTo>
                        <a:lnTo>
                          <a:pt x="3" y="30"/>
                        </a:lnTo>
                        <a:lnTo>
                          <a:pt x="10" y="37"/>
                        </a:lnTo>
                        <a:lnTo>
                          <a:pt x="20" y="46"/>
                        </a:lnTo>
                        <a:lnTo>
                          <a:pt x="38" y="57"/>
                        </a:lnTo>
                        <a:lnTo>
                          <a:pt x="22" y="41"/>
                        </a:lnTo>
                        <a:lnTo>
                          <a:pt x="16" y="33"/>
                        </a:lnTo>
                        <a:lnTo>
                          <a:pt x="12" y="26"/>
                        </a:lnTo>
                        <a:lnTo>
                          <a:pt x="8" y="1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23621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461"/>
                    <a:ext cx="360" cy="536"/>
                  </a:xfrm>
                  <a:custGeom>
                    <a:avLst/>
                    <a:gdLst>
                      <a:gd name="T0" fmla="*/ 2 w 452"/>
                      <a:gd name="T1" fmla="*/ 7 h 577"/>
                      <a:gd name="T2" fmla="*/ 2 w 452"/>
                      <a:gd name="T3" fmla="*/ 7 h 577"/>
                      <a:gd name="T4" fmla="*/ 2 w 452"/>
                      <a:gd name="T5" fmla="*/ 7 h 577"/>
                      <a:gd name="T6" fmla="*/ 2 w 452"/>
                      <a:gd name="T7" fmla="*/ 7 h 577"/>
                      <a:gd name="T8" fmla="*/ 2 w 452"/>
                      <a:gd name="T9" fmla="*/ 7 h 577"/>
                      <a:gd name="T10" fmla="*/ 2 w 452"/>
                      <a:gd name="T11" fmla="*/ 7 h 577"/>
                      <a:gd name="T12" fmla="*/ 2 w 452"/>
                      <a:gd name="T13" fmla="*/ 7 h 577"/>
                      <a:gd name="T14" fmla="*/ 2 w 452"/>
                      <a:gd name="T15" fmla="*/ 7 h 577"/>
                      <a:gd name="T16" fmla="*/ 2 w 452"/>
                      <a:gd name="T17" fmla="*/ 7 h 577"/>
                      <a:gd name="T18" fmla="*/ 2 w 452"/>
                      <a:gd name="T19" fmla="*/ 7 h 577"/>
                      <a:gd name="T20" fmla="*/ 2 w 452"/>
                      <a:gd name="T21" fmla="*/ 7 h 577"/>
                      <a:gd name="T22" fmla="*/ 2 w 452"/>
                      <a:gd name="T23" fmla="*/ 7 h 577"/>
                      <a:gd name="T24" fmla="*/ 2 w 452"/>
                      <a:gd name="T25" fmla="*/ 7 h 577"/>
                      <a:gd name="T26" fmla="*/ 2 w 452"/>
                      <a:gd name="T27" fmla="*/ 7 h 577"/>
                      <a:gd name="T28" fmla="*/ 2 w 452"/>
                      <a:gd name="T29" fmla="*/ 7 h 577"/>
                      <a:gd name="T30" fmla="*/ 2 w 452"/>
                      <a:gd name="T31" fmla="*/ 7 h 577"/>
                      <a:gd name="T32" fmla="*/ 2 w 452"/>
                      <a:gd name="T33" fmla="*/ 7 h 577"/>
                      <a:gd name="T34" fmla="*/ 2 w 452"/>
                      <a:gd name="T35" fmla="*/ 7 h 577"/>
                      <a:gd name="T36" fmla="*/ 2 w 452"/>
                      <a:gd name="T37" fmla="*/ 7 h 577"/>
                      <a:gd name="T38" fmla="*/ 2 w 452"/>
                      <a:gd name="T39" fmla="*/ 7 h 577"/>
                      <a:gd name="T40" fmla="*/ 2 w 452"/>
                      <a:gd name="T41" fmla="*/ 7 h 577"/>
                      <a:gd name="T42" fmla="*/ 2 w 452"/>
                      <a:gd name="T43" fmla="*/ 7 h 577"/>
                      <a:gd name="T44" fmla="*/ 2 w 452"/>
                      <a:gd name="T45" fmla="*/ 7 h 577"/>
                      <a:gd name="T46" fmla="*/ 2 w 452"/>
                      <a:gd name="T47" fmla="*/ 7 h 577"/>
                      <a:gd name="T48" fmla="*/ 2 w 452"/>
                      <a:gd name="T49" fmla="*/ 7 h 577"/>
                      <a:gd name="T50" fmla="*/ 2 w 452"/>
                      <a:gd name="T51" fmla="*/ 7 h 577"/>
                      <a:gd name="T52" fmla="*/ 2 w 452"/>
                      <a:gd name="T53" fmla="*/ 7 h 577"/>
                      <a:gd name="T54" fmla="*/ 2 w 452"/>
                      <a:gd name="T55" fmla="*/ 7 h 577"/>
                      <a:gd name="T56" fmla="*/ 2 w 452"/>
                      <a:gd name="T57" fmla="*/ 7 h 577"/>
                      <a:gd name="T58" fmla="*/ 2 w 452"/>
                      <a:gd name="T59" fmla="*/ 7 h 577"/>
                      <a:gd name="T60" fmla="*/ 2 w 452"/>
                      <a:gd name="T61" fmla="*/ 7 h 577"/>
                      <a:gd name="T62" fmla="*/ 2 w 452"/>
                      <a:gd name="T63" fmla="*/ 7 h 577"/>
                      <a:gd name="T64" fmla="*/ 2 w 452"/>
                      <a:gd name="T65" fmla="*/ 7 h 577"/>
                      <a:gd name="T66" fmla="*/ 2 w 452"/>
                      <a:gd name="T67" fmla="*/ 7 h 577"/>
                      <a:gd name="T68" fmla="*/ 2 w 452"/>
                      <a:gd name="T69" fmla="*/ 7 h 577"/>
                      <a:gd name="T70" fmla="*/ 2 w 452"/>
                      <a:gd name="T71" fmla="*/ 7 h 577"/>
                      <a:gd name="T72" fmla="*/ 2 w 452"/>
                      <a:gd name="T73" fmla="*/ 7 h 577"/>
                      <a:gd name="T74" fmla="*/ 2 w 452"/>
                      <a:gd name="T75" fmla="*/ 7 h 577"/>
                      <a:gd name="T76" fmla="*/ 2 w 452"/>
                      <a:gd name="T77" fmla="*/ 7 h 577"/>
                      <a:gd name="T78" fmla="*/ 2 w 452"/>
                      <a:gd name="T79" fmla="*/ 7 h 577"/>
                      <a:gd name="T80" fmla="*/ 2 w 452"/>
                      <a:gd name="T81" fmla="*/ 7 h 577"/>
                      <a:gd name="T82" fmla="*/ 2 w 452"/>
                      <a:gd name="T83" fmla="*/ 7 h 577"/>
                      <a:gd name="T84" fmla="*/ 2 w 452"/>
                      <a:gd name="T85" fmla="*/ 7 h 577"/>
                      <a:gd name="T86" fmla="*/ 2 w 452"/>
                      <a:gd name="T87" fmla="*/ 7 h 577"/>
                      <a:gd name="T88" fmla="*/ 2 w 452"/>
                      <a:gd name="T89" fmla="*/ 7 h 577"/>
                      <a:gd name="T90" fmla="*/ 2 w 452"/>
                      <a:gd name="T91" fmla="*/ 0 h 577"/>
                      <a:gd name="T92" fmla="*/ 2 w 452"/>
                      <a:gd name="T93" fmla="*/ 7 h 577"/>
                      <a:gd name="T94" fmla="*/ 2 w 452"/>
                      <a:gd name="T95" fmla="*/ 7 h 577"/>
                      <a:gd name="T96" fmla="*/ 2 w 452"/>
                      <a:gd name="T97" fmla="*/ 7 h 577"/>
                      <a:gd name="T98" fmla="*/ 2 w 452"/>
                      <a:gd name="T99" fmla="*/ 7 h 577"/>
                      <a:gd name="T100" fmla="*/ 2 w 452"/>
                      <a:gd name="T101" fmla="*/ 7 h 577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52"/>
                      <a:gd name="T154" fmla="*/ 0 h 577"/>
                      <a:gd name="T155" fmla="*/ 452 w 452"/>
                      <a:gd name="T156" fmla="*/ 577 h 577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52" h="577">
                        <a:moveTo>
                          <a:pt x="60" y="57"/>
                        </a:moveTo>
                        <a:lnTo>
                          <a:pt x="50" y="64"/>
                        </a:lnTo>
                        <a:lnTo>
                          <a:pt x="45" y="71"/>
                        </a:lnTo>
                        <a:lnTo>
                          <a:pt x="42" y="80"/>
                        </a:lnTo>
                        <a:lnTo>
                          <a:pt x="41" y="88"/>
                        </a:lnTo>
                        <a:lnTo>
                          <a:pt x="41" y="97"/>
                        </a:lnTo>
                        <a:lnTo>
                          <a:pt x="27" y="101"/>
                        </a:lnTo>
                        <a:lnTo>
                          <a:pt x="17" y="107"/>
                        </a:lnTo>
                        <a:lnTo>
                          <a:pt x="10" y="114"/>
                        </a:lnTo>
                        <a:lnTo>
                          <a:pt x="6" y="122"/>
                        </a:lnTo>
                        <a:lnTo>
                          <a:pt x="4" y="133"/>
                        </a:lnTo>
                        <a:lnTo>
                          <a:pt x="0" y="141"/>
                        </a:lnTo>
                        <a:lnTo>
                          <a:pt x="4" y="150"/>
                        </a:lnTo>
                        <a:lnTo>
                          <a:pt x="7" y="159"/>
                        </a:lnTo>
                        <a:lnTo>
                          <a:pt x="10" y="167"/>
                        </a:lnTo>
                        <a:lnTo>
                          <a:pt x="15" y="175"/>
                        </a:lnTo>
                        <a:lnTo>
                          <a:pt x="11" y="161"/>
                        </a:lnTo>
                        <a:lnTo>
                          <a:pt x="9" y="150"/>
                        </a:lnTo>
                        <a:lnTo>
                          <a:pt x="9" y="140"/>
                        </a:lnTo>
                        <a:lnTo>
                          <a:pt x="11" y="129"/>
                        </a:lnTo>
                        <a:lnTo>
                          <a:pt x="15" y="119"/>
                        </a:lnTo>
                        <a:lnTo>
                          <a:pt x="20" y="114"/>
                        </a:lnTo>
                        <a:lnTo>
                          <a:pt x="27" y="110"/>
                        </a:lnTo>
                        <a:lnTo>
                          <a:pt x="33" y="107"/>
                        </a:lnTo>
                        <a:lnTo>
                          <a:pt x="41" y="104"/>
                        </a:lnTo>
                        <a:lnTo>
                          <a:pt x="29" y="112"/>
                        </a:lnTo>
                        <a:lnTo>
                          <a:pt x="23" y="118"/>
                        </a:lnTo>
                        <a:lnTo>
                          <a:pt x="19" y="125"/>
                        </a:lnTo>
                        <a:lnTo>
                          <a:pt x="17" y="131"/>
                        </a:lnTo>
                        <a:lnTo>
                          <a:pt x="17" y="141"/>
                        </a:lnTo>
                        <a:lnTo>
                          <a:pt x="20" y="131"/>
                        </a:lnTo>
                        <a:lnTo>
                          <a:pt x="24" y="123"/>
                        </a:lnTo>
                        <a:lnTo>
                          <a:pt x="31" y="117"/>
                        </a:lnTo>
                        <a:lnTo>
                          <a:pt x="39" y="113"/>
                        </a:lnTo>
                        <a:lnTo>
                          <a:pt x="46" y="111"/>
                        </a:lnTo>
                        <a:lnTo>
                          <a:pt x="37" y="116"/>
                        </a:lnTo>
                        <a:lnTo>
                          <a:pt x="32" y="121"/>
                        </a:lnTo>
                        <a:lnTo>
                          <a:pt x="27" y="129"/>
                        </a:lnTo>
                        <a:lnTo>
                          <a:pt x="25" y="137"/>
                        </a:lnTo>
                        <a:lnTo>
                          <a:pt x="24" y="146"/>
                        </a:lnTo>
                        <a:lnTo>
                          <a:pt x="24" y="154"/>
                        </a:lnTo>
                        <a:lnTo>
                          <a:pt x="25" y="160"/>
                        </a:lnTo>
                        <a:lnTo>
                          <a:pt x="28" y="167"/>
                        </a:lnTo>
                        <a:lnTo>
                          <a:pt x="32" y="175"/>
                        </a:lnTo>
                        <a:lnTo>
                          <a:pt x="43" y="191"/>
                        </a:lnTo>
                        <a:lnTo>
                          <a:pt x="34" y="173"/>
                        </a:lnTo>
                        <a:lnTo>
                          <a:pt x="30" y="165"/>
                        </a:lnTo>
                        <a:lnTo>
                          <a:pt x="28" y="157"/>
                        </a:lnTo>
                        <a:lnTo>
                          <a:pt x="29" y="148"/>
                        </a:lnTo>
                        <a:lnTo>
                          <a:pt x="30" y="140"/>
                        </a:lnTo>
                        <a:lnTo>
                          <a:pt x="31" y="133"/>
                        </a:lnTo>
                        <a:lnTo>
                          <a:pt x="37" y="124"/>
                        </a:lnTo>
                        <a:lnTo>
                          <a:pt x="47" y="117"/>
                        </a:lnTo>
                        <a:lnTo>
                          <a:pt x="50" y="119"/>
                        </a:lnTo>
                        <a:lnTo>
                          <a:pt x="45" y="126"/>
                        </a:lnTo>
                        <a:lnTo>
                          <a:pt x="42" y="132"/>
                        </a:lnTo>
                        <a:lnTo>
                          <a:pt x="41" y="139"/>
                        </a:lnTo>
                        <a:lnTo>
                          <a:pt x="42" y="147"/>
                        </a:lnTo>
                        <a:lnTo>
                          <a:pt x="44" y="155"/>
                        </a:lnTo>
                        <a:lnTo>
                          <a:pt x="48" y="164"/>
                        </a:lnTo>
                        <a:lnTo>
                          <a:pt x="54" y="174"/>
                        </a:lnTo>
                        <a:lnTo>
                          <a:pt x="63" y="187"/>
                        </a:lnTo>
                        <a:lnTo>
                          <a:pt x="72" y="199"/>
                        </a:lnTo>
                        <a:lnTo>
                          <a:pt x="58" y="176"/>
                        </a:lnTo>
                        <a:lnTo>
                          <a:pt x="53" y="165"/>
                        </a:lnTo>
                        <a:lnTo>
                          <a:pt x="50" y="156"/>
                        </a:lnTo>
                        <a:lnTo>
                          <a:pt x="52" y="148"/>
                        </a:lnTo>
                        <a:lnTo>
                          <a:pt x="53" y="136"/>
                        </a:lnTo>
                        <a:lnTo>
                          <a:pt x="57" y="126"/>
                        </a:lnTo>
                        <a:lnTo>
                          <a:pt x="60" y="128"/>
                        </a:lnTo>
                        <a:lnTo>
                          <a:pt x="59" y="135"/>
                        </a:lnTo>
                        <a:lnTo>
                          <a:pt x="59" y="146"/>
                        </a:lnTo>
                        <a:lnTo>
                          <a:pt x="60" y="154"/>
                        </a:lnTo>
                        <a:lnTo>
                          <a:pt x="63" y="164"/>
                        </a:lnTo>
                        <a:lnTo>
                          <a:pt x="66" y="173"/>
                        </a:lnTo>
                        <a:lnTo>
                          <a:pt x="73" y="182"/>
                        </a:lnTo>
                        <a:lnTo>
                          <a:pt x="81" y="191"/>
                        </a:lnTo>
                        <a:lnTo>
                          <a:pt x="71" y="174"/>
                        </a:lnTo>
                        <a:lnTo>
                          <a:pt x="67" y="164"/>
                        </a:lnTo>
                        <a:lnTo>
                          <a:pt x="65" y="153"/>
                        </a:lnTo>
                        <a:lnTo>
                          <a:pt x="65" y="139"/>
                        </a:lnTo>
                        <a:lnTo>
                          <a:pt x="67" y="131"/>
                        </a:lnTo>
                        <a:lnTo>
                          <a:pt x="72" y="135"/>
                        </a:lnTo>
                        <a:lnTo>
                          <a:pt x="73" y="148"/>
                        </a:lnTo>
                        <a:lnTo>
                          <a:pt x="75" y="160"/>
                        </a:lnTo>
                        <a:lnTo>
                          <a:pt x="79" y="170"/>
                        </a:lnTo>
                        <a:lnTo>
                          <a:pt x="83" y="180"/>
                        </a:lnTo>
                        <a:lnTo>
                          <a:pt x="89" y="191"/>
                        </a:lnTo>
                        <a:lnTo>
                          <a:pt x="84" y="176"/>
                        </a:lnTo>
                        <a:lnTo>
                          <a:pt x="81" y="167"/>
                        </a:lnTo>
                        <a:lnTo>
                          <a:pt x="79" y="160"/>
                        </a:lnTo>
                        <a:lnTo>
                          <a:pt x="78" y="151"/>
                        </a:lnTo>
                        <a:lnTo>
                          <a:pt x="83" y="167"/>
                        </a:lnTo>
                        <a:lnTo>
                          <a:pt x="87" y="176"/>
                        </a:lnTo>
                        <a:lnTo>
                          <a:pt x="93" y="184"/>
                        </a:lnTo>
                        <a:lnTo>
                          <a:pt x="100" y="194"/>
                        </a:lnTo>
                        <a:lnTo>
                          <a:pt x="108" y="204"/>
                        </a:lnTo>
                        <a:lnTo>
                          <a:pt x="117" y="211"/>
                        </a:lnTo>
                        <a:lnTo>
                          <a:pt x="124" y="216"/>
                        </a:lnTo>
                        <a:lnTo>
                          <a:pt x="112" y="204"/>
                        </a:lnTo>
                        <a:lnTo>
                          <a:pt x="104" y="194"/>
                        </a:lnTo>
                        <a:lnTo>
                          <a:pt x="97" y="183"/>
                        </a:lnTo>
                        <a:lnTo>
                          <a:pt x="91" y="170"/>
                        </a:lnTo>
                        <a:lnTo>
                          <a:pt x="87" y="159"/>
                        </a:lnTo>
                        <a:lnTo>
                          <a:pt x="85" y="149"/>
                        </a:lnTo>
                        <a:lnTo>
                          <a:pt x="87" y="140"/>
                        </a:lnTo>
                        <a:lnTo>
                          <a:pt x="93" y="140"/>
                        </a:lnTo>
                        <a:lnTo>
                          <a:pt x="93" y="151"/>
                        </a:lnTo>
                        <a:lnTo>
                          <a:pt x="94" y="160"/>
                        </a:lnTo>
                        <a:lnTo>
                          <a:pt x="98" y="171"/>
                        </a:lnTo>
                        <a:lnTo>
                          <a:pt x="102" y="181"/>
                        </a:lnTo>
                        <a:lnTo>
                          <a:pt x="111" y="193"/>
                        </a:lnTo>
                        <a:lnTo>
                          <a:pt x="106" y="181"/>
                        </a:lnTo>
                        <a:lnTo>
                          <a:pt x="101" y="170"/>
                        </a:lnTo>
                        <a:lnTo>
                          <a:pt x="99" y="162"/>
                        </a:lnTo>
                        <a:lnTo>
                          <a:pt x="98" y="152"/>
                        </a:lnTo>
                        <a:lnTo>
                          <a:pt x="100" y="142"/>
                        </a:lnTo>
                        <a:lnTo>
                          <a:pt x="115" y="141"/>
                        </a:lnTo>
                        <a:lnTo>
                          <a:pt x="120" y="152"/>
                        </a:lnTo>
                        <a:lnTo>
                          <a:pt x="125" y="161"/>
                        </a:lnTo>
                        <a:lnTo>
                          <a:pt x="129" y="169"/>
                        </a:lnTo>
                        <a:lnTo>
                          <a:pt x="149" y="197"/>
                        </a:lnTo>
                        <a:lnTo>
                          <a:pt x="136" y="171"/>
                        </a:lnTo>
                        <a:lnTo>
                          <a:pt x="132" y="163"/>
                        </a:lnTo>
                        <a:lnTo>
                          <a:pt x="128" y="151"/>
                        </a:lnTo>
                        <a:lnTo>
                          <a:pt x="125" y="139"/>
                        </a:lnTo>
                        <a:lnTo>
                          <a:pt x="129" y="141"/>
                        </a:lnTo>
                        <a:lnTo>
                          <a:pt x="136" y="158"/>
                        </a:lnTo>
                        <a:lnTo>
                          <a:pt x="140" y="167"/>
                        </a:lnTo>
                        <a:lnTo>
                          <a:pt x="147" y="178"/>
                        </a:lnTo>
                        <a:lnTo>
                          <a:pt x="158" y="187"/>
                        </a:lnTo>
                        <a:lnTo>
                          <a:pt x="173" y="193"/>
                        </a:lnTo>
                        <a:lnTo>
                          <a:pt x="159" y="181"/>
                        </a:lnTo>
                        <a:lnTo>
                          <a:pt x="152" y="172"/>
                        </a:lnTo>
                        <a:lnTo>
                          <a:pt x="147" y="164"/>
                        </a:lnTo>
                        <a:lnTo>
                          <a:pt x="144" y="154"/>
                        </a:lnTo>
                        <a:lnTo>
                          <a:pt x="143" y="142"/>
                        </a:lnTo>
                        <a:lnTo>
                          <a:pt x="151" y="139"/>
                        </a:lnTo>
                        <a:lnTo>
                          <a:pt x="151" y="150"/>
                        </a:lnTo>
                        <a:lnTo>
                          <a:pt x="155" y="162"/>
                        </a:lnTo>
                        <a:lnTo>
                          <a:pt x="159" y="170"/>
                        </a:lnTo>
                        <a:lnTo>
                          <a:pt x="174" y="184"/>
                        </a:lnTo>
                        <a:lnTo>
                          <a:pt x="167" y="176"/>
                        </a:lnTo>
                        <a:lnTo>
                          <a:pt x="162" y="166"/>
                        </a:lnTo>
                        <a:lnTo>
                          <a:pt x="161" y="157"/>
                        </a:lnTo>
                        <a:lnTo>
                          <a:pt x="160" y="146"/>
                        </a:lnTo>
                        <a:lnTo>
                          <a:pt x="162" y="137"/>
                        </a:lnTo>
                        <a:lnTo>
                          <a:pt x="166" y="134"/>
                        </a:lnTo>
                        <a:lnTo>
                          <a:pt x="177" y="132"/>
                        </a:lnTo>
                        <a:lnTo>
                          <a:pt x="188" y="128"/>
                        </a:lnTo>
                        <a:lnTo>
                          <a:pt x="202" y="116"/>
                        </a:lnTo>
                        <a:lnTo>
                          <a:pt x="187" y="142"/>
                        </a:lnTo>
                        <a:lnTo>
                          <a:pt x="189" y="156"/>
                        </a:lnTo>
                        <a:lnTo>
                          <a:pt x="195" y="170"/>
                        </a:lnTo>
                        <a:lnTo>
                          <a:pt x="203" y="181"/>
                        </a:lnTo>
                        <a:lnTo>
                          <a:pt x="217" y="195"/>
                        </a:lnTo>
                        <a:lnTo>
                          <a:pt x="237" y="208"/>
                        </a:lnTo>
                        <a:lnTo>
                          <a:pt x="263" y="228"/>
                        </a:lnTo>
                        <a:lnTo>
                          <a:pt x="290" y="260"/>
                        </a:lnTo>
                        <a:lnTo>
                          <a:pt x="290" y="277"/>
                        </a:lnTo>
                        <a:lnTo>
                          <a:pt x="291" y="287"/>
                        </a:lnTo>
                        <a:lnTo>
                          <a:pt x="298" y="293"/>
                        </a:lnTo>
                        <a:lnTo>
                          <a:pt x="307" y="295"/>
                        </a:lnTo>
                        <a:lnTo>
                          <a:pt x="311" y="289"/>
                        </a:lnTo>
                        <a:lnTo>
                          <a:pt x="315" y="279"/>
                        </a:lnTo>
                        <a:lnTo>
                          <a:pt x="314" y="268"/>
                        </a:lnTo>
                        <a:lnTo>
                          <a:pt x="314" y="258"/>
                        </a:lnTo>
                        <a:lnTo>
                          <a:pt x="315" y="245"/>
                        </a:lnTo>
                        <a:lnTo>
                          <a:pt x="319" y="237"/>
                        </a:lnTo>
                        <a:lnTo>
                          <a:pt x="326" y="233"/>
                        </a:lnTo>
                        <a:lnTo>
                          <a:pt x="334" y="233"/>
                        </a:lnTo>
                        <a:lnTo>
                          <a:pt x="345" y="239"/>
                        </a:lnTo>
                        <a:lnTo>
                          <a:pt x="353" y="251"/>
                        </a:lnTo>
                        <a:lnTo>
                          <a:pt x="356" y="263"/>
                        </a:lnTo>
                        <a:lnTo>
                          <a:pt x="357" y="279"/>
                        </a:lnTo>
                        <a:lnTo>
                          <a:pt x="356" y="294"/>
                        </a:lnTo>
                        <a:lnTo>
                          <a:pt x="354" y="313"/>
                        </a:lnTo>
                        <a:lnTo>
                          <a:pt x="344" y="347"/>
                        </a:lnTo>
                        <a:lnTo>
                          <a:pt x="298" y="398"/>
                        </a:lnTo>
                        <a:lnTo>
                          <a:pt x="296" y="417"/>
                        </a:lnTo>
                        <a:lnTo>
                          <a:pt x="299" y="460"/>
                        </a:lnTo>
                        <a:lnTo>
                          <a:pt x="300" y="485"/>
                        </a:lnTo>
                        <a:lnTo>
                          <a:pt x="293" y="498"/>
                        </a:lnTo>
                        <a:lnTo>
                          <a:pt x="287" y="511"/>
                        </a:lnTo>
                        <a:lnTo>
                          <a:pt x="284" y="521"/>
                        </a:lnTo>
                        <a:lnTo>
                          <a:pt x="282" y="537"/>
                        </a:lnTo>
                        <a:lnTo>
                          <a:pt x="286" y="549"/>
                        </a:lnTo>
                        <a:lnTo>
                          <a:pt x="296" y="562"/>
                        </a:lnTo>
                        <a:lnTo>
                          <a:pt x="311" y="570"/>
                        </a:lnTo>
                        <a:lnTo>
                          <a:pt x="329" y="571"/>
                        </a:lnTo>
                        <a:lnTo>
                          <a:pt x="341" y="574"/>
                        </a:lnTo>
                        <a:lnTo>
                          <a:pt x="358" y="577"/>
                        </a:lnTo>
                        <a:lnTo>
                          <a:pt x="374" y="575"/>
                        </a:lnTo>
                        <a:lnTo>
                          <a:pt x="387" y="572"/>
                        </a:lnTo>
                        <a:lnTo>
                          <a:pt x="402" y="566"/>
                        </a:lnTo>
                        <a:lnTo>
                          <a:pt x="413" y="558"/>
                        </a:lnTo>
                        <a:lnTo>
                          <a:pt x="421" y="546"/>
                        </a:lnTo>
                        <a:lnTo>
                          <a:pt x="428" y="535"/>
                        </a:lnTo>
                        <a:lnTo>
                          <a:pt x="433" y="521"/>
                        </a:lnTo>
                        <a:lnTo>
                          <a:pt x="434" y="489"/>
                        </a:lnTo>
                        <a:lnTo>
                          <a:pt x="440" y="483"/>
                        </a:lnTo>
                        <a:lnTo>
                          <a:pt x="447" y="473"/>
                        </a:lnTo>
                        <a:lnTo>
                          <a:pt x="449" y="462"/>
                        </a:lnTo>
                        <a:lnTo>
                          <a:pt x="452" y="444"/>
                        </a:lnTo>
                        <a:lnTo>
                          <a:pt x="449" y="426"/>
                        </a:lnTo>
                        <a:lnTo>
                          <a:pt x="445" y="413"/>
                        </a:lnTo>
                        <a:lnTo>
                          <a:pt x="439" y="405"/>
                        </a:lnTo>
                        <a:lnTo>
                          <a:pt x="427" y="385"/>
                        </a:lnTo>
                        <a:lnTo>
                          <a:pt x="415" y="368"/>
                        </a:lnTo>
                        <a:lnTo>
                          <a:pt x="405" y="343"/>
                        </a:lnTo>
                        <a:lnTo>
                          <a:pt x="406" y="280"/>
                        </a:lnTo>
                        <a:lnTo>
                          <a:pt x="410" y="255"/>
                        </a:lnTo>
                        <a:lnTo>
                          <a:pt x="414" y="227"/>
                        </a:lnTo>
                        <a:lnTo>
                          <a:pt x="414" y="209"/>
                        </a:lnTo>
                        <a:lnTo>
                          <a:pt x="413" y="187"/>
                        </a:lnTo>
                        <a:lnTo>
                          <a:pt x="409" y="167"/>
                        </a:lnTo>
                        <a:lnTo>
                          <a:pt x="407" y="150"/>
                        </a:lnTo>
                        <a:lnTo>
                          <a:pt x="402" y="131"/>
                        </a:lnTo>
                        <a:lnTo>
                          <a:pt x="389" y="94"/>
                        </a:lnTo>
                        <a:lnTo>
                          <a:pt x="378" y="72"/>
                        </a:lnTo>
                        <a:lnTo>
                          <a:pt x="350" y="43"/>
                        </a:lnTo>
                        <a:lnTo>
                          <a:pt x="334" y="37"/>
                        </a:lnTo>
                        <a:lnTo>
                          <a:pt x="334" y="29"/>
                        </a:lnTo>
                        <a:lnTo>
                          <a:pt x="329" y="22"/>
                        </a:lnTo>
                        <a:lnTo>
                          <a:pt x="323" y="16"/>
                        </a:lnTo>
                        <a:lnTo>
                          <a:pt x="313" y="11"/>
                        </a:lnTo>
                        <a:lnTo>
                          <a:pt x="301" y="7"/>
                        </a:lnTo>
                        <a:lnTo>
                          <a:pt x="287" y="4"/>
                        </a:lnTo>
                        <a:lnTo>
                          <a:pt x="275" y="2"/>
                        </a:lnTo>
                        <a:lnTo>
                          <a:pt x="251" y="0"/>
                        </a:lnTo>
                        <a:lnTo>
                          <a:pt x="234" y="0"/>
                        </a:lnTo>
                        <a:lnTo>
                          <a:pt x="209" y="2"/>
                        </a:lnTo>
                        <a:lnTo>
                          <a:pt x="195" y="6"/>
                        </a:lnTo>
                        <a:lnTo>
                          <a:pt x="183" y="11"/>
                        </a:lnTo>
                        <a:lnTo>
                          <a:pt x="171" y="18"/>
                        </a:lnTo>
                        <a:lnTo>
                          <a:pt x="161" y="24"/>
                        </a:lnTo>
                        <a:lnTo>
                          <a:pt x="149" y="34"/>
                        </a:lnTo>
                        <a:lnTo>
                          <a:pt x="139" y="43"/>
                        </a:lnTo>
                        <a:lnTo>
                          <a:pt x="131" y="47"/>
                        </a:lnTo>
                        <a:lnTo>
                          <a:pt x="122" y="49"/>
                        </a:lnTo>
                        <a:lnTo>
                          <a:pt x="116" y="49"/>
                        </a:lnTo>
                        <a:lnTo>
                          <a:pt x="110" y="46"/>
                        </a:lnTo>
                        <a:lnTo>
                          <a:pt x="106" y="38"/>
                        </a:lnTo>
                        <a:lnTo>
                          <a:pt x="105" y="46"/>
                        </a:lnTo>
                        <a:lnTo>
                          <a:pt x="105" y="53"/>
                        </a:lnTo>
                        <a:lnTo>
                          <a:pt x="99" y="52"/>
                        </a:lnTo>
                        <a:lnTo>
                          <a:pt x="93" y="49"/>
                        </a:lnTo>
                        <a:lnTo>
                          <a:pt x="97" y="56"/>
                        </a:lnTo>
                        <a:lnTo>
                          <a:pt x="91" y="61"/>
                        </a:lnTo>
                        <a:lnTo>
                          <a:pt x="85" y="59"/>
                        </a:lnTo>
                        <a:lnTo>
                          <a:pt x="82" y="56"/>
                        </a:lnTo>
                        <a:lnTo>
                          <a:pt x="80" y="51"/>
                        </a:lnTo>
                        <a:lnTo>
                          <a:pt x="82" y="44"/>
                        </a:lnTo>
                        <a:lnTo>
                          <a:pt x="89" y="39"/>
                        </a:lnTo>
                        <a:lnTo>
                          <a:pt x="79" y="41"/>
                        </a:lnTo>
                        <a:lnTo>
                          <a:pt x="70" y="44"/>
                        </a:lnTo>
                        <a:lnTo>
                          <a:pt x="64" y="50"/>
                        </a:lnTo>
                        <a:lnTo>
                          <a:pt x="60" y="57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sp>
              <p:nvSpPr>
                <p:cNvPr id="23619" name="AutoShape 19"/>
                <p:cNvSpPr>
                  <a:spLocks noChangeArrowheads="1"/>
                </p:cNvSpPr>
                <p:nvPr/>
              </p:nvSpPr>
              <p:spPr bwMode="auto">
                <a:xfrm>
                  <a:off x="5675" y="601"/>
                  <a:ext cx="149" cy="393"/>
                </a:xfrm>
                <a:custGeom>
                  <a:avLst/>
                  <a:gdLst>
                    <a:gd name="T0" fmla="*/ 1 w 205"/>
                    <a:gd name="T1" fmla="*/ 6 h 428"/>
                    <a:gd name="T2" fmla="*/ 0 w 205"/>
                    <a:gd name="T3" fmla="*/ 0 h 428"/>
                    <a:gd name="T4" fmla="*/ 1 w 205"/>
                    <a:gd name="T5" fmla="*/ 6 h 428"/>
                    <a:gd name="T6" fmla="*/ 1 w 205"/>
                    <a:gd name="T7" fmla="*/ 6 h 428"/>
                    <a:gd name="T8" fmla="*/ 1 w 205"/>
                    <a:gd name="T9" fmla="*/ 6 h 428"/>
                    <a:gd name="T10" fmla="*/ 1 w 205"/>
                    <a:gd name="T11" fmla="*/ 6 h 428"/>
                    <a:gd name="T12" fmla="*/ 1 w 205"/>
                    <a:gd name="T13" fmla="*/ 6 h 428"/>
                    <a:gd name="T14" fmla="*/ 1 w 205"/>
                    <a:gd name="T15" fmla="*/ 6 h 428"/>
                    <a:gd name="T16" fmla="*/ 1 w 205"/>
                    <a:gd name="T17" fmla="*/ 6 h 428"/>
                    <a:gd name="T18" fmla="*/ 1 w 205"/>
                    <a:gd name="T19" fmla="*/ 6 h 428"/>
                    <a:gd name="T20" fmla="*/ 1 w 205"/>
                    <a:gd name="T21" fmla="*/ 6 h 428"/>
                    <a:gd name="T22" fmla="*/ 1 w 205"/>
                    <a:gd name="T23" fmla="*/ 6 h 428"/>
                    <a:gd name="T24" fmla="*/ 1 w 205"/>
                    <a:gd name="T25" fmla="*/ 6 h 428"/>
                    <a:gd name="T26" fmla="*/ 1 w 205"/>
                    <a:gd name="T27" fmla="*/ 6 h 428"/>
                    <a:gd name="T28" fmla="*/ 1 w 205"/>
                    <a:gd name="T29" fmla="*/ 6 h 428"/>
                    <a:gd name="T30" fmla="*/ 1 w 205"/>
                    <a:gd name="T31" fmla="*/ 6 h 428"/>
                    <a:gd name="T32" fmla="*/ 1 w 205"/>
                    <a:gd name="T33" fmla="*/ 6 h 428"/>
                    <a:gd name="T34" fmla="*/ 1 w 205"/>
                    <a:gd name="T35" fmla="*/ 6 h 428"/>
                    <a:gd name="T36" fmla="*/ 1 w 205"/>
                    <a:gd name="T37" fmla="*/ 6 h 428"/>
                    <a:gd name="T38" fmla="*/ 1 w 205"/>
                    <a:gd name="T39" fmla="*/ 6 h 428"/>
                    <a:gd name="T40" fmla="*/ 1 w 205"/>
                    <a:gd name="T41" fmla="*/ 6 h 428"/>
                    <a:gd name="T42" fmla="*/ 1 w 205"/>
                    <a:gd name="T43" fmla="*/ 6 h 428"/>
                    <a:gd name="T44" fmla="*/ 1 w 205"/>
                    <a:gd name="T45" fmla="*/ 6 h 428"/>
                    <a:gd name="T46" fmla="*/ 1 w 205"/>
                    <a:gd name="T47" fmla="*/ 6 h 428"/>
                    <a:gd name="T48" fmla="*/ 1 w 205"/>
                    <a:gd name="T49" fmla="*/ 6 h 428"/>
                    <a:gd name="T50" fmla="*/ 1 w 205"/>
                    <a:gd name="T51" fmla="*/ 6 h 428"/>
                    <a:gd name="T52" fmla="*/ 1 w 205"/>
                    <a:gd name="T53" fmla="*/ 6 h 428"/>
                    <a:gd name="T54" fmla="*/ 1 w 205"/>
                    <a:gd name="T55" fmla="*/ 6 h 428"/>
                    <a:gd name="T56" fmla="*/ 1 w 205"/>
                    <a:gd name="T57" fmla="*/ 6 h 428"/>
                    <a:gd name="T58" fmla="*/ 1 w 205"/>
                    <a:gd name="T59" fmla="*/ 6 h 428"/>
                    <a:gd name="T60" fmla="*/ 1 w 205"/>
                    <a:gd name="T61" fmla="*/ 6 h 428"/>
                    <a:gd name="T62" fmla="*/ 1 w 205"/>
                    <a:gd name="T63" fmla="*/ 6 h 428"/>
                    <a:gd name="T64" fmla="*/ 1 w 205"/>
                    <a:gd name="T65" fmla="*/ 6 h 428"/>
                    <a:gd name="T66" fmla="*/ 1 w 205"/>
                    <a:gd name="T67" fmla="*/ 6 h 428"/>
                    <a:gd name="T68" fmla="*/ 1 w 205"/>
                    <a:gd name="T69" fmla="*/ 6 h 428"/>
                    <a:gd name="T70" fmla="*/ 1 w 205"/>
                    <a:gd name="T71" fmla="*/ 6 h 428"/>
                    <a:gd name="T72" fmla="*/ 1 w 205"/>
                    <a:gd name="T73" fmla="*/ 6 h 428"/>
                    <a:gd name="T74" fmla="*/ 1 w 205"/>
                    <a:gd name="T75" fmla="*/ 6 h 428"/>
                    <a:gd name="T76" fmla="*/ 1 w 205"/>
                    <a:gd name="T77" fmla="*/ 6 h 428"/>
                    <a:gd name="T78" fmla="*/ 1 w 205"/>
                    <a:gd name="T79" fmla="*/ 6 h 428"/>
                    <a:gd name="T80" fmla="*/ 1 w 205"/>
                    <a:gd name="T81" fmla="*/ 6 h 428"/>
                    <a:gd name="T82" fmla="*/ 1 w 205"/>
                    <a:gd name="T83" fmla="*/ 6 h 428"/>
                    <a:gd name="T84" fmla="*/ 1 w 205"/>
                    <a:gd name="T85" fmla="*/ 6 h 428"/>
                    <a:gd name="T86" fmla="*/ 1 w 205"/>
                    <a:gd name="T87" fmla="*/ 6 h 428"/>
                    <a:gd name="T88" fmla="*/ 1 w 205"/>
                    <a:gd name="T89" fmla="*/ 6 h 428"/>
                    <a:gd name="T90" fmla="*/ 1 w 205"/>
                    <a:gd name="T91" fmla="*/ 6 h 428"/>
                    <a:gd name="T92" fmla="*/ 1 w 205"/>
                    <a:gd name="T93" fmla="*/ 6 h 428"/>
                    <a:gd name="T94" fmla="*/ 1 w 205"/>
                    <a:gd name="T95" fmla="*/ 6 h 428"/>
                    <a:gd name="T96" fmla="*/ 1 w 205"/>
                    <a:gd name="T97" fmla="*/ 6 h 4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05"/>
                    <a:gd name="T148" fmla="*/ 0 h 428"/>
                    <a:gd name="T149" fmla="*/ 205 w 205"/>
                    <a:gd name="T150" fmla="*/ 428 h 4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05" h="428">
                      <a:moveTo>
                        <a:pt x="36" y="32"/>
                      </a:moveTo>
                      <a:lnTo>
                        <a:pt x="22" y="26"/>
                      </a:lnTo>
                      <a:lnTo>
                        <a:pt x="15" y="17"/>
                      </a:lnTo>
                      <a:lnTo>
                        <a:pt x="0" y="0"/>
                      </a:lnTo>
                      <a:lnTo>
                        <a:pt x="2" y="13"/>
                      </a:lnTo>
                      <a:lnTo>
                        <a:pt x="8" y="27"/>
                      </a:lnTo>
                      <a:lnTo>
                        <a:pt x="16" y="38"/>
                      </a:lnTo>
                      <a:lnTo>
                        <a:pt x="30" y="52"/>
                      </a:lnTo>
                      <a:lnTo>
                        <a:pt x="50" y="65"/>
                      </a:lnTo>
                      <a:lnTo>
                        <a:pt x="77" y="85"/>
                      </a:lnTo>
                      <a:lnTo>
                        <a:pt x="104" y="118"/>
                      </a:lnTo>
                      <a:lnTo>
                        <a:pt x="104" y="135"/>
                      </a:lnTo>
                      <a:lnTo>
                        <a:pt x="105" y="145"/>
                      </a:lnTo>
                      <a:lnTo>
                        <a:pt x="112" y="151"/>
                      </a:lnTo>
                      <a:lnTo>
                        <a:pt x="121" y="153"/>
                      </a:lnTo>
                      <a:lnTo>
                        <a:pt x="125" y="147"/>
                      </a:lnTo>
                      <a:lnTo>
                        <a:pt x="129" y="137"/>
                      </a:lnTo>
                      <a:lnTo>
                        <a:pt x="128" y="126"/>
                      </a:lnTo>
                      <a:lnTo>
                        <a:pt x="128" y="116"/>
                      </a:lnTo>
                      <a:lnTo>
                        <a:pt x="129" y="102"/>
                      </a:lnTo>
                      <a:lnTo>
                        <a:pt x="133" y="94"/>
                      </a:lnTo>
                      <a:lnTo>
                        <a:pt x="140" y="90"/>
                      </a:lnTo>
                      <a:lnTo>
                        <a:pt x="148" y="90"/>
                      </a:lnTo>
                      <a:lnTo>
                        <a:pt x="159" y="96"/>
                      </a:lnTo>
                      <a:lnTo>
                        <a:pt x="167" y="109"/>
                      </a:lnTo>
                      <a:lnTo>
                        <a:pt x="170" y="121"/>
                      </a:lnTo>
                      <a:lnTo>
                        <a:pt x="171" y="137"/>
                      </a:lnTo>
                      <a:lnTo>
                        <a:pt x="170" y="152"/>
                      </a:lnTo>
                      <a:lnTo>
                        <a:pt x="168" y="171"/>
                      </a:lnTo>
                      <a:lnTo>
                        <a:pt x="158" y="205"/>
                      </a:lnTo>
                      <a:lnTo>
                        <a:pt x="112" y="256"/>
                      </a:lnTo>
                      <a:lnTo>
                        <a:pt x="110" y="275"/>
                      </a:lnTo>
                      <a:lnTo>
                        <a:pt x="113" y="317"/>
                      </a:lnTo>
                      <a:lnTo>
                        <a:pt x="114" y="343"/>
                      </a:lnTo>
                      <a:lnTo>
                        <a:pt x="107" y="356"/>
                      </a:lnTo>
                      <a:lnTo>
                        <a:pt x="101" y="369"/>
                      </a:lnTo>
                      <a:lnTo>
                        <a:pt x="98" y="379"/>
                      </a:lnTo>
                      <a:lnTo>
                        <a:pt x="96" y="395"/>
                      </a:lnTo>
                      <a:lnTo>
                        <a:pt x="100" y="407"/>
                      </a:lnTo>
                      <a:lnTo>
                        <a:pt x="110" y="420"/>
                      </a:lnTo>
                      <a:lnTo>
                        <a:pt x="125" y="428"/>
                      </a:lnTo>
                      <a:lnTo>
                        <a:pt x="140" y="427"/>
                      </a:lnTo>
                      <a:lnTo>
                        <a:pt x="149" y="420"/>
                      </a:lnTo>
                      <a:lnTo>
                        <a:pt x="148" y="407"/>
                      </a:lnTo>
                      <a:lnTo>
                        <a:pt x="140" y="392"/>
                      </a:lnTo>
                      <a:lnTo>
                        <a:pt x="133" y="373"/>
                      </a:lnTo>
                      <a:lnTo>
                        <a:pt x="150" y="389"/>
                      </a:lnTo>
                      <a:lnTo>
                        <a:pt x="164" y="393"/>
                      </a:lnTo>
                      <a:lnTo>
                        <a:pt x="182" y="396"/>
                      </a:lnTo>
                      <a:lnTo>
                        <a:pt x="203" y="397"/>
                      </a:lnTo>
                      <a:lnTo>
                        <a:pt x="190" y="389"/>
                      </a:lnTo>
                      <a:lnTo>
                        <a:pt x="167" y="373"/>
                      </a:lnTo>
                      <a:lnTo>
                        <a:pt x="150" y="364"/>
                      </a:lnTo>
                      <a:lnTo>
                        <a:pt x="139" y="349"/>
                      </a:lnTo>
                      <a:lnTo>
                        <a:pt x="136" y="332"/>
                      </a:lnTo>
                      <a:lnTo>
                        <a:pt x="141" y="324"/>
                      </a:lnTo>
                      <a:lnTo>
                        <a:pt x="158" y="340"/>
                      </a:lnTo>
                      <a:lnTo>
                        <a:pt x="172" y="346"/>
                      </a:lnTo>
                      <a:lnTo>
                        <a:pt x="150" y="324"/>
                      </a:lnTo>
                      <a:lnTo>
                        <a:pt x="145" y="307"/>
                      </a:lnTo>
                      <a:lnTo>
                        <a:pt x="157" y="313"/>
                      </a:lnTo>
                      <a:lnTo>
                        <a:pt x="177" y="333"/>
                      </a:lnTo>
                      <a:lnTo>
                        <a:pt x="191" y="338"/>
                      </a:lnTo>
                      <a:lnTo>
                        <a:pt x="186" y="330"/>
                      </a:lnTo>
                      <a:lnTo>
                        <a:pt x="169" y="306"/>
                      </a:lnTo>
                      <a:lnTo>
                        <a:pt x="165" y="296"/>
                      </a:lnTo>
                      <a:lnTo>
                        <a:pt x="160" y="282"/>
                      </a:lnTo>
                      <a:lnTo>
                        <a:pt x="161" y="269"/>
                      </a:lnTo>
                      <a:lnTo>
                        <a:pt x="160" y="252"/>
                      </a:lnTo>
                      <a:lnTo>
                        <a:pt x="167" y="229"/>
                      </a:lnTo>
                      <a:lnTo>
                        <a:pt x="180" y="260"/>
                      </a:lnTo>
                      <a:lnTo>
                        <a:pt x="196" y="270"/>
                      </a:lnTo>
                      <a:lnTo>
                        <a:pt x="185" y="255"/>
                      </a:lnTo>
                      <a:lnTo>
                        <a:pt x="175" y="222"/>
                      </a:lnTo>
                      <a:lnTo>
                        <a:pt x="189" y="234"/>
                      </a:lnTo>
                      <a:lnTo>
                        <a:pt x="205" y="245"/>
                      </a:lnTo>
                      <a:lnTo>
                        <a:pt x="195" y="223"/>
                      </a:lnTo>
                      <a:lnTo>
                        <a:pt x="188" y="199"/>
                      </a:lnTo>
                      <a:lnTo>
                        <a:pt x="181" y="176"/>
                      </a:lnTo>
                      <a:lnTo>
                        <a:pt x="177" y="162"/>
                      </a:lnTo>
                      <a:lnTo>
                        <a:pt x="177" y="125"/>
                      </a:lnTo>
                      <a:lnTo>
                        <a:pt x="175" y="97"/>
                      </a:lnTo>
                      <a:lnTo>
                        <a:pt x="171" y="82"/>
                      </a:lnTo>
                      <a:lnTo>
                        <a:pt x="156" y="74"/>
                      </a:lnTo>
                      <a:lnTo>
                        <a:pt x="136" y="75"/>
                      </a:lnTo>
                      <a:lnTo>
                        <a:pt x="118" y="63"/>
                      </a:lnTo>
                      <a:lnTo>
                        <a:pt x="97" y="45"/>
                      </a:lnTo>
                      <a:lnTo>
                        <a:pt x="109" y="62"/>
                      </a:lnTo>
                      <a:lnTo>
                        <a:pt x="122" y="82"/>
                      </a:lnTo>
                      <a:lnTo>
                        <a:pt x="87" y="49"/>
                      </a:lnTo>
                      <a:lnTo>
                        <a:pt x="99" y="75"/>
                      </a:lnTo>
                      <a:lnTo>
                        <a:pt x="79" y="62"/>
                      </a:lnTo>
                      <a:lnTo>
                        <a:pt x="95" y="85"/>
                      </a:lnTo>
                      <a:lnTo>
                        <a:pt x="74" y="72"/>
                      </a:lnTo>
                      <a:lnTo>
                        <a:pt x="61" y="53"/>
                      </a:lnTo>
                      <a:lnTo>
                        <a:pt x="46" y="34"/>
                      </a:lnTo>
                      <a:lnTo>
                        <a:pt x="30" y="11"/>
                      </a:lnTo>
                      <a:lnTo>
                        <a:pt x="36" y="32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23584" name="Group 20"/>
              <p:cNvGrpSpPr>
                <a:grpSpLocks/>
              </p:cNvGrpSpPr>
              <p:nvPr/>
            </p:nvGrpSpPr>
            <p:grpSpPr bwMode="auto">
              <a:xfrm>
                <a:off x="5555" y="691"/>
                <a:ext cx="120" cy="182"/>
                <a:chOff x="5555" y="691"/>
                <a:chExt cx="120" cy="182"/>
              </a:xfrm>
            </p:grpSpPr>
            <p:grpSp>
              <p:nvGrpSpPr>
                <p:cNvPr id="23588" name="Group 21"/>
                <p:cNvGrpSpPr>
                  <a:grpSpLocks/>
                </p:cNvGrpSpPr>
                <p:nvPr/>
              </p:nvGrpSpPr>
              <p:grpSpPr bwMode="auto">
                <a:xfrm>
                  <a:off x="5569" y="706"/>
                  <a:ext cx="65" cy="117"/>
                  <a:chOff x="5569" y="706"/>
                  <a:chExt cx="65" cy="117"/>
                </a:xfrm>
              </p:grpSpPr>
              <p:sp>
                <p:nvSpPr>
                  <p:cNvPr id="23615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5569" y="710"/>
                    <a:ext cx="5" cy="51"/>
                  </a:xfrm>
                  <a:custGeom>
                    <a:avLst/>
                    <a:gdLst>
                      <a:gd name="T0" fmla="*/ 0 w 38"/>
                      <a:gd name="T1" fmla="*/ 0 h 83"/>
                      <a:gd name="T2" fmla="*/ 0 w 38"/>
                      <a:gd name="T3" fmla="*/ 1 h 83"/>
                      <a:gd name="T4" fmla="*/ 0 w 38"/>
                      <a:gd name="T5" fmla="*/ 1 h 83"/>
                      <a:gd name="T6" fmla="*/ 0 w 38"/>
                      <a:gd name="T7" fmla="*/ 1 h 83"/>
                      <a:gd name="T8" fmla="*/ 0 w 38"/>
                      <a:gd name="T9" fmla="*/ 1 h 83"/>
                      <a:gd name="T10" fmla="*/ 0 w 38"/>
                      <a:gd name="T11" fmla="*/ 1 h 83"/>
                      <a:gd name="T12" fmla="*/ 0 w 38"/>
                      <a:gd name="T13" fmla="*/ 1 h 83"/>
                      <a:gd name="T14" fmla="*/ 0 w 38"/>
                      <a:gd name="T15" fmla="*/ 1 h 83"/>
                      <a:gd name="T16" fmla="*/ 0 w 38"/>
                      <a:gd name="T17" fmla="*/ 1 h 83"/>
                      <a:gd name="T18" fmla="*/ 0 w 38"/>
                      <a:gd name="T19" fmla="*/ 1 h 83"/>
                      <a:gd name="T20" fmla="*/ 0 w 38"/>
                      <a:gd name="T21" fmla="*/ 1 h 83"/>
                      <a:gd name="T22" fmla="*/ 0 w 38"/>
                      <a:gd name="T23" fmla="*/ 1 h 83"/>
                      <a:gd name="T24" fmla="*/ 0 w 38"/>
                      <a:gd name="T25" fmla="*/ 1 h 83"/>
                      <a:gd name="T26" fmla="*/ 0 w 38"/>
                      <a:gd name="T27" fmla="*/ 1 h 83"/>
                      <a:gd name="T28" fmla="*/ 0 w 38"/>
                      <a:gd name="T29" fmla="*/ 1 h 83"/>
                      <a:gd name="T30" fmla="*/ 0 w 38"/>
                      <a:gd name="T31" fmla="*/ 0 h 8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8"/>
                      <a:gd name="T49" fmla="*/ 0 h 83"/>
                      <a:gd name="T50" fmla="*/ 38 w 38"/>
                      <a:gd name="T51" fmla="*/ 83 h 8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8" h="83">
                        <a:moveTo>
                          <a:pt x="23" y="0"/>
                        </a:moveTo>
                        <a:lnTo>
                          <a:pt x="24" y="8"/>
                        </a:lnTo>
                        <a:lnTo>
                          <a:pt x="20" y="15"/>
                        </a:lnTo>
                        <a:lnTo>
                          <a:pt x="16" y="18"/>
                        </a:lnTo>
                        <a:lnTo>
                          <a:pt x="0" y="20"/>
                        </a:lnTo>
                        <a:lnTo>
                          <a:pt x="16" y="22"/>
                        </a:lnTo>
                        <a:lnTo>
                          <a:pt x="26" y="24"/>
                        </a:lnTo>
                        <a:lnTo>
                          <a:pt x="32" y="30"/>
                        </a:lnTo>
                        <a:lnTo>
                          <a:pt x="34" y="38"/>
                        </a:lnTo>
                        <a:lnTo>
                          <a:pt x="37" y="52"/>
                        </a:lnTo>
                        <a:lnTo>
                          <a:pt x="35" y="83"/>
                        </a:lnTo>
                        <a:lnTo>
                          <a:pt x="38" y="46"/>
                        </a:lnTo>
                        <a:lnTo>
                          <a:pt x="37" y="30"/>
                        </a:lnTo>
                        <a:lnTo>
                          <a:pt x="37" y="14"/>
                        </a:lnTo>
                        <a:lnTo>
                          <a:pt x="35" y="5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23616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5596" y="819"/>
                    <a:ext cx="11" cy="5"/>
                  </a:xfrm>
                  <a:custGeom>
                    <a:avLst/>
                    <a:gdLst>
                      <a:gd name="T0" fmla="*/ 0 w 46"/>
                      <a:gd name="T1" fmla="*/ 0 h 33"/>
                      <a:gd name="T2" fmla="*/ 0 w 46"/>
                      <a:gd name="T3" fmla="*/ 0 h 33"/>
                      <a:gd name="T4" fmla="*/ 0 w 46"/>
                      <a:gd name="T5" fmla="*/ 0 h 33"/>
                      <a:gd name="T6" fmla="*/ 0 w 46"/>
                      <a:gd name="T7" fmla="*/ 0 h 33"/>
                      <a:gd name="T8" fmla="*/ 0 w 46"/>
                      <a:gd name="T9" fmla="*/ 0 h 33"/>
                      <a:gd name="T10" fmla="*/ 0 w 46"/>
                      <a:gd name="T11" fmla="*/ 0 h 33"/>
                      <a:gd name="T12" fmla="*/ 0 w 46"/>
                      <a:gd name="T13" fmla="*/ 0 h 33"/>
                      <a:gd name="T14" fmla="*/ 0 w 46"/>
                      <a:gd name="T15" fmla="*/ 0 h 33"/>
                      <a:gd name="T16" fmla="*/ 0 w 46"/>
                      <a:gd name="T17" fmla="*/ 0 h 33"/>
                      <a:gd name="T18" fmla="*/ 0 w 46"/>
                      <a:gd name="T19" fmla="*/ 0 h 33"/>
                      <a:gd name="T20" fmla="*/ 0 w 46"/>
                      <a:gd name="T21" fmla="*/ 0 h 33"/>
                      <a:gd name="T22" fmla="*/ 0 w 46"/>
                      <a:gd name="T23" fmla="*/ 0 h 33"/>
                      <a:gd name="T24" fmla="*/ 0 w 46"/>
                      <a:gd name="T25" fmla="*/ 0 h 33"/>
                      <a:gd name="T26" fmla="*/ 0 w 46"/>
                      <a:gd name="T27" fmla="*/ 0 h 33"/>
                      <a:gd name="T28" fmla="*/ 0 w 46"/>
                      <a:gd name="T29" fmla="*/ 0 h 33"/>
                      <a:gd name="T30" fmla="*/ 0 w 46"/>
                      <a:gd name="T31" fmla="*/ 0 h 33"/>
                      <a:gd name="T32" fmla="*/ 0 w 46"/>
                      <a:gd name="T33" fmla="*/ 0 h 33"/>
                      <a:gd name="T34" fmla="*/ 0 w 46"/>
                      <a:gd name="T35" fmla="*/ 0 h 33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6"/>
                      <a:gd name="T55" fmla="*/ 0 h 33"/>
                      <a:gd name="T56" fmla="*/ 46 w 46"/>
                      <a:gd name="T57" fmla="*/ 33 h 33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6" h="33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12" y="5"/>
                        </a:lnTo>
                        <a:lnTo>
                          <a:pt x="17" y="5"/>
                        </a:lnTo>
                        <a:lnTo>
                          <a:pt x="26" y="4"/>
                        </a:lnTo>
                        <a:lnTo>
                          <a:pt x="32" y="2"/>
                        </a:lnTo>
                        <a:lnTo>
                          <a:pt x="39" y="3"/>
                        </a:lnTo>
                        <a:lnTo>
                          <a:pt x="46" y="9"/>
                        </a:lnTo>
                        <a:lnTo>
                          <a:pt x="35" y="10"/>
                        </a:lnTo>
                        <a:lnTo>
                          <a:pt x="31" y="11"/>
                        </a:lnTo>
                        <a:lnTo>
                          <a:pt x="29" y="18"/>
                        </a:lnTo>
                        <a:lnTo>
                          <a:pt x="27" y="33"/>
                        </a:lnTo>
                        <a:lnTo>
                          <a:pt x="26" y="18"/>
                        </a:lnTo>
                        <a:lnTo>
                          <a:pt x="25" y="10"/>
                        </a:lnTo>
                        <a:lnTo>
                          <a:pt x="16" y="12"/>
                        </a:lnTo>
                        <a:lnTo>
                          <a:pt x="8" y="11"/>
                        </a:lnTo>
                        <a:lnTo>
                          <a:pt x="3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23617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5634" y="706"/>
                    <a:ext cx="1" cy="1"/>
                  </a:xfrm>
                  <a:custGeom>
                    <a:avLst/>
                    <a:gdLst>
                      <a:gd name="T0" fmla="*/ 0 w 23"/>
                      <a:gd name="T1" fmla="*/ 0 h 24"/>
                      <a:gd name="T2" fmla="*/ 0 w 23"/>
                      <a:gd name="T3" fmla="*/ 0 h 24"/>
                      <a:gd name="T4" fmla="*/ 0 w 23"/>
                      <a:gd name="T5" fmla="*/ 0 h 24"/>
                      <a:gd name="T6" fmla="*/ 0 w 23"/>
                      <a:gd name="T7" fmla="*/ 0 h 24"/>
                      <a:gd name="T8" fmla="*/ 0 w 23"/>
                      <a:gd name="T9" fmla="*/ 0 h 24"/>
                      <a:gd name="T10" fmla="*/ 0 w 23"/>
                      <a:gd name="T11" fmla="*/ 0 h 24"/>
                      <a:gd name="T12" fmla="*/ 0 w 23"/>
                      <a:gd name="T13" fmla="*/ 0 h 24"/>
                      <a:gd name="T14" fmla="*/ 0 w 23"/>
                      <a:gd name="T15" fmla="*/ 0 h 24"/>
                      <a:gd name="T16" fmla="*/ 0 w 23"/>
                      <a:gd name="T17" fmla="*/ 0 h 24"/>
                      <a:gd name="T18" fmla="*/ 0 w 23"/>
                      <a:gd name="T19" fmla="*/ 0 h 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3"/>
                      <a:gd name="T31" fmla="*/ 0 h 24"/>
                      <a:gd name="T32" fmla="*/ 23 w 23"/>
                      <a:gd name="T33" fmla="*/ 24 h 2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3" h="24">
                        <a:moveTo>
                          <a:pt x="12" y="0"/>
                        </a:moveTo>
                        <a:lnTo>
                          <a:pt x="10" y="4"/>
                        </a:lnTo>
                        <a:lnTo>
                          <a:pt x="10" y="10"/>
                        </a:lnTo>
                        <a:lnTo>
                          <a:pt x="12" y="14"/>
                        </a:lnTo>
                        <a:lnTo>
                          <a:pt x="23" y="24"/>
                        </a:lnTo>
                        <a:lnTo>
                          <a:pt x="10" y="24"/>
                        </a:lnTo>
                        <a:lnTo>
                          <a:pt x="3" y="17"/>
                        </a:lnTo>
                        <a:lnTo>
                          <a:pt x="1" y="13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grpSp>
              <p:nvGrpSpPr>
                <p:cNvPr id="23589" name="Group 25"/>
                <p:cNvGrpSpPr>
                  <a:grpSpLocks/>
                </p:cNvGrpSpPr>
                <p:nvPr/>
              </p:nvGrpSpPr>
              <p:grpSpPr bwMode="auto">
                <a:xfrm>
                  <a:off x="5555" y="691"/>
                  <a:ext cx="120" cy="36"/>
                  <a:chOff x="5555" y="691"/>
                  <a:chExt cx="120" cy="36"/>
                </a:xfrm>
              </p:grpSpPr>
              <p:grpSp>
                <p:nvGrpSpPr>
                  <p:cNvPr id="23600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5561" y="691"/>
                    <a:ext cx="106" cy="0"/>
                    <a:chOff x="5561" y="691"/>
                    <a:chExt cx="106" cy="0"/>
                  </a:xfrm>
                </p:grpSpPr>
                <p:sp>
                  <p:nvSpPr>
                    <p:cNvPr id="23613" name="AutoShap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3" y="691"/>
                      <a:ext cx="45" cy="1"/>
                    </a:xfrm>
                    <a:custGeom>
                      <a:avLst/>
                      <a:gdLst>
                        <a:gd name="T0" fmla="*/ 0 w 88"/>
                        <a:gd name="T1" fmla="*/ 0 h 23"/>
                        <a:gd name="T2" fmla="*/ 1 w 88"/>
                        <a:gd name="T3" fmla="*/ 0 h 23"/>
                        <a:gd name="T4" fmla="*/ 1 w 88"/>
                        <a:gd name="T5" fmla="*/ 0 h 23"/>
                        <a:gd name="T6" fmla="*/ 1 w 88"/>
                        <a:gd name="T7" fmla="*/ 0 h 23"/>
                        <a:gd name="T8" fmla="*/ 1 w 88"/>
                        <a:gd name="T9" fmla="*/ 0 h 23"/>
                        <a:gd name="T10" fmla="*/ 1 w 88"/>
                        <a:gd name="T11" fmla="*/ 0 h 23"/>
                        <a:gd name="T12" fmla="*/ 1 w 88"/>
                        <a:gd name="T13" fmla="*/ 0 h 23"/>
                        <a:gd name="T14" fmla="*/ 1 w 88"/>
                        <a:gd name="T15" fmla="*/ 0 h 23"/>
                        <a:gd name="T16" fmla="*/ 1 w 88"/>
                        <a:gd name="T17" fmla="*/ 0 h 23"/>
                        <a:gd name="T18" fmla="*/ 1 w 88"/>
                        <a:gd name="T19" fmla="*/ 0 h 23"/>
                        <a:gd name="T20" fmla="*/ 1 w 88"/>
                        <a:gd name="T21" fmla="*/ 0 h 23"/>
                        <a:gd name="T22" fmla="*/ 1 w 88"/>
                        <a:gd name="T23" fmla="*/ 0 h 23"/>
                        <a:gd name="T24" fmla="*/ 1 w 88"/>
                        <a:gd name="T25" fmla="*/ 0 h 23"/>
                        <a:gd name="T26" fmla="*/ 1 w 88"/>
                        <a:gd name="T27" fmla="*/ 0 h 23"/>
                        <a:gd name="T28" fmla="*/ 1 w 88"/>
                        <a:gd name="T29" fmla="*/ 0 h 23"/>
                        <a:gd name="T30" fmla="*/ 1 w 88"/>
                        <a:gd name="T31" fmla="*/ 0 h 23"/>
                        <a:gd name="T32" fmla="*/ 1 w 88"/>
                        <a:gd name="T33" fmla="*/ 0 h 23"/>
                        <a:gd name="T34" fmla="*/ 1 w 88"/>
                        <a:gd name="T35" fmla="*/ 0 h 23"/>
                        <a:gd name="T36" fmla="*/ 0 w 88"/>
                        <a:gd name="T37" fmla="*/ 0 h 23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88"/>
                        <a:gd name="T58" fmla="*/ 0 h 23"/>
                        <a:gd name="T59" fmla="*/ 88 w 88"/>
                        <a:gd name="T60" fmla="*/ 23 h 23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88" h="23">
                          <a:moveTo>
                            <a:pt x="0" y="15"/>
                          </a:moveTo>
                          <a:lnTo>
                            <a:pt x="6" y="9"/>
                          </a:lnTo>
                          <a:lnTo>
                            <a:pt x="14" y="4"/>
                          </a:lnTo>
                          <a:lnTo>
                            <a:pt x="24" y="1"/>
                          </a:lnTo>
                          <a:lnTo>
                            <a:pt x="34" y="0"/>
                          </a:lnTo>
                          <a:lnTo>
                            <a:pt x="44" y="0"/>
                          </a:lnTo>
                          <a:lnTo>
                            <a:pt x="57" y="2"/>
                          </a:lnTo>
                          <a:lnTo>
                            <a:pt x="70" y="7"/>
                          </a:lnTo>
                          <a:lnTo>
                            <a:pt x="88" y="12"/>
                          </a:lnTo>
                          <a:lnTo>
                            <a:pt x="74" y="12"/>
                          </a:lnTo>
                          <a:lnTo>
                            <a:pt x="59" y="11"/>
                          </a:lnTo>
                          <a:lnTo>
                            <a:pt x="47" y="10"/>
                          </a:lnTo>
                          <a:lnTo>
                            <a:pt x="38" y="12"/>
                          </a:lnTo>
                          <a:lnTo>
                            <a:pt x="30" y="15"/>
                          </a:lnTo>
                          <a:lnTo>
                            <a:pt x="23" y="20"/>
                          </a:lnTo>
                          <a:lnTo>
                            <a:pt x="17" y="23"/>
                          </a:lnTo>
                          <a:lnTo>
                            <a:pt x="10" y="23"/>
                          </a:lnTo>
                          <a:lnTo>
                            <a:pt x="3" y="21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  <p:sp>
                  <p:nvSpPr>
                    <p:cNvPr id="23614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1" y="691"/>
                      <a:ext cx="9" cy="1"/>
                    </a:xfrm>
                    <a:custGeom>
                      <a:avLst/>
                      <a:gdLst>
                        <a:gd name="T0" fmla="*/ 0 w 44"/>
                        <a:gd name="T1" fmla="*/ 0 h 28"/>
                        <a:gd name="T2" fmla="*/ 0 w 44"/>
                        <a:gd name="T3" fmla="*/ 0 h 28"/>
                        <a:gd name="T4" fmla="*/ 0 w 44"/>
                        <a:gd name="T5" fmla="*/ 0 h 28"/>
                        <a:gd name="T6" fmla="*/ 0 w 44"/>
                        <a:gd name="T7" fmla="*/ 0 h 28"/>
                        <a:gd name="T8" fmla="*/ 0 w 44"/>
                        <a:gd name="T9" fmla="*/ 0 h 28"/>
                        <a:gd name="T10" fmla="*/ 0 w 44"/>
                        <a:gd name="T11" fmla="*/ 0 h 28"/>
                        <a:gd name="T12" fmla="*/ 0 w 44"/>
                        <a:gd name="T13" fmla="*/ 0 h 28"/>
                        <a:gd name="T14" fmla="*/ 0 w 44"/>
                        <a:gd name="T15" fmla="*/ 0 h 28"/>
                        <a:gd name="T16" fmla="*/ 0 w 44"/>
                        <a:gd name="T17" fmla="*/ 0 h 28"/>
                        <a:gd name="T18" fmla="*/ 0 w 44"/>
                        <a:gd name="T19" fmla="*/ 0 h 28"/>
                        <a:gd name="T20" fmla="*/ 0 w 44"/>
                        <a:gd name="T21" fmla="*/ 0 h 28"/>
                        <a:gd name="T22" fmla="*/ 0 w 44"/>
                        <a:gd name="T23" fmla="*/ 0 h 28"/>
                        <a:gd name="T24" fmla="*/ 0 w 44"/>
                        <a:gd name="T25" fmla="*/ 0 h 28"/>
                        <a:gd name="T26" fmla="*/ 0 w 44"/>
                        <a:gd name="T27" fmla="*/ 0 h 28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4"/>
                        <a:gd name="T43" fmla="*/ 0 h 28"/>
                        <a:gd name="T44" fmla="*/ 44 w 44"/>
                        <a:gd name="T45" fmla="*/ 28 h 28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4" h="28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10" y="6"/>
                          </a:lnTo>
                          <a:lnTo>
                            <a:pt x="18" y="13"/>
                          </a:lnTo>
                          <a:lnTo>
                            <a:pt x="23" y="19"/>
                          </a:lnTo>
                          <a:lnTo>
                            <a:pt x="28" y="25"/>
                          </a:lnTo>
                          <a:lnTo>
                            <a:pt x="35" y="28"/>
                          </a:lnTo>
                          <a:lnTo>
                            <a:pt x="42" y="27"/>
                          </a:lnTo>
                          <a:lnTo>
                            <a:pt x="44" y="20"/>
                          </a:lnTo>
                          <a:lnTo>
                            <a:pt x="41" y="15"/>
                          </a:lnTo>
                          <a:lnTo>
                            <a:pt x="32" y="10"/>
                          </a:lnTo>
                          <a:lnTo>
                            <a:pt x="27" y="6"/>
                          </a:lnTo>
                          <a:lnTo>
                            <a:pt x="18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</p:grpSp>
              <p:sp>
                <p:nvSpPr>
                  <p:cNvPr id="23601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5640" y="722"/>
                    <a:ext cx="26" cy="1"/>
                  </a:xfrm>
                  <a:custGeom>
                    <a:avLst/>
                    <a:gdLst>
                      <a:gd name="T0" fmla="*/ 0 w 63"/>
                      <a:gd name="T1" fmla="*/ 0 h 21"/>
                      <a:gd name="T2" fmla="*/ 0 w 63"/>
                      <a:gd name="T3" fmla="*/ 0 h 21"/>
                      <a:gd name="T4" fmla="*/ 0 w 63"/>
                      <a:gd name="T5" fmla="*/ 0 h 21"/>
                      <a:gd name="T6" fmla="*/ 0 w 63"/>
                      <a:gd name="T7" fmla="*/ 0 h 21"/>
                      <a:gd name="T8" fmla="*/ 0 w 63"/>
                      <a:gd name="T9" fmla="*/ 0 h 21"/>
                      <a:gd name="T10" fmla="*/ 0 w 63"/>
                      <a:gd name="T11" fmla="*/ 0 h 21"/>
                      <a:gd name="T12" fmla="*/ 0 w 63"/>
                      <a:gd name="T13" fmla="*/ 0 h 21"/>
                      <a:gd name="T14" fmla="*/ 0 w 63"/>
                      <a:gd name="T15" fmla="*/ 0 h 21"/>
                      <a:gd name="T16" fmla="*/ 0 w 63"/>
                      <a:gd name="T17" fmla="*/ 0 h 21"/>
                      <a:gd name="T18" fmla="*/ 0 w 63"/>
                      <a:gd name="T19" fmla="*/ 0 h 21"/>
                      <a:gd name="T20" fmla="*/ 0 w 63"/>
                      <a:gd name="T21" fmla="*/ 0 h 21"/>
                      <a:gd name="T22" fmla="*/ 0 w 63"/>
                      <a:gd name="T23" fmla="*/ 0 h 21"/>
                      <a:gd name="T24" fmla="*/ 0 w 63"/>
                      <a:gd name="T25" fmla="*/ 0 h 2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21"/>
                      <a:gd name="T41" fmla="*/ 63 w 63"/>
                      <a:gd name="T42" fmla="*/ 21 h 2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21">
                        <a:moveTo>
                          <a:pt x="0" y="6"/>
                        </a:moveTo>
                        <a:lnTo>
                          <a:pt x="3" y="14"/>
                        </a:lnTo>
                        <a:lnTo>
                          <a:pt x="4" y="17"/>
                        </a:lnTo>
                        <a:lnTo>
                          <a:pt x="7" y="19"/>
                        </a:lnTo>
                        <a:lnTo>
                          <a:pt x="17" y="21"/>
                        </a:lnTo>
                        <a:lnTo>
                          <a:pt x="29" y="21"/>
                        </a:lnTo>
                        <a:lnTo>
                          <a:pt x="38" y="19"/>
                        </a:lnTo>
                        <a:lnTo>
                          <a:pt x="48" y="15"/>
                        </a:lnTo>
                        <a:lnTo>
                          <a:pt x="63" y="6"/>
                        </a:lnTo>
                        <a:lnTo>
                          <a:pt x="40" y="4"/>
                        </a:lnTo>
                        <a:lnTo>
                          <a:pt x="21" y="1"/>
                        </a:lnTo>
                        <a:lnTo>
                          <a:pt x="10" y="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23602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5577" y="725"/>
                    <a:ext cx="1" cy="1"/>
                  </a:xfrm>
                  <a:custGeom>
                    <a:avLst/>
                    <a:gdLst>
                      <a:gd name="T0" fmla="*/ 0 w 19"/>
                      <a:gd name="T1" fmla="*/ 0 h 20"/>
                      <a:gd name="T2" fmla="*/ 0 w 19"/>
                      <a:gd name="T3" fmla="*/ 0 h 20"/>
                      <a:gd name="T4" fmla="*/ 0 w 19"/>
                      <a:gd name="T5" fmla="*/ 0 h 20"/>
                      <a:gd name="T6" fmla="*/ 0 w 19"/>
                      <a:gd name="T7" fmla="*/ 0 h 20"/>
                      <a:gd name="T8" fmla="*/ 0 w 19"/>
                      <a:gd name="T9" fmla="*/ 0 h 20"/>
                      <a:gd name="T10" fmla="*/ 0 w 19"/>
                      <a:gd name="T11" fmla="*/ 0 h 20"/>
                      <a:gd name="T12" fmla="*/ 0 w 19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20"/>
                      <a:gd name="T23" fmla="*/ 19 w 19"/>
                      <a:gd name="T24" fmla="*/ 20 h 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20">
                        <a:moveTo>
                          <a:pt x="1" y="0"/>
                        </a:moveTo>
                        <a:lnTo>
                          <a:pt x="15" y="2"/>
                        </a:lnTo>
                        <a:lnTo>
                          <a:pt x="18" y="10"/>
                        </a:lnTo>
                        <a:lnTo>
                          <a:pt x="19" y="20"/>
                        </a:lnTo>
                        <a:lnTo>
                          <a:pt x="7" y="18"/>
                        </a:lnTo>
                        <a:lnTo>
                          <a:pt x="0" y="17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grpSp>
                <p:nvGrpSpPr>
                  <p:cNvPr id="23603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5643" y="720"/>
                    <a:ext cx="7" cy="0"/>
                    <a:chOff x="5643" y="720"/>
                    <a:chExt cx="7" cy="0"/>
                  </a:xfrm>
                </p:grpSpPr>
                <p:sp>
                  <p:nvSpPr>
                    <p:cNvPr id="2361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3" y="720"/>
                      <a:ext cx="8" cy="1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  <p:sp>
                  <p:nvSpPr>
                    <p:cNvPr id="23612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47" y="720"/>
                      <a:ext cx="1" cy="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</p:grpSp>
              <p:sp>
                <p:nvSpPr>
                  <p:cNvPr id="23604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5646" y="725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  <p:grpSp>
                <p:nvGrpSpPr>
                  <p:cNvPr id="23605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5569" y="724"/>
                    <a:ext cx="0" cy="0"/>
                    <a:chOff x="5569" y="724"/>
                    <a:chExt cx="0" cy="0"/>
                  </a:xfrm>
                </p:grpSpPr>
                <p:sp>
                  <p:nvSpPr>
                    <p:cNvPr id="23609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9" y="724"/>
                      <a:ext cx="1" cy="1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  <p:sp>
                  <p:nvSpPr>
                    <p:cNvPr id="23610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9" y="724"/>
                      <a:ext cx="1" cy="1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>
                        <a:lnSpc>
                          <a:spcPct val="93000"/>
                        </a:lnSpc>
                        <a:buClr>
                          <a:srgbClr val="000000"/>
                        </a:buClr>
                        <a:buFont typeface="Times New Roman" panose="02020603050405020304" pitchFamily="18" charset="0"/>
                        <a:buNone/>
                      </a:pPr>
                      <a:endParaRPr lang="en-US" altLang="en-US"/>
                    </a:p>
                  </p:txBody>
                </p:sp>
              </p:grpSp>
              <p:sp>
                <p:nvSpPr>
                  <p:cNvPr id="2360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5572" y="727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  <p:sp>
                <p:nvSpPr>
                  <p:cNvPr id="23607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5629" y="718"/>
                    <a:ext cx="47" cy="1"/>
                  </a:xfrm>
                  <a:custGeom>
                    <a:avLst/>
                    <a:gdLst>
                      <a:gd name="T0" fmla="*/ 0 w 89"/>
                      <a:gd name="T1" fmla="*/ 0 h 20"/>
                      <a:gd name="T2" fmla="*/ 1 w 89"/>
                      <a:gd name="T3" fmla="*/ 0 h 20"/>
                      <a:gd name="T4" fmla="*/ 1 w 89"/>
                      <a:gd name="T5" fmla="*/ 0 h 20"/>
                      <a:gd name="T6" fmla="*/ 1 w 89"/>
                      <a:gd name="T7" fmla="*/ 0 h 20"/>
                      <a:gd name="T8" fmla="*/ 1 w 89"/>
                      <a:gd name="T9" fmla="*/ 0 h 20"/>
                      <a:gd name="T10" fmla="*/ 1 w 89"/>
                      <a:gd name="T11" fmla="*/ 0 h 20"/>
                      <a:gd name="T12" fmla="*/ 1 w 89"/>
                      <a:gd name="T13" fmla="*/ 0 h 20"/>
                      <a:gd name="T14" fmla="*/ 1 w 89"/>
                      <a:gd name="T15" fmla="*/ 0 h 20"/>
                      <a:gd name="T16" fmla="*/ 1 w 89"/>
                      <a:gd name="T17" fmla="*/ 0 h 20"/>
                      <a:gd name="T18" fmla="*/ 1 w 89"/>
                      <a:gd name="T19" fmla="*/ 0 h 20"/>
                      <a:gd name="T20" fmla="*/ 1 w 89"/>
                      <a:gd name="T21" fmla="*/ 0 h 20"/>
                      <a:gd name="T22" fmla="*/ 1 w 89"/>
                      <a:gd name="T23" fmla="*/ 0 h 20"/>
                      <a:gd name="T24" fmla="*/ 1 w 89"/>
                      <a:gd name="T25" fmla="*/ 0 h 20"/>
                      <a:gd name="T26" fmla="*/ 1 w 89"/>
                      <a:gd name="T27" fmla="*/ 0 h 20"/>
                      <a:gd name="T28" fmla="*/ 1 w 89"/>
                      <a:gd name="T29" fmla="*/ 0 h 20"/>
                      <a:gd name="T30" fmla="*/ 1 w 89"/>
                      <a:gd name="T31" fmla="*/ 0 h 20"/>
                      <a:gd name="T32" fmla="*/ 1 w 89"/>
                      <a:gd name="T33" fmla="*/ 0 h 20"/>
                      <a:gd name="T34" fmla="*/ 1 w 89"/>
                      <a:gd name="T35" fmla="*/ 0 h 20"/>
                      <a:gd name="T36" fmla="*/ 1 w 89"/>
                      <a:gd name="T37" fmla="*/ 0 h 20"/>
                      <a:gd name="T38" fmla="*/ 1 w 89"/>
                      <a:gd name="T39" fmla="*/ 0 h 20"/>
                      <a:gd name="T40" fmla="*/ 1 w 89"/>
                      <a:gd name="T41" fmla="*/ 0 h 20"/>
                      <a:gd name="T42" fmla="*/ 0 w 89"/>
                      <a:gd name="T43" fmla="*/ 0 h 2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9"/>
                      <a:gd name="T67" fmla="*/ 0 h 20"/>
                      <a:gd name="T68" fmla="*/ 89 w 89"/>
                      <a:gd name="T69" fmla="*/ 20 h 2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9" h="20">
                        <a:moveTo>
                          <a:pt x="0" y="1"/>
                        </a:moveTo>
                        <a:lnTo>
                          <a:pt x="12" y="7"/>
                        </a:lnTo>
                        <a:lnTo>
                          <a:pt x="19" y="3"/>
                        </a:lnTo>
                        <a:lnTo>
                          <a:pt x="26" y="0"/>
                        </a:lnTo>
                        <a:lnTo>
                          <a:pt x="33" y="0"/>
                        </a:lnTo>
                        <a:lnTo>
                          <a:pt x="43" y="3"/>
                        </a:lnTo>
                        <a:lnTo>
                          <a:pt x="57" y="7"/>
                        </a:lnTo>
                        <a:lnTo>
                          <a:pt x="71" y="7"/>
                        </a:lnTo>
                        <a:lnTo>
                          <a:pt x="89" y="4"/>
                        </a:lnTo>
                        <a:lnTo>
                          <a:pt x="77" y="13"/>
                        </a:lnTo>
                        <a:lnTo>
                          <a:pt x="62" y="20"/>
                        </a:lnTo>
                        <a:lnTo>
                          <a:pt x="73" y="12"/>
                        </a:lnTo>
                        <a:lnTo>
                          <a:pt x="61" y="11"/>
                        </a:lnTo>
                        <a:lnTo>
                          <a:pt x="52" y="10"/>
                        </a:lnTo>
                        <a:lnTo>
                          <a:pt x="42" y="8"/>
                        </a:lnTo>
                        <a:lnTo>
                          <a:pt x="34" y="8"/>
                        </a:lnTo>
                        <a:lnTo>
                          <a:pt x="25" y="7"/>
                        </a:lnTo>
                        <a:lnTo>
                          <a:pt x="21" y="7"/>
                        </a:lnTo>
                        <a:lnTo>
                          <a:pt x="16" y="10"/>
                        </a:lnTo>
                        <a:lnTo>
                          <a:pt x="12" y="11"/>
                        </a:lnTo>
                        <a:lnTo>
                          <a:pt x="9" y="1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  <p:sp>
                <p:nvSpPr>
                  <p:cNvPr id="23608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5555" y="720"/>
                    <a:ext cx="6" cy="1"/>
                  </a:xfrm>
                  <a:custGeom>
                    <a:avLst/>
                    <a:gdLst>
                      <a:gd name="T0" fmla="*/ 0 w 40"/>
                      <a:gd name="T1" fmla="*/ 0 h 17"/>
                      <a:gd name="T2" fmla="*/ 0 w 40"/>
                      <a:gd name="T3" fmla="*/ 0 h 17"/>
                      <a:gd name="T4" fmla="*/ 0 w 40"/>
                      <a:gd name="T5" fmla="*/ 0 h 17"/>
                      <a:gd name="T6" fmla="*/ 0 w 40"/>
                      <a:gd name="T7" fmla="*/ 0 h 17"/>
                      <a:gd name="T8" fmla="*/ 0 w 40"/>
                      <a:gd name="T9" fmla="*/ 0 h 17"/>
                      <a:gd name="T10" fmla="*/ 0 w 40"/>
                      <a:gd name="T11" fmla="*/ 0 h 17"/>
                      <a:gd name="T12" fmla="*/ 0 w 40"/>
                      <a:gd name="T13" fmla="*/ 0 h 17"/>
                      <a:gd name="T14" fmla="*/ 0 w 40"/>
                      <a:gd name="T15" fmla="*/ 0 h 17"/>
                      <a:gd name="T16" fmla="*/ 0 w 40"/>
                      <a:gd name="T17" fmla="*/ 0 h 17"/>
                      <a:gd name="T18" fmla="*/ 0 w 40"/>
                      <a:gd name="T19" fmla="*/ 0 h 17"/>
                      <a:gd name="T20" fmla="*/ 0 w 40"/>
                      <a:gd name="T21" fmla="*/ 0 h 17"/>
                      <a:gd name="T22" fmla="*/ 0 w 40"/>
                      <a:gd name="T23" fmla="*/ 0 h 17"/>
                      <a:gd name="T24" fmla="*/ 0 w 40"/>
                      <a:gd name="T25" fmla="*/ 0 h 17"/>
                      <a:gd name="T26" fmla="*/ 0 w 40"/>
                      <a:gd name="T27" fmla="*/ 0 h 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0"/>
                      <a:gd name="T43" fmla="*/ 0 h 17"/>
                      <a:gd name="T44" fmla="*/ 40 w 40"/>
                      <a:gd name="T45" fmla="*/ 17 h 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0" h="17">
                        <a:moveTo>
                          <a:pt x="0" y="0"/>
                        </a:moveTo>
                        <a:lnTo>
                          <a:pt x="5" y="6"/>
                        </a:lnTo>
                        <a:lnTo>
                          <a:pt x="13" y="5"/>
                        </a:lnTo>
                        <a:lnTo>
                          <a:pt x="20" y="5"/>
                        </a:lnTo>
                        <a:lnTo>
                          <a:pt x="24" y="5"/>
                        </a:lnTo>
                        <a:lnTo>
                          <a:pt x="31" y="5"/>
                        </a:lnTo>
                        <a:lnTo>
                          <a:pt x="36" y="8"/>
                        </a:lnTo>
                        <a:lnTo>
                          <a:pt x="39" y="10"/>
                        </a:lnTo>
                        <a:lnTo>
                          <a:pt x="40" y="17"/>
                        </a:lnTo>
                        <a:lnTo>
                          <a:pt x="38" y="11"/>
                        </a:lnTo>
                        <a:lnTo>
                          <a:pt x="34" y="9"/>
                        </a:lnTo>
                        <a:lnTo>
                          <a:pt x="23" y="8"/>
                        </a:lnTo>
                        <a:lnTo>
                          <a:pt x="12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en-PH" altLang="en-US"/>
                  </a:p>
                </p:txBody>
              </p:sp>
            </p:grpSp>
            <p:grpSp>
              <p:nvGrpSpPr>
                <p:cNvPr id="23590" name="Group 41"/>
                <p:cNvGrpSpPr>
                  <a:grpSpLocks/>
                </p:cNvGrpSpPr>
                <p:nvPr/>
              </p:nvGrpSpPr>
              <p:grpSpPr bwMode="auto">
                <a:xfrm>
                  <a:off x="5597" y="857"/>
                  <a:ext cx="48" cy="16"/>
                  <a:chOff x="5597" y="857"/>
                  <a:chExt cx="48" cy="16"/>
                </a:xfrm>
              </p:grpSpPr>
              <p:grpSp>
                <p:nvGrpSpPr>
                  <p:cNvPr id="23591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5597" y="857"/>
                    <a:ext cx="48" cy="8"/>
                    <a:chOff x="5597" y="857"/>
                    <a:chExt cx="48" cy="8"/>
                  </a:xfrm>
                </p:grpSpPr>
                <p:sp>
                  <p:nvSpPr>
                    <p:cNvPr id="23593" name="AutoShap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99" y="857"/>
                      <a:ext cx="47" cy="5"/>
                    </a:xfrm>
                    <a:custGeom>
                      <a:avLst/>
                      <a:gdLst>
                        <a:gd name="T0" fmla="*/ 1 w 90"/>
                        <a:gd name="T1" fmla="*/ 0 h 47"/>
                        <a:gd name="T2" fmla="*/ 1 w 90"/>
                        <a:gd name="T3" fmla="*/ 0 h 47"/>
                        <a:gd name="T4" fmla="*/ 1 w 90"/>
                        <a:gd name="T5" fmla="*/ 0 h 47"/>
                        <a:gd name="T6" fmla="*/ 0 w 90"/>
                        <a:gd name="T7" fmla="*/ 0 h 47"/>
                        <a:gd name="T8" fmla="*/ 1 w 90"/>
                        <a:gd name="T9" fmla="*/ 0 h 47"/>
                        <a:gd name="T10" fmla="*/ 1 w 90"/>
                        <a:gd name="T11" fmla="*/ 0 h 47"/>
                        <a:gd name="T12" fmla="*/ 1 w 90"/>
                        <a:gd name="T13" fmla="*/ 0 h 47"/>
                        <a:gd name="T14" fmla="*/ 1 w 90"/>
                        <a:gd name="T15" fmla="*/ 0 h 47"/>
                        <a:gd name="T16" fmla="*/ 1 w 90"/>
                        <a:gd name="T17" fmla="*/ 0 h 47"/>
                        <a:gd name="T18" fmla="*/ 1 w 90"/>
                        <a:gd name="T19" fmla="*/ 0 h 47"/>
                        <a:gd name="T20" fmla="*/ 1 w 90"/>
                        <a:gd name="T21" fmla="*/ 0 h 47"/>
                        <a:gd name="T22" fmla="*/ 1 w 90"/>
                        <a:gd name="T23" fmla="*/ 0 h 47"/>
                        <a:gd name="T24" fmla="*/ 1 w 90"/>
                        <a:gd name="T25" fmla="*/ 0 h 47"/>
                        <a:gd name="T26" fmla="*/ 1 w 90"/>
                        <a:gd name="T27" fmla="*/ 0 h 47"/>
                        <a:gd name="T28" fmla="*/ 1 w 90"/>
                        <a:gd name="T29" fmla="*/ 0 h 47"/>
                        <a:gd name="T30" fmla="*/ 1 w 90"/>
                        <a:gd name="T31" fmla="*/ 0 h 47"/>
                        <a:gd name="T32" fmla="*/ 1 w 90"/>
                        <a:gd name="T33" fmla="*/ 0 h 47"/>
                        <a:gd name="T34" fmla="*/ 1 w 90"/>
                        <a:gd name="T35" fmla="*/ 0 h 47"/>
                        <a:gd name="T36" fmla="*/ 1 w 90"/>
                        <a:gd name="T37" fmla="*/ 0 h 47"/>
                        <a:gd name="T38" fmla="*/ 1 w 90"/>
                        <a:gd name="T39" fmla="*/ 0 h 47"/>
                        <a:gd name="T40" fmla="*/ 1 w 90"/>
                        <a:gd name="T41" fmla="*/ 0 h 4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90"/>
                        <a:gd name="T64" fmla="*/ 0 h 47"/>
                        <a:gd name="T65" fmla="*/ 90 w 90"/>
                        <a:gd name="T66" fmla="*/ 47 h 4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90" h="47">
                          <a:moveTo>
                            <a:pt x="9" y="19"/>
                          </a:moveTo>
                          <a:lnTo>
                            <a:pt x="4" y="13"/>
                          </a:lnTo>
                          <a:lnTo>
                            <a:pt x="1" y="8"/>
                          </a:lnTo>
                          <a:lnTo>
                            <a:pt x="0" y="4"/>
                          </a:lnTo>
                          <a:lnTo>
                            <a:pt x="4" y="1"/>
                          </a:lnTo>
                          <a:lnTo>
                            <a:pt x="11" y="0"/>
                          </a:lnTo>
                          <a:lnTo>
                            <a:pt x="21" y="5"/>
                          </a:lnTo>
                          <a:lnTo>
                            <a:pt x="30" y="0"/>
                          </a:lnTo>
                          <a:lnTo>
                            <a:pt x="40" y="3"/>
                          </a:lnTo>
                          <a:lnTo>
                            <a:pt x="51" y="5"/>
                          </a:lnTo>
                          <a:lnTo>
                            <a:pt x="63" y="6"/>
                          </a:lnTo>
                          <a:lnTo>
                            <a:pt x="90" y="8"/>
                          </a:lnTo>
                          <a:lnTo>
                            <a:pt x="74" y="22"/>
                          </a:lnTo>
                          <a:lnTo>
                            <a:pt x="65" y="29"/>
                          </a:lnTo>
                          <a:lnTo>
                            <a:pt x="57" y="36"/>
                          </a:lnTo>
                          <a:lnTo>
                            <a:pt x="49" y="42"/>
                          </a:lnTo>
                          <a:lnTo>
                            <a:pt x="36" y="47"/>
                          </a:lnTo>
                          <a:lnTo>
                            <a:pt x="25" y="47"/>
                          </a:lnTo>
                          <a:lnTo>
                            <a:pt x="15" y="43"/>
                          </a:lnTo>
                          <a:lnTo>
                            <a:pt x="11" y="36"/>
                          </a:lnTo>
                          <a:lnTo>
                            <a:pt x="9" y="19"/>
                          </a:lnTo>
                          <a:close/>
                        </a:path>
                      </a:pathLst>
                    </a:custGeom>
                    <a:solidFill>
                      <a:srgbClr val="7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  <p:grpSp>
                  <p:nvGrpSpPr>
                    <p:cNvPr id="23594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97" y="857"/>
                      <a:ext cx="44" cy="2"/>
                      <a:chOff x="5597" y="857"/>
                      <a:chExt cx="44" cy="2"/>
                    </a:xfrm>
                  </p:grpSpPr>
                  <p:grpSp>
                    <p:nvGrpSpPr>
                      <p:cNvPr id="23596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597" y="857"/>
                        <a:ext cx="40" cy="0"/>
                        <a:chOff x="5597" y="857"/>
                        <a:chExt cx="40" cy="0"/>
                      </a:xfrm>
                    </p:grpSpPr>
                    <p:sp>
                      <p:nvSpPr>
                        <p:cNvPr id="23598" name="AutoShap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03" y="857"/>
                          <a:ext cx="22" cy="1"/>
                        </a:xfrm>
                        <a:custGeom>
                          <a:avLst/>
                          <a:gdLst>
                            <a:gd name="T0" fmla="*/ 0 w 64"/>
                            <a:gd name="T1" fmla="*/ 0 h 14"/>
                            <a:gd name="T2" fmla="*/ 0 w 64"/>
                            <a:gd name="T3" fmla="*/ 0 h 14"/>
                            <a:gd name="T4" fmla="*/ 0 w 64"/>
                            <a:gd name="T5" fmla="*/ 0 h 14"/>
                            <a:gd name="T6" fmla="*/ 0 w 64"/>
                            <a:gd name="T7" fmla="*/ 0 h 14"/>
                            <a:gd name="T8" fmla="*/ 0 w 64"/>
                            <a:gd name="T9" fmla="*/ 0 h 14"/>
                            <a:gd name="T10" fmla="*/ 0 w 64"/>
                            <a:gd name="T11" fmla="*/ 0 h 14"/>
                            <a:gd name="T12" fmla="*/ 0 w 64"/>
                            <a:gd name="T13" fmla="*/ 0 h 14"/>
                            <a:gd name="T14" fmla="*/ 0 w 64"/>
                            <a:gd name="T15" fmla="*/ 0 h 14"/>
                            <a:gd name="T16" fmla="*/ 0 w 64"/>
                            <a:gd name="T17" fmla="*/ 0 h 14"/>
                            <a:gd name="T18" fmla="*/ 0 w 64"/>
                            <a:gd name="T19" fmla="*/ 0 h 14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64"/>
                            <a:gd name="T31" fmla="*/ 0 h 14"/>
                            <a:gd name="T32" fmla="*/ 64 w 64"/>
                            <a:gd name="T33" fmla="*/ 0 h 14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64" h="14">
                              <a:moveTo>
                                <a:pt x="0" y="1"/>
                              </a:moveTo>
                              <a:lnTo>
                                <a:pt x="6" y="8"/>
                              </a:lnTo>
                              <a:lnTo>
                                <a:pt x="12" y="12"/>
                              </a:lnTo>
                              <a:lnTo>
                                <a:pt x="21" y="14"/>
                              </a:lnTo>
                              <a:lnTo>
                                <a:pt x="30" y="14"/>
                              </a:lnTo>
                              <a:lnTo>
                                <a:pt x="37" y="14"/>
                              </a:lnTo>
                              <a:lnTo>
                                <a:pt x="53" y="11"/>
                              </a:lnTo>
                              <a:lnTo>
                                <a:pt x="64" y="6"/>
                              </a:lnTo>
                              <a:lnTo>
                                <a:pt x="38" y="0"/>
                              </a:lnTo>
                              <a:lnTo>
                                <a:pt x="0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endParaRPr lang="en-PH" altLang="en-US"/>
                        </a:p>
                      </p:txBody>
                    </p:sp>
                    <p:sp>
                      <p:nvSpPr>
                        <p:cNvPr id="23599" name="AutoShape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97" y="857"/>
                          <a:ext cx="41" cy="1"/>
                        </a:xfrm>
                        <a:custGeom>
                          <a:avLst/>
                          <a:gdLst>
                            <a:gd name="T0" fmla="*/ 0 w 90"/>
                            <a:gd name="T1" fmla="*/ 0 h 20"/>
                            <a:gd name="T2" fmla="*/ 0 w 90"/>
                            <a:gd name="T3" fmla="*/ 0 h 20"/>
                            <a:gd name="T4" fmla="*/ 0 w 90"/>
                            <a:gd name="T5" fmla="*/ 0 h 20"/>
                            <a:gd name="T6" fmla="*/ 0 w 90"/>
                            <a:gd name="T7" fmla="*/ 0 h 20"/>
                            <a:gd name="T8" fmla="*/ 0 w 90"/>
                            <a:gd name="T9" fmla="*/ 0 h 20"/>
                            <a:gd name="T10" fmla="*/ 0 w 90"/>
                            <a:gd name="T11" fmla="*/ 0 h 20"/>
                            <a:gd name="T12" fmla="*/ 0 w 90"/>
                            <a:gd name="T13" fmla="*/ 0 h 20"/>
                            <a:gd name="T14" fmla="*/ 0 w 90"/>
                            <a:gd name="T15" fmla="*/ 0 h 20"/>
                            <a:gd name="T16" fmla="*/ 0 w 90"/>
                            <a:gd name="T17" fmla="*/ 0 h 20"/>
                            <a:gd name="T18" fmla="*/ 0 w 90"/>
                            <a:gd name="T19" fmla="*/ 0 h 20"/>
                            <a:gd name="T20" fmla="*/ 0 w 90"/>
                            <a:gd name="T21" fmla="*/ 0 h 20"/>
                            <a:gd name="T22" fmla="*/ 0 w 90"/>
                            <a:gd name="T23" fmla="*/ 0 h 20"/>
                            <a:gd name="T24" fmla="*/ 0 w 90"/>
                            <a:gd name="T25" fmla="*/ 0 h 20"/>
                            <a:gd name="T26" fmla="*/ 0 w 90"/>
                            <a:gd name="T27" fmla="*/ 0 h 20"/>
                            <a:gd name="T28" fmla="*/ 0 w 90"/>
                            <a:gd name="T29" fmla="*/ 0 h 20"/>
                            <a:gd name="T30" fmla="*/ 0 w 90"/>
                            <a:gd name="T31" fmla="*/ 0 h 20"/>
                            <a:gd name="T32" fmla="*/ 0 w 90"/>
                            <a:gd name="T33" fmla="*/ 0 h 20"/>
                            <a:gd name="T34" fmla="*/ 0 w 90"/>
                            <a:gd name="T35" fmla="*/ 0 h 20"/>
                            <a:gd name="T36" fmla="*/ 0 w 90"/>
                            <a:gd name="T37" fmla="*/ 0 h 20"/>
                            <a:gd name="T38" fmla="*/ 0 w 90"/>
                            <a:gd name="T39" fmla="*/ 0 h 20"/>
                            <a:gd name="T40" fmla="*/ 0 w 90"/>
                            <a:gd name="T41" fmla="*/ 0 h 20"/>
                            <a:gd name="T42" fmla="*/ 0 w 90"/>
                            <a:gd name="T43" fmla="*/ 0 h 20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90"/>
                            <a:gd name="T67" fmla="*/ 0 h 20"/>
                            <a:gd name="T68" fmla="*/ 90 w 90"/>
                            <a:gd name="T69" fmla="*/ 0 h 20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90" h="20">
                              <a:moveTo>
                                <a:pt x="9" y="20"/>
                              </a:moveTo>
                              <a:lnTo>
                                <a:pt x="4" y="13"/>
                              </a:lnTo>
                              <a:lnTo>
                                <a:pt x="1" y="9"/>
                              </a:lnTo>
                              <a:lnTo>
                                <a:pt x="0" y="4"/>
                              </a:lnTo>
                              <a:lnTo>
                                <a:pt x="4" y="1"/>
                              </a:lnTo>
                              <a:lnTo>
                                <a:pt x="11" y="0"/>
                              </a:lnTo>
                              <a:lnTo>
                                <a:pt x="21" y="6"/>
                              </a:lnTo>
                              <a:lnTo>
                                <a:pt x="30" y="0"/>
                              </a:lnTo>
                              <a:lnTo>
                                <a:pt x="40" y="3"/>
                              </a:lnTo>
                              <a:lnTo>
                                <a:pt x="51" y="6"/>
                              </a:lnTo>
                              <a:lnTo>
                                <a:pt x="63" y="7"/>
                              </a:lnTo>
                              <a:lnTo>
                                <a:pt x="90" y="9"/>
                              </a:lnTo>
                              <a:lnTo>
                                <a:pt x="82" y="13"/>
                              </a:lnTo>
                              <a:lnTo>
                                <a:pt x="74" y="17"/>
                              </a:lnTo>
                              <a:lnTo>
                                <a:pt x="65" y="17"/>
                              </a:lnTo>
                              <a:lnTo>
                                <a:pt x="57" y="18"/>
                              </a:lnTo>
                              <a:lnTo>
                                <a:pt x="46" y="16"/>
                              </a:lnTo>
                              <a:lnTo>
                                <a:pt x="35" y="13"/>
                              </a:lnTo>
                              <a:lnTo>
                                <a:pt x="28" y="17"/>
                              </a:lnTo>
                              <a:lnTo>
                                <a:pt x="19" y="13"/>
                              </a:lnTo>
                              <a:lnTo>
                                <a:pt x="10" y="11"/>
                              </a:lnTo>
                              <a:lnTo>
                                <a:pt x="9" y="2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endParaRPr lang="en-PH" altLang="en-US"/>
                        </a:p>
                      </p:txBody>
                    </p:sp>
                  </p:grpSp>
                  <p:sp>
                    <p:nvSpPr>
                      <p:cNvPr id="23597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606" y="859"/>
                        <a:ext cx="36" cy="1"/>
                      </a:xfrm>
                      <a:custGeom>
                        <a:avLst/>
                        <a:gdLst>
                          <a:gd name="T0" fmla="*/ 0 w 81"/>
                          <a:gd name="T1" fmla="*/ 0 h 39"/>
                          <a:gd name="T2" fmla="*/ 0 w 81"/>
                          <a:gd name="T3" fmla="*/ 0 h 39"/>
                          <a:gd name="T4" fmla="*/ 0 w 81"/>
                          <a:gd name="T5" fmla="*/ 0 h 39"/>
                          <a:gd name="T6" fmla="*/ 0 w 81"/>
                          <a:gd name="T7" fmla="*/ 0 h 39"/>
                          <a:gd name="T8" fmla="*/ 0 w 81"/>
                          <a:gd name="T9" fmla="*/ 0 h 39"/>
                          <a:gd name="T10" fmla="*/ 0 w 81"/>
                          <a:gd name="T11" fmla="*/ 0 h 39"/>
                          <a:gd name="T12" fmla="*/ 0 w 81"/>
                          <a:gd name="T13" fmla="*/ 0 h 39"/>
                          <a:gd name="T14" fmla="*/ 0 w 81"/>
                          <a:gd name="T15" fmla="*/ 0 h 39"/>
                          <a:gd name="T16" fmla="*/ 0 w 81"/>
                          <a:gd name="T17" fmla="*/ 0 h 39"/>
                          <a:gd name="T18" fmla="*/ 0 w 81"/>
                          <a:gd name="T19" fmla="*/ 0 h 39"/>
                          <a:gd name="T20" fmla="*/ 0 w 81"/>
                          <a:gd name="T21" fmla="*/ 0 h 39"/>
                          <a:gd name="T22" fmla="*/ 0 w 81"/>
                          <a:gd name="T23" fmla="*/ 0 h 39"/>
                          <a:gd name="T24" fmla="*/ 0 w 81"/>
                          <a:gd name="T25" fmla="*/ 0 h 39"/>
                          <a:gd name="T26" fmla="*/ 0 w 81"/>
                          <a:gd name="T27" fmla="*/ 0 h 39"/>
                          <a:gd name="T28" fmla="*/ 0 w 81"/>
                          <a:gd name="T29" fmla="*/ 0 h 39"/>
                          <a:gd name="T30" fmla="*/ 0 w 81"/>
                          <a:gd name="T31" fmla="*/ 0 h 39"/>
                          <a:gd name="T32" fmla="*/ 0 w 81"/>
                          <a:gd name="T33" fmla="*/ 0 h 39"/>
                          <a:gd name="T34" fmla="*/ 0 w 81"/>
                          <a:gd name="T35" fmla="*/ 0 h 39"/>
                          <a:gd name="T36" fmla="*/ 0 w 81"/>
                          <a:gd name="T37" fmla="*/ 0 h 39"/>
                          <a:gd name="T38" fmla="*/ 0 w 81"/>
                          <a:gd name="T39" fmla="*/ 0 h 39"/>
                          <a:gd name="T40" fmla="*/ 0 w 81"/>
                          <a:gd name="T41" fmla="*/ 0 h 39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81"/>
                          <a:gd name="T64" fmla="*/ 0 h 39"/>
                          <a:gd name="T65" fmla="*/ 81 w 81"/>
                          <a:gd name="T66" fmla="*/ 39 h 39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81" h="39">
                            <a:moveTo>
                              <a:pt x="0" y="11"/>
                            </a:moveTo>
                            <a:lnTo>
                              <a:pt x="5" y="14"/>
                            </a:lnTo>
                            <a:lnTo>
                              <a:pt x="12" y="17"/>
                            </a:lnTo>
                            <a:lnTo>
                              <a:pt x="19" y="18"/>
                            </a:lnTo>
                            <a:lnTo>
                              <a:pt x="29" y="18"/>
                            </a:lnTo>
                            <a:lnTo>
                              <a:pt x="39" y="17"/>
                            </a:lnTo>
                            <a:lnTo>
                              <a:pt x="48" y="15"/>
                            </a:lnTo>
                            <a:lnTo>
                              <a:pt x="56" y="13"/>
                            </a:lnTo>
                            <a:lnTo>
                              <a:pt x="64" y="11"/>
                            </a:lnTo>
                            <a:lnTo>
                              <a:pt x="69" y="6"/>
                            </a:lnTo>
                            <a:lnTo>
                              <a:pt x="74" y="4"/>
                            </a:lnTo>
                            <a:lnTo>
                              <a:pt x="81" y="0"/>
                            </a:lnTo>
                            <a:lnTo>
                              <a:pt x="65" y="14"/>
                            </a:lnTo>
                            <a:lnTo>
                              <a:pt x="56" y="21"/>
                            </a:lnTo>
                            <a:lnTo>
                              <a:pt x="48" y="27"/>
                            </a:lnTo>
                            <a:lnTo>
                              <a:pt x="40" y="34"/>
                            </a:lnTo>
                            <a:lnTo>
                              <a:pt x="27" y="39"/>
                            </a:lnTo>
                            <a:lnTo>
                              <a:pt x="15" y="39"/>
                            </a:lnTo>
                            <a:lnTo>
                              <a:pt x="6" y="35"/>
                            </a:lnTo>
                            <a:lnTo>
                              <a:pt x="2" y="27"/>
                            </a:lnTo>
                            <a:lnTo>
                              <a:pt x="0" y="11"/>
                            </a:lnTo>
                            <a:close/>
                          </a:path>
                        </a:pathLst>
                      </a:custGeom>
                      <a:solidFill>
                        <a:srgbClr val="FF00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endParaRPr lang="en-PH" altLang="en-US"/>
                      </a:p>
                    </p:txBody>
                  </p:sp>
                </p:grpSp>
                <p:sp>
                  <p:nvSpPr>
                    <p:cNvPr id="23595" name="AutoShap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09" y="865"/>
                      <a:ext cx="15" cy="1"/>
                    </a:xfrm>
                    <a:custGeom>
                      <a:avLst/>
                      <a:gdLst>
                        <a:gd name="T0" fmla="*/ 0 w 52"/>
                        <a:gd name="T1" fmla="*/ 0 h 19"/>
                        <a:gd name="T2" fmla="*/ 0 w 52"/>
                        <a:gd name="T3" fmla="*/ 0 h 19"/>
                        <a:gd name="T4" fmla="*/ 0 w 52"/>
                        <a:gd name="T5" fmla="*/ 0 h 19"/>
                        <a:gd name="T6" fmla="*/ 0 w 52"/>
                        <a:gd name="T7" fmla="*/ 0 h 19"/>
                        <a:gd name="T8" fmla="*/ 0 w 52"/>
                        <a:gd name="T9" fmla="*/ 0 h 19"/>
                        <a:gd name="T10" fmla="*/ 0 w 52"/>
                        <a:gd name="T11" fmla="*/ 0 h 19"/>
                        <a:gd name="T12" fmla="*/ 0 w 52"/>
                        <a:gd name="T13" fmla="*/ 0 h 19"/>
                        <a:gd name="T14" fmla="*/ 0 w 52"/>
                        <a:gd name="T15" fmla="*/ 0 h 19"/>
                        <a:gd name="T16" fmla="*/ 0 w 52"/>
                        <a:gd name="T17" fmla="*/ 0 h 19"/>
                        <a:gd name="T18" fmla="*/ 0 w 52"/>
                        <a:gd name="T19" fmla="*/ 0 h 19"/>
                        <a:gd name="T20" fmla="*/ 0 w 52"/>
                        <a:gd name="T21" fmla="*/ 0 h 19"/>
                        <a:gd name="T22" fmla="*/ 0 w 52"/>
                        <a:gd name="T23" fmla="*/ 0 h 19"/>
                        <a:gd name="T24" fmla="*/ 0 w 52"/>
                        <a:gd name="T25" fmla="*/ 0 h 1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52"/>
                        <a:gd name="T40" fmla="*/ 0 h 19"/>
                        <a:gd name="T41" fmla="*/ 52 w 52"/>
                        <a:gd name="T42" fmla="*/ 19 h 1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52" h="19">
                          <a:moveTo>
                            <a:pt x="0" y="0"/>
                          </a:moveTo>
                          <a:lnTo>
                            <a:pt x="7" y="6"/>
                          </a:lnTo>
                          <a:lnTo>
                            <a:pt x="17" y="7"/>
                          </a:lnTo>
                          <a:lnTo>
                            <a:pt x="28" y="7"/>
                          </a:lnTo>
                          <a:lnTo>
                            <a:pt x="43" y="4"/>
                          </a:lnTo>
                          <a:lnTo>
                            <a:pt x="52" y="0"/>
                          </a:lnTo>
                          <a:lnTo>
                            <a:pt x="40" y="11"/>
                          </a:lnTo>
                          <a:lnTo>
                            <a:pt x="32" y="17"/>
                          </a:lnTo>
                          <a:lnTo>
                            <a:pt x="23" y="19"/>
                          </a:lnTo>
                          <a:lnTo>
                            <a:pt x="12" y="19"/>
                          </a:lnTo>
                          <a:lnTo>
                            <a:pt x="5" y="16"/>
                          </a:lnTo>
                          <a:lnTo>
                            <a:pt x="1" y="1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1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endParaRPr lang="en-PH" altLang="en-US"/>
                    </a:p>
                  </p:txBody>
                </p:sp>
              </p:grpSp>
              <p:sp>
                <p:nvSpPr>
                  <p:cNvPr id="23592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873"/>
                    <a:ext cx="1" cy="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>
                      <a:lnSpc>
                        <a:spcPct val="93000"/>
                      </a:lnSpc>
                      <a:buClr>
                        <a:srgbClr val="000000"/>
                      </a:buClr>
                      <a:buFont typeface="Times New Roman" panose="02020603050405020304" pitchFamily="18" charset="0"/>
                      <a:buNone/>
                    </a:pPr>
                    <a:endParaRPr lang="en-US" altLang="en-US"/>
                  </a:p>
                </p:txBody>
              </p:sp>
            </p:grpSp>
          </p:grpSp>
          <p:grpSp>
            <p:nvGrpSpPr>
              <p:cNvPr id="23585" name="Group 51"/>
              <p:cNvGrpSpPr>
                <a:grpSpLocks/>
              </p:cNvGrpSpPr>
              <p:nvPr/>
            </p:nvGrpSpPr>
            <p:grpSpPr bwMode="auto">
              <a:xfrm>
                <a:off x="5763" y="784"/>
                <a:ext cx="20" cy="46"/>
                <a:chOff x="5763" y="784"/>
                <a:chExt cx="20" cy="46"/>
              </a:xfrm>
            </p:grpSpPr>
            <p:sp>
              <p:nvSpPr>
                <p:cNvPr id="23586" name="AutoShape 52"/>
                <p:cNvSpPr>
                  <a:spLocks noChangeArrowheads="1"/>
                </p:cNvSpPr>
                <p:nvPr/>
              </p:nvSpPr>
              <p:spPr bwMode="auto">
                <a:xfrm>
                  <a:off x="5763" y="784"/>
                  <a:ext cx="21" cy="47"/>
                </a:xfrm>
                <a:custGeom>
                  <a:avLst/>
                  <a:gdLst>
                    <a:gd name="T0" fmla="*/ 0 w 59"/>
                    <a:gd name="T1" fmla="*/ 0 h 79"/>
                    <a:gd name="T2" fmla="*/ 0 w 59"/>
                    <a:gd name="T3" fmla="*/ 1 h 79"/>
                    <a:gd name="T4" fmla="*/ 0 w 59"/>
                    <a:gd name="T5" fmla="*/ 1 h 79"/>
                    <a:gd name="T6" fmla="*/ 0 w 59"/>
                    <a:gd name="T7" fmla="*/ 1 h 79"/>
                    <a:gd name="T8" fmla="*/ 0 w 59"/>
                    <a:gd name="T9" fmla="*/ 1 h 79"/>
                    <a:gd name="T10" fmla="*/ 0 w 59"/>
                    <a:gd name="T11" fmla="*/ 1 h 79"/>
                    <a:gd name="T12" fmla="*/ 0 w 59"/>
                    <a:gd name="T13" fmla="*/ 1 h 79"/>
                    <a:gd name="T14" fmla="*/ 0 w 59"/>
                    <a:gd name="T15" fmla="*/ 1 h 79"/>
                    <a:gd name="T16" fmla="*/ 0 w 59"/>
                    <a:gd name="T17" fmla="*/ 1 h 79"/>
                    <a:gd name="T18" fmla="*/ 0 w 59"/>
                    <a:gd name="T19" fmla="*/ 1 h 79"/>
                    <a:gd name="T20" fmla="*/ 0 w 59"/>
                    <a:gd name="T21" fmla="*/ 1 h 79"/>
                    <a:gd name="T22" fmla="*/ 0 w 59"/>
                    <a:gd name="T23" fmla="*/ 1 h 79"/>
                    <a:gd name="T24" fmla="*/ 0 w 59"/>
                    <a:gd name="T25" fmla="*/ 1 h 79"/>
                    <a:gd name="T26" fmla="*/ 0 w 59"/>
                    <a:gd name="T27" fmla="*/ 1 h 79"/>
                    <a:gd name="T28" fmla="*/ 0 w 59"/>
                    <a:gd name="T29" fmla="*/ 1 h 79"/>
                    <a:gd name="T30" fmla="*/ 0 w 59"/>
                    <a:gd name="T31" fmla="*/ 0 h 79"/>
                    <a:gd name="T32" fmla="*/ 0 w 59"/>
                    <a:gd name="T33" fmla="*/ 0 h 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9"/>
                    <a:gd name="T52" fmla="*/ 0 h 79"/>
                    <a:gd name="T53" fmla="*/ 59 w 59"/>
                    <a:gd name="T54" fmla="*/ 79 h 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9" h="79">
                      <a:moveTo>
                        <a:pt x="38" y="0"/>
                      </a:moveTo>
                      <a:lnTo>
                        <a:pt x="56" y="6"/>
                      </a:lnTo>
                      <a:lnTo>
                        <a:pt x="59" y="9"/>
                      </a:lnTo>
                      <a:lnTo>
                        <a:pt x="58" y="40"/>
                      </a:lnTo>
                      <a:lnTo>
                        <a:pt x="54" y="57"/>
                      </a:lnTo>
                      <a:lnTo>
                        <a:pt x="48" y="71"/>
                      </a:lnTo>
                      <a:lnTo>
                        <a:pt x="40" y="77"/>
                      </a:lnTo>
                      <a:lnTo>
                        <a:pt x="30" y="79"/>
                      </a:lnTo>
                      <a:lnTo>
                        <a:pt x="10" y="73"/>
                      </a:lnTo>
                      <a:lnTo>
                        <a:pt x="2" y="65"/>
                      </a:lnTo>
                      <a:lnTo>
                        <a:pt x="0" y="58"/>
                      </a:lnTo>
                      <a:lnTo>
                        <a:pt x="0" y="54"/>
                      </a:lnTo>
                      <a:lnTo>
                        <a:pt x="13" y="30"/>
                      </a:lnTo>
                      <a:lnTo>
                        <a:pt x="20" y="9"/>
                      </a:lnTo>
                      <a:lnTo>
                        <a:pt x="22" y="3"/>
                      </a:lnTo>
                      <a:lnTo>
                        <a:pt x="27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FFB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87" name="AutoShape 53"/>
                <p:cNvSpPr>
                  <a:spLocks noChangeArrowheads="1"/>
                </p:cNvSpPr>
                <p:nvPr/>
              </p:nvSpPr>
              <p:spPr bwMode="auto">
                <a:xfrm>
                  <a:off x="5770" y="784"/>
                  <a:ext cx="8" cy="45"/>
                </a:xfrm>
                <a:custGeom>
                  <a:avLst/>
                  <a:gdLst>
                    <a:gd name="T0" fmla="*/ 0 w 42"/>
                    <a:gd name="T1" fmla="*/ 1 h 76"/>
                    <a:gd name="T2" fmla="*/ 0 w 42"/>
                    <a:gd name="T3" fmla="*/ 1 h 76"/>
                    <a:gd name="T4" fmla="*/ 0 w 42"/>
                    <a:gd name="T5" fmla="*/ 1 h 76"/>
                    <a:gd name="T6" fmla="*/ 0 w 42"/>
                    <a:gd name="T7" fmla="*/ 1 h 76"/>
                    <a:gd name="T8" fmla="*/ 0 w 42"/>
                    <a:gd name="T9" fmla="*/ 1 h 76"/>
                    <a:gd name="T10" fmla="*/ 0 w 42"/>
                    <a:gd name="T11" fmla="*/ 1 h 76"/>
                    <a:gd name="T12" fmla="*/ 0 w 42"/>
                    <a:gd name="T13" fmla="*/ 1 h 76"/>
                    <a:gd name="T14" fmla="*/ 0 w 42"/>
                    <a:gd name="T15" fmla="*/ 1 h 76"/>
                    <a:gd name="T16" fmla="*/ 0 w 42"/>
                    <a:gd name="T17" fmla="*/ 1 h 76"/>
                    <a:gd name="T18" fmla="*/ 0 w 42"/>
                    <a:gd name="T19" fmla="*/ 1 h 76"/>
                    <a:gd name="T20" fmla="*/ 0 w 42"/>
                    <a:gd name="T21" fmla="*/ 1 h 76"/>
                    <a:gd name="T22" fmla="*/ 0 w 42"/>
                    <a:gd name="T23" fmla="*/ 1 h 76"/>
                    <a:gd name="T24" fmla="*/ 0 w 42"/>
                    <a:gd name="T25" fmla="*/ 1 h 76"/>
                    <a:gd name="T26" fmla="*/ 0 w 42"/>
                    <a:gd name="T27" fmla="*/ 1 h 76"/>
                    <a:gd name="T28" fmla="*/ 0 w 42"/>
                    <a:gd name="T29" fmla="*/ 0 h 76"/>
                    <a:gd name="T30" fmla="*/ 0 w 42"/>
                    <a:gd name="T31" fmla="*/ 1 h 7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2"/>
                    <a:gd name="T49" fmla="*/ 0 h 76"/>
                    <a:gd name="T50" fmla="*/ 42 w 42"/>
                    <a:gd name="T51" fmla="*/ 76 h 7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2" h="76">
                      <a:moveTo>
                        <a:pt x="40" y="4"/>
                      </a:moveTo>
                      <a:lnTo>
                        <a:pt x="42" y="10"/>
                      </a:lnTo>
                      <a:lnTo>
                        <a:pt x="41" y="28"/>
                      </a:lnTo>
                      <a:lnTo>
                        <a:pt x="36" y="46"/>
                      </a:lnTo>
                      <a:lnTo>
                        <a:pt x="29" y="60"/>
                      </a:lnTo>
                      <a:lnTo>
                        <a:pt x="21" y="70"/>
                      </a:lnTo>
                      <a:lnTo>
                        <a:pt x="13" y="76"/>
                      </a:lnTo>
                      <a:lnTo>
                        <a:pt x="0" y="73"/>
                      </a:lnTo>
                      <a:lnTo>
                        <a:pt x="8" y="62"/>
                      </a:lnTo>
                      <a:lnTo>
                        <a:pt x="13" y="53"/>
                      </a:lnTo>
                      <a:lnTo>
                        <a:pt x="17" y="42"/>
                      </a:lnTo>
                      <a:lnTo>
                        <a:pt x="20" y="31"/>
                      </a:lnTo>
                      <a:lnTo>
                        <a:pt x="22" y="23"/>
                      </a:lnTo>
                      <a:lnTo>
                        <a:pt x="23" y="14"/>
                      </a:lnTo>
                      <a:lnTo>
                        <a:pt x="23" y="0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</p:grpSp>
        <p:sp>
          <p:nvSpPr>
            <p:cNvPr id="23561" name="AutoShape 54"/>
            <p:cNvSpPr>
              <a:spLocks noChangeArrowheads="1"/>
            </p:cNvSpPr>
            <p:nvPr/>
          </p:nvSpPr>
          <p:spPr bwMode="auto">
            <a:xfrm>
              <a:off x="5281" y="1180"/>
              <a:ext cx="164" cy="190"/>
            </a:xfrm>
            <a:custGeom>
              <a:avLst/>
              <a:gdLst>
                <a:gd name="T0" fmla="*/ 1 w 221"/>
                <a:gd name="T1" fmla="*/ 3 h 220"/>
                <a:gd name="T2" fmla="*/ 1 w 221"/>
                <a:gd name="T3" fmla="*/ 3 h 220"/>
                <a:gd name="T4" fmla="*/ 1 w 221"/>
                <a:gd name="T5" fmla="*/ 0 h 220"/>
                <a:gd name="T6" fmla="*/ 1 w 221"/>
                <a:gd name="T7" fmla="*/ 3 h 220"/>
                <a:gd name="T8" fmla="*/ 1 w 221"/>
                <a:gd name="T9" fmla="*/ 3 h 220"/>
                <a:gd name="T10" fmla="*/ 1 w 221"/>
                <a:gd name="T11" fmla="*/ 3 h 220"/>
                <a:gd name="T12" fmla="*/ 1 w 221"/>
                <a:gd name="T13" fmla="*/ 3 h 220"/>
                <a:gd name="T14" fmla="*/ 0 w 221"/>
                <a:gd name="T15" fmla="*/ 3 h 220"/>
                <a:gd name="T16" fmla="*/ 1 w 221"/>
                <a:gd name="T17" fmla="*/ 3 h 220"/>
                <a:gd name="T18" fmla="*/ 1 w 221"/>
                <a:gd name="T19" fmla="*/ 3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"/>
                <a:gd name="T31" fmla="*/ 0 h 220"/>
                <a:gd name="T32" fmla="*/ 221 w 221"/>
                <a:gd name="T33" fmla="*/ 220 h 2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" h="220">
                  <a:moveTo>
                    <a:pt x="208" y="79"/>
                  </a:moveTo>
                  <a:lnTo>
                    <a:pt x="169" y="17"/>
                  </a:lnTo>
                  <a:lnTo>
                    <a:pt x="139" y="0"/>
                  </a:lnTo>
                  <a:lnTo>
                    <a:pt x="195" y="92"/>
                  </a:lnTo>
                  <a:lnTo>
                    <a:pt x="208" y="139"/>
                  </a:lnTo>
                  <a:lnTo>
                    <a:pt x="51" y="159"/>
                  </a:lnTo>
                  <a:lnTo>
                    <a:pt x="200" y="155"/>
                  </a:lnTo>
                  <a:lnTo>
                    <a:pt x="0" y="220"/>
                  </a:lnTo>
                  <a:lnTo>
                    <a:pt x="221" y="169"/>
                  </a:lnTo>
                  <a:lnTo>
                    <a:pt x="208" y="79"/>
                  </a:lnTo>
                  <a:close/>
                </a:path>
              </a:pathLst>
            </a:custGeom>
            <a:solidFill>
              <a:srgbClr val="10A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PH" altLang="en-US"/>
            </a:p>
          </p:txBody>
        </p:sp>
        <p:grpSp>
          <p:nvGrpSpPr>
            <p:cNvPr id="23562" name="Group 55"/>
            <p:cNvGrpSpPr>
              <a:grpSpLocks/>
            </p:cNvGrpSpPr>
            <p:nvPr/>
          </p:nvGrpSpPr>
          <p:grpSpPr bwMode="auto">
            <a:xfrm>
              <a:off x="4999" y="1353"/>
              <a:ext cx="243" cy="228"/>
              <a:chOff x="4999" y="1353"/>
              <a:chExt cx="243" cy="228"/>
            </a:xfrm>
          </p:grpSpPr>
          <p:sp>
            <p:nvSpPr>
              <p:cNvPr id="23579" name="AutoShape 56"/>
              <p:cNvSpPr>
                <a:spLocks noChangeArrowheads="1"/>
              </p:cNvSpPr>
              <p:nvPr/>
            </p:nvSpPr>
            <p:spPr bwMode="auto">
              <a:xfrm>
                <a:off x="5242" y="1353"/>
                <a:ext cx="1" cy="63"/>
              </a:xfrm>
              <a:custGeom>
                <a:avLst/>
                <a:gdLst>
                  <a:gd name="T0" fmla="*/ 0 w 29"/>
                  <a:gd name="T1" fmla="*/ 1 h 92"/>
                  <a:gd name="T2" fmla="*/ 0 w 29"/>
                  <a:gd name="T3" fmla="*/ 1 h 92"/>
                  <a:gd name="T4" fmla="*/ 0 w 29"/>
                  <a:gd name="T5" fmla="*/ 1 h 92"/>
                  <a:gd name="T6" fmla="*/ 0 w 29"/>
                  <a:gd name="T7" fmla="*/ 1 h 92"/>
                  <a:gd name="T8" fmla="*/ 0 w 29"/>
                  <a:gd name="T9" fmla="*/ 1 h 92"/>
                  <a:gd name="T10" fmla="*/ 0 w 29"/>
                  <a:gd name="T11" fmla="*/ 1 h 92"/>
                  <a:gd name="T12" fmla="*/ 0 w 29"/>
                  <a:gd name="T13" fmla="*/ 1 h 92"/>
                  <a:gd name="T14" fmla="*/ 0 w 29"/>
                  <a:gd name="T15" fmla="*/ 1 h 92"/>
                  <a:gd name="T16" fmla="*/ 0 w 29"/>
                  <a:gd name="T17" fmla="*/ 0 h 92"/>
                  <a:gd name="T18" fmla="*/ 0 w 29"/>
                  <a:gd name="T19" fmla="*/ 1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92"/>
                  <a:gd name="T32" fmla="*/ 29 w 29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92">
                    <a:moveTo>
                      <a:pt x="14" y="12"/>
                    </a:moveTo>
                    <a:lnTo>
                      <a:pt x="29" y="48"/>
                    </a:lnTo>
                    <a:lnTo>
                      <a:pt x="24" y="74"/>
                    </a:lnTo>
                    <a:lnTo>
                      <a:pt x="14" y="92"/>
                    </a:lnTo>
                    <a:lnTo>
                      <a:pt x="10" y="92"/>
                    </a:lnTo>
                    <a:lnTo>
                      <a:pt x="10" y="43"/>
                    </a:lnTo>
                    <a:lnTo>
                      <a:pt x="0" y="31"/>
                    </a:lnTo>
                    <a:lnTo>
                      <a:pt x="5" y="21"/>
                    </a:lnTo>
                    <a:lnTo>
                      <a:pt x="14" y="0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10AD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23580" name="AutoShape 57"/>
              <p:cNvSpPr>
                <a:spLocks noChangeArrowheads="1"/>
              </p:cNvSpPr>
              <p:nvPr/>
            </p:nvSpPr>
            <p:spPr bwMode="auto">
              <a:xfrm>
                <a:off x="4999" y="1451"/>
                <a:ext cx="77" cy="131"/>
              </a:xfrm>
              <a:custGeom>
                <a:avLst/>
                <a:gdLst>
                  <a:gd name="T0" fmla="*/ 1 w 123"/>
                  <a:gd name="T1" fmla="*/ 0 h 165"/>
                  <a:gd name="T2" fmla="*/ 1 w 123"/>
                  <a:gd name="T3" fmla="*/ 2 h 165"/>
                  <a:gd name="T4" fmla="*/ 1 w 123"/>
                  <a:gd name="T5" fmla="*/ 2 h 165"/>
                  <a:gd name="T6" fmla="*/ 1 w 123"/>
                  <a:gd name="T7" fmla="*/ 2 h 165"/>
                  <a:gd name="T8" fmla="*/ 1 w 123"/>
                  <a:gd name="T9" fmla="*/ 2 h 165"/>
                  <a:gd name="T10" fmla="*/ 1 w 123"/>
                  <a:gd name="T11" fmla="*/ 2 h 165"/>
                  <a:gd name="T12" fmla="*/ 1 w 123"/>
                  <a:gd name="T13" fmla="*/ 2 h 165"/>
                  <a:gd name="T14" fmla="*/ 1 w 123"/>
                  <a:gd name="T15" fmla="*/ 2 h 165"/>
                  <a:gd name="T16" fmla="*/ 1 w 123"/>
                  <a:gd name="T17" fmla="*/ 2 h 165"/>
                  <a:gd name="T18" fmla="*/ 1 w 123"/>
                  <a:gd name="T19" fmla="*/ 2 h 165"/>
                  <a:gd name="T20" fmla="*/ 1 w 123"/>
                  <a:gd name="T21" fmla="*/ 2 h 165"/>
                  <a:gd name="T22" fmla="*/ 1 w 123"/>
                  <a:gd name="T23" fmla="*/ 2 h 165"/>
                  <a:gd name="T24" fmla="*/ 1 w 123"/>
                  <a:gd name="T25" fmla="*/ 2 h 165"/>
                  <a:gd name="T26" fmla="*/ 0 w 123"/>
                  <a:gd name="T27" fmla="*/ 2 h 165"/>
                  <a:gd name="T28" fmla="*/ 1 w 123"/>
                  <a:gd name="T29" fmla="*/ 0 h 16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3"/>
                  <a:gd name="T46" fmla="*/ 0 h 165"/>
                  <a:gd name="T47" fmla="*/ 123 w 123"/>
                  <a:gd name="T48" fmla="*/ 165 h 16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3" h="165">
                    <a:moveTo>
                      <a:pt x="30" y="0"/>
                    </a:moveTo>
                    <a:lnTo>
                      <a:pt x="74" y="26"/>
                    </a:lnTo>
                    <a:lnTo>
                      <a:pt x="101" y="61"/>
                    </a:lnTo>
                    <a:lnTo>
                      <a:pt x="114" y="87"/>
                    </a:lnTo>
                    <a:lnTo>
                      <a:pt x="118" y="108"/>
                    </a:lnTo>
                    <a:lnTo>
                      <a:pt x="123" y="132"/>
                    </a:lnTo>
                    <a:lnTo>
                      <a:pt x="123" y="152"/>
                    </a:lnTo>
                    <a:lnTo>
                      <a:pt x="78" y="165"/>
                    </a:lnTo>
                    <a:lnTo>
                      <a:pt x="70" y="127"/>
                    </a:lnTo>
                    <a:lnTo>
                      <a:pt x="66" y="104"/>
                    </a:lnTo>
                    <a:lnTo>
                      <a:pt x="44" y="74"/>
                    </a:lnTo>
                    <a:lnTo>
                      <a:pt x="30" y="57"/>
                    </a:lnTo>
                    <a:lnTo>
                      <a:pt x="17" y="40"/>
                    </a:lnTo>
                    <a:lnTo>
                      <a:pt x="0" y="2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7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</p:grpSp>
        <p:grpSp>
          <p:nvGrpSpPr>
            <p:cNvPr id="23563" name="Group 58"/>
            <p:cNvGrpSpPr>
              <a:grpSpLocks/>
            </p:cNvGrpSpPr>
            <p:nvPr/>
          </p:nvGrpSpPr>
          <p:grpSpPr bwMode="auto">
            <a:xfrm>
              <a:off x="4997" y="1010"/>
              <a:ext cx="1094" cy="1222"/>
              <a:chOff x="4997" y="1010"/>
              <a:chExt cx="1094" cy="1222"/>
            </a:xfrm>
          </p:grpSpPr>
          <p:sp>
            <p:nvSpPr>
              <p:cNvPr id="23565" name="AutoShape 59"/>
              <p:cNvSpPr>
                <a:spLocks noChangeArrowheads="1"/>
              </p:cNvSpPr>
              <p:nvPr/>
            </p:nvSpPr>
            <p:spPr bwMode="auto">
              <a:xfrm>
                <a:off x="5738" y="1010"/>
                <a:ext cx="354" cy="1223"/>
              </a:xfrm>
              <a:custGeom>
                <a:avLst/>
                <a:gdLst>
                  <a:gd name="T0" fmla="*/ 2 w 441"/>
                  <a:gd name="T1" fmla="*/ 0 h 1278"/>
                  <a:gd name="T2" fmla="*/ 2 w 441"/>
                  <a:gd name="T3" fmla="*/ 11 h 1278"/>
                  <a:gd name="T4" fmla="*/ 2 w 441"/>
                  <a:gd name="T5" fmla="*/ 11 h 1278"/>
                  <a:gd name="T6" fmla="*/ 2 w 441"/>
                  <a:gd name="T7" fmla="*/ 11 h 1278"/>
                  <a:gd name="T8" fmla="*/ 2 w 441"/>
                  <a:gd name="T9" fmla="*/ 11 h 1278"/>
                  <a:gd name="T10" fmla="*/ 2 w 441"/>
                  <a:gd name="T11" fmla="*/ 11 h 1278"/>
                  <a:gd name="T12" fmla="*/ 2 w 441"/>
                  <a:gd name="T13" fmla="*/ 11 h 1278"/>
                  <a:gd name="T14" fmla="*/ 2 w 441"/>
                  <a:gd name="T15" fmla="*/ 11 h 1278"/>
                  <a:gd name="T16" fmla="*/ 2 w 441"/>
                  <a:gd name="T17" fmla="*/ 11 h 1278"/>
                  <a:gd name="T18" fmla="*/ 2 w 441"/>
                  <a:gd name="T19" fmla="*/ 11 h 1278"/>
                  <a:gd name="T20" fmla="*/ 2 w 441"/>
                  <a:gd name="T21" fmla="*/ 11 h 1278"/>
                  <a:gd name="T22" fmla="*/ 2 w 441"/>
                  <a:gd name="T23" fmla="*/ 11 h 1278"/>
                  <a:gd name="T24" fmla="*/ 2 w 441"/>
                  <a:gd name="T25" fmla="*/ 11 h 1278"/>
                  <a:gd name="T26" fmla="*/ 2 w 441"/>
                  <a:gd name="T27" fmla="*/ 11 h 1278"/>
                  <a:gd name="T28" fmla="*/ 2 w 441"/>
                  <a:gd name="T29" fmla="*/ 11 h 1278"/>
                  <a:gd name="T30" fmla="*/ 2 w 441"/>
                  <a:gd name="T31" fmla="*/ 11 h 1278"/>
                  <a:gd name="T32" fmla="*/ 2 w 441"/>
                  <a:gd name="T33" fmla="*/ 11 h 1278"/>
                  <a:gd name="T34" fmla="*/ 2 w 441"/>
                  <a:gd name="T35" fmla="*/ 11 h 1278"/>
                  <a:gd name="T36" fmla="*/ 2 w 441"/>
                  <a:gd name="T37" fmla="*/ 11 h 1278"/>
                  <a:gd name="T38" fmla="*/ 2 w 441"/>
                  <a:gd name="T39" fmla="*/ 11 h 1278"/>
                  <a:gd name="T40" fmla="*/ 2 w 441"/>
                  <a:gd name="T41" fmla="*/ 11 h 1278"/>
                  <a:gd name="T42" fmla="*/ 2 w 441"/>
                  <a:gd name="T43" fmla="*/ 11 h 1278"/>
                  <a:gd name="T44" fmla="*/ 2 w 441"/>
                  <a:gd name="T45" fmla="*/ 11 h 1278"/>
                  <a:gd name="T46" fmla="*/ 2 w 441"/>
                  <a:gd name="T47" fmla="*/ 11 h 1278"/>
                  <a:gd name="T48" fmla="*/ 2 w 441"/>
                  <a:gd name="T49" fmla="*/ 11 h 1278"/>
                  <a:gd name="T50" fmla="*/ 2 w 441"/>
                  <a:gd name="T51" fmla="*/ 11 h 1278"/>
                  <a:gd name="T52" fmla="*/ 2 w 441"/>
                  <a:gd name="T53" fmla="*/ 11 h 1278"/>
                  <a:gd name="T54" fmla="*/ 2 w 441"/>
                  <a:gd name="T55" fmla="*/ 11 h 1278"/>
                  <a:gd name="T56" fmla="*/ 2 w 441"/>
                  <a:gd name="T57" fmla="*/ 11 h 1278"/>
                  <a:gd name="T58" fmla="*/ 2 w 441"/>
                  <a:gd name="T59" fmla="*/ 11 h 1278"/>
                  <a:gd name="T60" fmla="*/ 2 w 441"/>
                  <a:gd name="T61" fmla="*/ 11 h 1278"/>
                  <a:gd name="T62" fmla="*/ 2 w 441"/>
                  <a:gd name="T63" fmla="*/ 11 h 1278"/>
                  <a:gd name="T64" fmla="*/ 2 w 441"/>
                  <a:gd name="T65" fmla="*/ 11 h 1278"/>
                  <a:gd name="T66" fmla="*/ 2 w 441"/>
                  <a:gd name="T67" fmla="*/ 11 h 1278"/>
                  <a:gd name="T68" fmla="*/ 2 w 441"/>
                  <a:gd name="T69" fmla="*/ 11 h 1278"/>
                  <a:gd name="T70" fmla="*/ 2 w 441"/>
                  <a:gd name="T71" fmla="*/ 11 h 1278"/>
                  <a:gd name="T72" fmla="*/ 2 w 441"/>
                  <a:gd name="T73" fmla="*/ 11 h 1278"/>
                  <a:gd name="T74" fmla="*/ 2 w 441"/>
                  <a:gd name="T75" fmla="*/ 11 h 1278"/>
                  <a:gd name="T76" fmla="*/ 2 w 441"/>
                  <a:gd name="T77" fmla="*/ 11 h 1278"/>
                  <a:gd name="T78" fmla="*/ 2 w 441"/>
                  <a:gd name="T79" fmla="*/ 11 h 1278"/>
                  <a:gd name="T80" fmla="*/ 2 w 441"/>
                  <a:gd name="T81" fmla="*/ 11 h 1278"/>
                  <a:gd name="T82" fmla="*/ 2 w 441"/>
                  <a:gd name="T83" fmla="*/ 11 h 1278"/>
                  <a:gd name="T84" fmla="*/ 2 w 441"/>
                  <a:gd name="T85" fmla="*/ 11 h 1278"/>
                  <a:gd name="T86" fmla="*/ 2 w 441"/>
                  <a:gd name="T87" fmla="*/ 11 h 1278"/>
                  <a:gd name="T88" fmla="*/ 2 w 441"/>
                  <a:gd name="T89" fmla="*/ 11 h 1278"/>
                  <a:gd name="T90" fmla="*/ 2 w 441"/>
                  <a:gd name="T91" fmla="*/ 11 h 1278"/>
                  <a:gd name="T92" fmla="*/ 2 w 441"/>
                  <a:gd name="T93" fmla="*/ 11 h 1278"/>
                  <a:gd name="T94" fmla="*/ 2 w 441"/>
                  <a:gd name="T95" fmla="*/ 11 h 1278"/>
                  <a:gd name="T96" fmla="*/ 2 w 441"/>
                  <a:gd name="T97" fmla="*/ 11 h 1278"/>
                  <a:gd name="T98" fmla="*/ 0 w 441"/>
                  <a:gd name="T99" fmla="*/ 11 h 1278"/>
                  <a:gd name="T100" fmla="*/ 1 w 441"/>
                  <a:gd name="T101" fmla="*/ 11 h 1278"/>
                  <a:gd name="T102" fmla="*/ 2 w 441"/>
                  <a:gd name="T103" fmla="*/ 11 h 1278"/>
                  <a:gd name="T104" fmla="*/ 2 w 441"/>
                  <a:gd name="T105" fmla="*/ 11 h 1278"/>
                  <a:gd name="T106" fmla="*/ 2 w 441"/>
                  <a:gd name="T107" fmla="*/ 11 h 1278"/>
                  <a:gd name="T108" fmla="*/ 2 w 441"/>
                  <a:gd name="T109" fmla="*/ 11 h 1278"/>
                  <a:gd name="T110" fmla="*/ 2 w 441"/>
                  <a:gd name="T111" fmla="*/ 11 h 1278"/>
                  <a:gd name="T112" fmla="*/ 2 w 441"/>
                  <a:gd name="T113" fmla="*/ 11 h 1278"/>
                  <a:gd name="T114" fmla="*/ 2 w 441"/>
                  <a:gd name="T115" fmla="*/ 11 h 1278"/>
                  <a:gd name="T116" fmla="*/ 2 w 441"/>
                  <a:gd name="T117" fmla="*/ 0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41"/>
                  <a:gd name="T178" fmla="*/ 0 h 1278"/>
                  <a:gd name="T179" fmla="*/ 441 w 441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41" h="1278">
                    <a:moveTo>
                      <a:pt x="65" y="0"/>
                    </a:moveTo>
                    <a:lnTo>
                      <a:pt x="86" y="13"/>
                    </a:lnTo>
                    <a:lnTo>
                      <a:pt x="111" y="30"/>
                    </a:lnTo>
                    <a:lnTo>
                      <a:pt x="137" y="47"/>
                    </a:lnTo>
                    <a:lnTo>
                      <a:pt x="177" y="68"/>
                    </a:lnTo>
                    <a:lnTo>
                      <a:pt x="264" y="122"/>
                    </a:lnTo>
                    <a:lnTo>
                      <a:pt x="301" y="138"/>
                    </a:lnTo>
                    <a:lnTo>
                      <a:pt x="321" y="146"/>
                    </a:lnTo>
                    <a:lnTo>
                      <a:pt x="340" y="163"/>
                    </a:lnTo>
                    <a:lnTo>
                      <a:pt x="388" y="375"/>
                    </a:lnTo>
                    <a:lnTo>
                      <a:pt x="394" y="459"/>
                    </a:lnTo>
                    <a:lnTo>
                      <a:pt x="386" y="482"/>
                    </a:lnTo>
                    <a:lnTo>
                      <a:pt x="407" y="573"/>
                    </a:lnTo>
                    <a:lnTo>
                      <a:pt x="412" y="722"/>
                    </a:lnTo>
                    <a:lnTo>
                      <a:pt x="422" y="790"/>
                    </a:lnTo>
                    <a:lnTo>
                      <a:pt x="428" y="836"/>
                    </a:lnTo>
                    <a:lnTo>
                      <a:pt x="437" y="830"/>
                    </a:lnTo>
                    <a:lnTo>
                      <a:pt x="441" y="874"/>
                    </a:lnTo>
                    <a:lnTo>
                      <a:pt x="420" y="889"/>
                    </a:lnTo>
                    <a:lnTo>
                      <a:pt x="391" y="902"/>
                    </a:lnTo>
                    <a:lnTo>
                      <a:pt x="365" y="912"/>
                    </a:lnTo>
                    <a:lnTo>
                      <a:pt x="337" y="922"/>
                    </a:lnTo>
                    <a:lnTo>
                      <a:pt x="315" y="929"/>
                    </a:lnTo>
                    <a:lnTo>
                      <a:pt x="290" y="929"/>
                    </a:lnTo>
                    <a:lnTo>
                      <a:pt x="272" y="925"/>
                    </a:lnTo>
                    <a:lnTo>
                      <a:pt x="261" y="914"/>
                    </a:lnTo>
                    <a:lnTo>
                      <a:pt x="258" y="878"/>
                    </a:lnTo>
                    <a:lnTo>
                      <a:pt x="287" y="883"/>
                    </a:lnTo>
                    <a:lnTo>
                      <a:pt x="277" y="856"/>
                    </a:lnTo>
                    <a:lnTo>
                      <a:pt x="279" y="805"/>
                    </a:lnTo>
                    <a:lnTo>
                      <a:pt x="272" y="775"/>
                    </a:lnTo>
                    <a:lnTo>
                      <a:pt x="266" y="740"/>
                    </a:lnTo>
                    <a:lnTo>
                      <a:pt x="257" y="691"/>
                    </a:lnTo>
                    <a:lnTo>
                      <a:pt x="240" y="638"/>
                    </a:lnTo>
                    <a:lnTo>
                      <a:pt x="226" y="506"/>
                    </a:lnTo>
                    <a:lnTo>
                      <a:pt x="201" y="696"/>
                    </a:lnTo>
                    <a:lnTo>
                      <a:pt x="211" y="812"/>
                    </a:lnTo>
                    <a:lnTo>
                      <a:pt x="246" y="934"/>
                    </a:lnTo>
                    <a:lnTo>
                      <a:pt x="323" y="1162"/>
                    </a:lnTo>
                    <a:lnTo>
                      <a:pt x="262" y="1206"/>
                    </a:lnTo>
                    <a:lnTo>
                      <a:pt x="221" y="1230"/>
                    </a:lnTo>
                    <a:lnTo>
                      <a:pt x="190" y="1245"/>
                    </a:lnTo>
                    <a:lnTo>
                      <a:pt x="170" y="1250"/>
                    </a:lnTo>
                    <a:lnTo>
                      <a:pt x="145" y="1258"/>
                    </a:lnTo>
                    <a:lnTo>
                      <a:pt x="119" y="1267"/>
                    </a:lnTo>
                    <a:lnTo>
                      <a:pt x="86" y="1278"/>
                    </a:lnTo>
                    <a:lnTo>
                      <a:pt x="47" y="1038"/>
                    </a:lnTo>
                    <a:lnTo>
                      <a:pt x="22" y="874"/>
                    </a:lnTo>
                    <a:lnTo>
                      <a:pt x="8" y="718"/>
                    </a:lnTo>
                    <a:lnTo>
                      <a:pt x="0" y="506"/>
                    </a:lnTo>
                    <a:lnTo>
                      <a:pt x="1" y="420"/>
                    </a:lnTo>
                    <a:lnTo>
                      <a:pt x="7" y="335"/>
                    </a:lnTo>
                    <a:lnTo>
                      <a:pt x="24" y="212"/>
                    </a:lnTo>
                    <a:lnTo>
                      <a:pt x="34" y="183"/>
                    </a:lnTo>
                    <a:lnTo>
                      <a:pt x="47" y="148"/>
                    </a:lnTo>
                    <a:lnTo>
                      <a:pt x="56" y="112"/>
                    </a:lnTo>
                    <a:lnTo>
                      <a:pt x="61" y="86"/>
                    </a:lnTo>
                    <a:lnTo>
                      <a:pt x="67" y="5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sp>
            <p:nvSpPr>
              <p:cNvPr id="23566" name="AutoShape 60"/>
              <p:cNvSpPr>
                <a:spLocks noChangeArrowheads="1"/>
              </p:cNvSpPr>
              <p:nvPr/>
            </p:nvSpPr>
            <p:spPr bwMode="auto">
              <a:xfrm>
                <a:off x="4997" y="1010"/>
                <a:ext cx="618" cy="1132"/>
              </a:xfrm>
              <a:custGeom>
                <a:avLst/>
                <a:gdLst>
                  <a:gd name="T0" fmla="*/ 2 w 750"/>
                  <a:gd name="T1" fmla="*/ 11 h 1185"/>
                  <a:gd name="T2" fmla="*/ 2 w 750"/>
                  <a:gd name="T3" fmla="*/ 11 h 1185"/>
                  <a:gd name="T4" fmla="*/ 2 w 750"/>
                  <a:gd name="T5" fmla="*/ 11 h 1185"/>
                  <a:gd name="T6" fmla="*/ 2 w 750"/>
                  <a:gd name="T7" fmla="*/ 11 h 1185"/>
                  <a:gd name="T8" fmla="*/ 2 w 750"/>
                  <a:gd name="T9" fmla="*/ 11 h 1185"/>
                  <a:gd name="T10" fmla="*/ 2 w 750"/>
                  <a:gd name="T11" fmla="*/ 11 h 1185"/>
                  <a:gd name="T12" fmla="*/ 2 w 750"/>
                  <a:gd name="T13" fmla="*/ 11 h 1185"/>
                  <a:gd name="T14" fmla="*/ 2 w 750"/>
                  <a:gd name="T15" fmla="*/ 11 h 1185"/>
                  <a:gd name="T16" fmla="*/ 2 w 750"/>
                  <a:gd name="T17" fmla="*/ 11 h 1185"/>
                  <a:gd name="T18" fmla="*/ 2 w 750"/>
                  <a:gd name="T19" fmla="*/ 11 h 1185"/>
                  <a:gd name="T20" fmla="*/ 2 w 750"/>
                  <a:gd name="T21" fmla="*/ 11 h 1185"/>
                  <a:gd name="T22" fmla="*/ 2 w 750"/>
                  <a:gd name="T23" fmla="*/ 11 h 1185"/>
                  <a:gd name="T24" fmla="*/ 2 w 750"/>
                  <a:gd name="T25" fmla="*/ 11 h 1185"/>
                  <a:gd name="T26" fmla="*/ 0 w 750"/>
                  <a:gd name="T27" fmla="*/ 11 h 1185"/>
                  <a:gd name="T28" fmla="*/ 2 w 750"/>
                  <a:gd name="T29" fmla="*/ 11 h 1185"/>
                  <a:gd name="T30" fmla="*/ 2 w 750"/>
                  <a:gd name="T31" fmla="*/ 11 h 1185"/>
                  <a:gd name="T32" fmla="*/ 2 w 750"/>
                  <a:gd name="T33" fmla="*/ 11 h 1185"/>
                  <a:gd name="T34" fmla="*/ 2 w 750"/>
                  <a:gd name="T35" fmla="*/ 11 h 1185"/>
                  <a:gd name="T36" fmla="*/ 2 w 750"/>
                  <a:gd name="T37" fmla="*/ 11 h 1185"/>
                  <a:gd name="T38" fmla="*/ 2 w 750"/>
                  <a:gd name="T39" fmla="*/ 11 h 1185"/>
                  <a:gd name="T40" fmla="*/ 2 w 750"/>
                  <a:gd name="T41" fmla="*/ 11 h 1185"/>
                  <a:gd name="T42" fmla="*/ 2 w 750"/>
                  <a:gd name="T43" fmla="*/ 11 h 1185"/>
                  <a:gd name="T44" fmla="*/ 2 w 750"/>
                  <a:gd name="T45" fmla="*/ 11 h 1185"/>
                  <a:gd name="T46" fmla="*/ 2 w 750"/>
                  <a:gd name="T47" fmla="*/ 11 h 1185"/>
                  <a:gd name="T48" fmla="*/ 2 w 750"/>
                  <a:gd name="T49" fmla="*/ 11 h 1185"/>
                  <a:gd name="T50" fmla="*/ 2 w 750"/>
                  <a:gd name="T51" fmla="*/ 11 h 1185"/>
                  <a:gd name="T52" fmla="*/ 2 w 750"/>
                  <a:gd name="T53" fmla="*/ 11 h 1185"/>
                  <a:gd name="T54" fmla="*/ 2 w 750"/>
                  <a:gd name="T55" fmla="*/ 11 h 1185"/>
                  <a:gd name="T56" fmla="*/ 2 w 750"/>
                  <a:gd name="T57" fmla="*/ 11 h 1185"/>
                  <a:gd name="T58" fmla="*/ 2 w 750"/>
                  <a:gd name="T59" fmla="*/ 11 h 1185"/>
                  <a:gd name="T60" fmla="*/ 2 w 750"/>
                  <a:gd name="T61" fmla="*/ 11 h 1185"/>
                  <a:gd name="T62" fmla="*/ 2 w 750"/>
                  <a:gd name="T63" fmla="*/ 11 h 1185"/>
                  <a:gd name="T64" fmla="*/ 2 w 750"/>
                  <a:gd name="T65" fmla="*/ 11 h 1185"/>
                  <a:gd name="T66" fmla="*/ 2 w 750"/>
                  <a:gd name="T67" fmla="*/ 11 h 1185"/>
                  <a:gd name="T68" fmla="*/ 2 w 750"/>
                  <a:gd name="T69" fmla="*/ 0 h 11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50"/>
                  <a:gd name="T106" fmla="*/ 0 h 1185"/>
                  <a:gd name="T107" fmla="*/ 750 w 750"/>
                  <a:gd name="T108" fmla="*/ 1185 h 11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50" h="1185">
                    <a:moveTo>
                      <a:pt x="750" y="0"/>
                    </a:moveTo>
                    <a:lnTo>
                      <a:pt x="732" y="14"/>
                    </a:lnTo>
                    <a:lnTo>
                      <a:pt x="694" y="14"/>
                    </a:lnTo>
                    <a:lnTo>
                      <a:pt x="665" y="16"/>
                    </a:lnTo>
                    <a:lnTo>
                      <a:pt x="636" y="19"/>
                    </a:lnTo>
                    <a:lnTo>
                      <a:pt x="599" y="25"/>
                    </a:lnTo>
                    <a:lnTo>
                      <a:pt x="588" y="23"/>
                    </a:lnTo>
                    <a:lnTo>
                      <a:pt x="577" y="24"/>
                    </a:lnTo>
                    <a:lnTo>
                      <a:pt x="566" y="28"/>
                    </a:lnTo>
                    <a:lnTo>
                      <a:pt x="553" y="36"/>
                    </a:lnTo>
                    <a:lnTo>
                      <a:pt x="548" y="44"/>
                    </a:lnTo>
                    <a:lnTo>
                      <a:pt x="540" y="50"/>
                    </a:lnTo>
                    <a:lnTo>
                      <a:pt x="529" y="62"/>
                    </a:lnTo>
                    <a:lnTo>
                      <a:pt x="521" y="80"/>
                    </a:lnTo>
                    <a:lnTo>
                      <a:pt x="512" y="93"/>
                    </a:lnTo>
                    <a:lnTo>
                      <a:pt x="458" y="152"/>
                    </a:lnTo>
                    <a:lnTo>
                      <a:pt x="445" y="155"/>
                    </a:lnTo>
                    <a:lnTo>
                      <a:pt x="429" y="181"/>
                    </a:lnTo>
                    <a:lnTo>
                      <a:pt x="299" y="328"/>
                    </a:lnTo>
                    <a:lnTo>
                      <a:pt x="301" y="335"/>
                    </a:lnTo>
                    <a:lnTo>
                      <a:pt x="287" y="341"/>
                    </a:lnTo>
                    <a:lnTo>
                      <a:pt x="292" y="350"/>
                    </a:lnTo>
                    <a:lnTo>
                      <a:pt x="244" y="368"/>
                    </a:lnTo>
                    <a:lnTo>
                      <a:pt x="183" y="389"/>
                    </a:lnTo>
                    <a:lnTo>
                      <a:pt x="150" y="409"/>
                    </a:lnTo>
                    <a:lnTo>
                      <a:pt x="47" y="458"/>
                    </a:lnTo>
                    <a:lnTo>
                      <a:pt x="31" y="454"/>
                    </a:lnTo>
                    <a:lnTo>
                      <a:pt x="0" y="477"/>
                    </a:lnTo>
                    <a:lnTo>
                      <a:pt x="19" y="491"/>
                    </a:lnTo>
                    <a:lnTo>
                      <a:pt x="40" y="514"/>
                    </a:lnTo>
                    <a:lnTo>
                      <a:pt x="55" y="535"/>
                    </a:lnTo>
                    <a:lnTo>
                      <a:pt x="68" y="557"/>
                    </a:lnTo>
                    <a:lnTo>
                      <a:pt x="78" y="593"/>
                    </a:lnTo>
                    <a:lnTo>
                      <a:pt x="82" y="613"/>
                    </a:lnTo>
                    <a:lnTo>
                      <a:pt x="122" y="603"/>
                    </a:lnTo>
                    <a:lnTo>
                      <a:pt x="122" y="579"/>
                    </a:lnTo>
                    <a:lnTo>
                      <a:pt x="250" y="537"/>
                    </a:lnTo>
                    <a:lnTo>
                      <a:pt x="312" y="506"/>
                    </a:lnTo>
                    <a:lnTo>
                      <a:pt x="392" y="465"/>
                    </a:lnTo>
                    <a:lnTo>
                      <a:pt x="531" y="345"/>
                    </a:lnTo>
                    <a:lnTo>
                      <a:pt x="550" y="430"/>
                    </a:lnTo>
                    <a:lnTo>
                      <a:pt x="558" y="477"/>
                    </a:lnTo>
                    <a:lnTo>
                      <a:pt x="572" y="524"/>
                    </a:lnTo>
                    <a:lnTo>
                      <a:pt x="609" y="625"/>
                    </a:lnTo>
                    <a:lnTo>
                      <a:pt x="591" y="686"/>
                    </a:lnTo>
                    <a:lnTo>
                      <a:pt x="568" y="750"/>
                    </a:lnTo>
                    <a:lnTo>
                      <a:pt x="534" y="825"/>
                    </a:lnTo>
                    <a:lnTo>
                      <a:pt x="502" y="887"/>
                    </a:lnTo>
                    <a:lnTo>
                      <a:pt x="445" y="1003"/>
                    </a:lnTo>
                    <a:lnTo>
                      <a:pt x="442" y="1028"/>
                    </a:lnTo>
                    <a:lnTo>
                      <a:pt x="443" y="1050"/>
                    </a:lnTo>
                    <a:lnTo>
                      <a:pt x="444" y="1072"/>
                    </a:lnTo>
                    <a:lnTo>
                      <a:pt x="503" y="1155"/>
                    </a:lnTo>
                    <a:lnTo>
                      <a:pt x="535" y="1185"/>
                    </a:lnTo>
                    <a:lnTo>
                      <a:pt x="586" y="1103"/>
                    </a:lnTo>
                    <a:lnTo>
                      <a:pt x="598" y="1046"/>
                    </a:lnTo>
                    <a:lnTo>
                      <a:pt x="611" y="998"/>
                    </a:lnTo>
                    <a:lnTo>
                      <a:pt x="617" y="957"/>
                    </a:lnTo>
                    <a:lnTo>
                      <a:pt x="628" y="886"/>
                    </a:lnTo>
                    <a:lnTo>
                      <a:pt x="636" y="783"/>
                    </a:lnTo>
                    <a:lnTo>
                      <a:pt x="647" y="608"/>
                    </a:lnTo>
                    <a:lnTo>
                      <a:pt x="653" y="393"/>
                    </a:lnTo>
                    <a:lnTo>
                      <a:pt x="698" y="141"/>
                    </a:lnTo>
                    <a:lnTo>
                      <a:pt x="706" y="115"/>
                    </a:lnTo>
                    <a:lnTo>
                      <a:pt x="712" y="100"/>
                    </a:lnTo>
                    <a:lnTo>
                      <a:pt x="720" y="75"/>
                    </a:lnTo>
                    <a:lnTo>
                      <a:pt x="728" y="53"/>
                    </a:lnTo>
                    <a:lnTo>
                      <a:pt x="739" y="30"/>
                    </a:lnTo>
                    <a:lnTo>
                      <a:pt x="748" y="1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PH" altLang="en-US"/>
              </a:p>
            </p:txBody>
          </p:sp>
          <p:grpSp>
            <p:nvGrpSpPr>
              <p:cNvPr id="23567" name="Group 61"/>
              <p:cNvGrpSpPr>
                <a:grpSpLocks/>
              </p:cNvGrpSpPr>
              <p:nvPr/>
            </p:nvGrpSpPr>
            <p:grpSpPr bwMode="auto">
              <a:xfrm>
                <a:off x="5738" y="1011"/>
                <a:ext cx="103" cy="996"/>
                <a:chOff x="5738" y="1011"/>
                <a:chExt cx="103" cy="996"/>
              </a:xfrm>
            </p:grpSpPr>
            <p:sp>
              <p:nvSpPr>
                <p:cNvPr id="23577" name="AutoShape 62"/>
                <p:cNvSpPr>
                  <a:spLocks noChangeArrowheads="1"/>
                </p:cNvSpPr>
                <p:nvPr/>
              </p:nvSpPr>
              <p:spPr bwMode="auto">
                <a:xfrm>
                  <a:off x="5743" y="1023"/>
                  <a:ext cx="99" cy="985"/>
                </a:xfrm>
                <a:custGeom>
                  <a:avLst/>
                  <a:gdLst>
                    <a:gd name="T0" fmla="*/ 1 w 150"/>
                    <a:gd name="T1" fmla="*/ 0 h 1038"/>
                    <a:gd name="T2" fmla="*/ 1 w 150"/>
                    <a:gd name="T3" fmla="*/ 9 h 1038"/>
                    <a:gd name="T4" fmla="*/ 1 w 150"/>
                    <a:gd name="T5" fmla="*/ 9 h 1038"/>
                    <a:gd name="T6" fmla="*/ 1 w 150"/>
                    <a:gd name="T7" fmla="*/ 9 h 1038"/>
                    <a:gd name="T8" fmla="*/ 1 w 150"/>
                    <a:gd name="T9" fmla="*/ 9 h 1038"/>
                    <a:gd name="T10" fmla="*/ 1 w 150"/>
                    <a:gd name="T11" fmla="*/ 9 h 1038"/>
                    <a:gd name="T12" fmla="*/ 1 w 150"/>
                    <a:gd name="T13" fmla="*/ 9 h 1038"/>
                    <a:gd name="T14" fmla="*/ 1 w 150"/>
                    <a:gd name="T15" fmla="*/ 9 h 1038"/>
                    <a:gd name="T16" fmla="*/ 1 w 150"/>
                    <a:gd name="T17" fmla="*/ 9 h 1038"/>
                    <a:gd name="T18" fmla="*/ 1 w 150"/>
                    <a:gd name="T19" fmla="*/ 9 h 1038"/>
                    <a:gd name="T20" fmla="*/ 1 w 150"/>
                    <a:gd name="T21" fmla="*/ 9 h 1038"/>
                    <a:gd name="T22" fmla="*/ 1 w 150"/>
                    <a:gd name="T23" fmla="*/ 9 h 1038"/>
                    <a:gd name="T24" fmla="*/ 1 w 150"/>
                    <a:gd name="T25" fmla="*/ 9 h 1038"/>
                    <a:gd name="T26" fmla="*/ 1 w 150"/>
                    <a:gd name="T27" fmla="*/ 9 h 1038"/>
                    <a:gd name="T28" fmla="*/ 1 w 150"/>
                    <a:gd name="T29" fmla="*/ 9 h 1038"/>
                    <a:gd name="T30" fmla="*/ 1 w 150"/>
                    <a:gd name="T31" fmla="*/ 9 h 1038"/>
                    <a:gd name="T32" fmla="*/ 1 w 150"/>
                    <a:gd name="T33" fmla="*/ 9 h 1038"/>
                    <a:gd name="T34" fmla="*/ 1 w 150"/>
                    <a:gd name="T35" fmla="*/ 9 h 1038"/>
                    <a:gd name="T36" fmla="*/ 1 w 150"/>
                    <a:gd name="T37" fmla="*/ 9 h 1038"/>
                    <a:gd name="T38" fmla="*/ 1 w 150"/>
                    <a:gd name="T39" fmla="*/ 9 h 1038"/>
                    <a:gd name="T40" fmla="*/ 1 w 150"/>
                    <a:gd name="T41" fmla="*/ 9 h 1038"/>
                    <a:gd name="T42" fmla="*/ 1 w 150"/>
                    <a:gd name="T43" fmla="*/ 9 h 1038"/>
                    <a:gd name="T44" fmla="*/ 1 w 150"/>
                    <a:gd name="T45" fmla="*/ 9 h 1038"/>
                    <a:gd name="T46" fmla="*/ 1 w 150"/>
                    <a:gd name="T47" fmla="*/ 9 h 1038"/>
                    <a:gd name="T48" fmla="*/ 1 w 150"/>
                    <a:gd name="T49" fmla="*/ 9 h 1038"/>
                    <a:gd name="T50" fmla="*/ 1 w 150"/>
                    <a:gd name="T51" fmla="*/ 9 h 1038"/>
                    <a:gd name="T52" fmla="*/ 1 w 150"/>
                    <a:gd name="T53" fmla="*/ 9 h 1038"/>
                    <a:gd name="T54" fmla="*/ 1 w 150"/>
                    <a:gd name="T55" fmla="*/ 9 h 1038"/>
                    <a:gd name="T56" fmla="*/ 1 w 150"/>
                    <a:gd name="T57" fmla="*/ 9 h 1038"/>
                    <a:gd name="T58" fmla="*/ 1 w 150"/>
                    <a:gd name="T59" fmla="*/ 9 h 1038"/>
                    <a:gd name="T60" fmla="*/ 1 w 150"/>
                    <a:gd name="T61" fmla="*/ 9 h 1038"/>
                    <a:gd name="T62" fmla="*/ 1 w 150"/>
                    <a:gd name="T63" fmla="*/ 9 h 1038"/>
                    <a:gd name="T64" fmla="*/ 0 w 150"/>
                    <a:gd name="T65" fmla="*/ 9 h 1038"/>
                    <a:gd name="T66" fmla="*/ 1 w 150"/>
                    <a:gd name="T67" fmla="*/ 9 h 1038"/>
                    <a:gd name="T68" fmla="*/ 1 w 150"/>
                    <a:gd name="T69" fmla="*/ 9 h 1038"/>
                    <a:gd name="T70" fmla="*/ 1 w 150"/>
                    <a:gd name="T71" fmla="*/ 9 h 1038"/>
                    <a:gd name="T72" fmla="*/ 1 w 150"/>
                    <a:gd name="T73" fmla="*/ 9 h 1038"/>
                    <a:gd name="T74" fmla="*/ 1 w 150"/>
                    <a:gd name="T75" fmla="*/ 9 h 1038"/>
                    <a:gd name="T76" fmla="*/ 1 w 150"/>
                    <a:gd name="T77" fmla="*/ 9 h 1038"/>
                    <a:gd name="T78" fmla="*/ 1 w 150"/>
                    <a:gd name="T79" fmla="*/ 9 h 1038"/>
                    <a:gd name="T80" fmla="*/ 1 w 150"/>
                    <a:gd name="T81" fmla="*/ 9 h 1038"/>
                    <a:gd name="T82" fmla="*/ 1 w 150"/>
                    <a:gd name="T83" fmla="*/ 0 h 10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0"/>
                    <a:gd name="T127" fmla="*/ 0 h 1038"/>
                    <a:gd name="T128" fmla="*/ 150 w 150"/>
                    <a:gd name="T129" fmla="*/ 1038 h 10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0" h="1038">
                      <a:moveTo>
                        <a:pt x="66" y="0"/>
                      </a:moveTo>
                      <a:lnTo>
                        <a:pt x="87" y="13"/>
                      </a:lnTo>
                      <a:lnTo>
                        <a:pt x="111" y="30"/>
                      </a:lnTo>
                      <a:lnTo>
                        <a:pt x="119" y="39"/>
                      </a:lnTo>
                      <a:lnTo>
                        <a:pt x="130" y="66"/>
                      </a:lnTo>
                      <a:lnTo>
                        <a:pt x="133" y="91"/>
                      </a:lnTo>
                      <a:lnTo>
                        <a:pt x="136" y="116"/>
                      </a:lnTo>
                      <a:lnTo>
                        <a:pt x="138" y="141"/>
                      </a:lnTo>
                      <a:lnTo>
                        <a:pt x="142" y="165"/>
                      </a:lnTo>
                      <a:lnTo>
                        <a:pt x="145" y="186"/>
                      </a:lnTo>
                      <a:lnTo>
                        <a:pt x="147" y="207"/>
                      </a:lnTo>
                      <a:lnTo>
                        <a:pt x="150" y="221"/>
                      </a:lnTo>
                      <a:lnTo>
                        <a:pt x="149" y="232"/>
                      </a:lnTo>
                      <a:lnTo>
                        <a:pt x="148" y="241"/>
                      </a:lnTo>
                      <a:lnTo>
                        <a:pt x="145" y="249"/>
                      </a:lnTo>
                      <a:lnTo>
                        <a:pt x="138" y="256"/>
                      </a:lnTo>
                      <a:lnTo>
                        <a:pt x="120" y="265"/>
                      </a:lnTo>
                      <a:lnTo>
                        <a:pt x="50" y="298"/>
                      </a:lnTo>
                      <a:lnTo>
                        <a:pt x="109" y="366"/>
                      </a:lnTo>
                      <a:lnTo>
                        <a:pt x="134" y="393"/>
                      </a:lnTo>
                      <a:lnTo>
                        <a:pt x="143" y="411"/>
                      </a:lnTo>
                      <a:lnTo>
                        <a:pt x="132" y="437"/>
                      </a:lnTo>
                      <a:lnTo>
                        <a:pt x="102" y="501"/>
                      </a:lnTo>
                      <a:lnTo>
                        <a:pt x="74" y="548"/>
                      </a:lnTo>
                      <a:lnTo>
                        <a:pt x="51" y="600"/>
                      </a:lnTo>
                      <a:lnTo>
                        <a:pt x="39" y="639"/>
                      </a:lnTo>
                      <a:lnTo>
                        <a:pt x="23" y="678"/>
                      </a:lnTo>
                      <a:lnTo>
                        <a:pt x="17" y="708"/>
                      </a:lnTo>
                      <a:lnTo>
                        <a:pt x="17" y="747"/>
                      </a:lnTo>
                      <a:lnTo>
                        <a:pt x="48" y="1038"/>
                      </a:lnTo>
                      <a:lnTo>
                        <a:pt x="22" y="875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8" y="148"/>
                      </a:lnTo>
                      <a:lnTo>
                        <a:pt x="57" y="112"/>
                      </a:lnTo>
                      <a:lnTo>
                        <a:pt x="62" y="86"/>
                      </a:lnTo>
                      <a:lnTo>
                        <a:pt x="68" y="5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8" name="AutoShape 63"/>
                <p:cNvSpPr>
                  <a:spLocks noChangeArrowheads="1"/>
                </p:cNvSpPr>
                <p:nvPr/>
              </p:nvSpPr>
              <p:spPr bwMode="auto">
                <a:xfrm>
                  <a:off x="5738" y="1011"/>
                  <a:ext cx="99" cy="985"/>
                </a:xfrm>
                <a:custGeom>
                  <a:avLst/>
                  <a:gdLst>
                    <a:gd name="T0" fmla="*/ 1 w 150"/>
                    <a:gd name="T1" fmla="*/ 0 h 1038"/>
                    <a:gd name="T2" fmla="*/ 1 w 150"/>
                    <a:gd name="T3" fmla="*/ 9 h 1038"/>
                    <a:gd name="T4" fmla="*/ 1 w 150"/>
                    <a:gd name="T5" fmla="*/ 9 h 1038"/>
                    <a:gd name="T6" fmla="*/ 1 w 150"/>
                    <a:gd name="T7" fmla="*/ 9 h 1038"/>
                    <a:gd name="T8" fmla="*/ 1 w 150"/>
                    <a:gd name="T9" fmla="*/ 9 h 1038"/>
                    <a:gd name="T10" fmla="*/ 1 w 150"/>
                    <a:gd name="T11" fmla="*/ 9 h 1038"/>
                    <a:gd name="T12" fmla="*/ 1 w 150"/>
                    <a:gd name="T13" fmla="*/ 9 h 1038"/>
                    <a:gd name="T14" fmla="*/ 1 w 150"/>
                    <a:gd name="T15" fmla="*/ 9 h 1038"/>
                    <a:gd name="T16" fmla="*/ 1 w 150"/>
                    <a:gd name="T17" fmla="*/ 9 h 1038"/>
                    <a:gd name="T18" fmla="*/ 1 w 150"/>
                    <a:gd name="T19" fmla="*/ 9 h 1038"/>
                    <a:gd name="T20" fmla="*/ 1 w 150"/>
                    <a:gd name="T21" fmla="*/ 9 h 1038"/>
                    <a:gd name="T22" fmla="*/ 1 w 150"/>
                    <a:gd name="T23" fmla="*/ 9 h 1038"/>
                    <a:gd name="T24" fmla="*/ 1 w 150"/>
                    <a:gd name="T25" fmla="*/ 9 h 1038"/>
                    <a:gd name="T26" fmla="*/ 1 w 150"/>
                    <a:gd name="T27" fmla="*/ 9 h 1038"/>
                    <a:gd name="T28" fmla="*/ 1 w 150"/>
                    <a:gd name="T29" fmla="*/ 9 h 1038"/>
                    <a:gd name="T30" fmla="*/ 1 w 150"/>
                    <a:gd name="T31" fmla="*/ 9 h 1038"/>
                    <a:gd name="T32" fmla="*/ 1 w 150"/>
                    <a:gd name="T33" fmla="*/ 9 h 1038"/>
                    <a:gd name="T34" fmla="*/ 1 w 150"/>
                    <a:gd name="T35" fmla="*/ 9 h 1038"/>
                    <a:gd name="T36" fmla="*/ 1 w 150"/>
                    <a:gd name="T37" fmla="*/ 9 h 1038"/>
                    <a:gd name="T38" fmla="*/ 1 w 150"/>
                    <a:gd name="T39" fmla="*/ 9 h 1038"/>
                    <a:gd name="T40" fmla="*/ 1 w 150"/>
                    <a:gd name="T41" fmla="*/ 9 h 1038"/>
                    <a:gd name="T42" fmla="*/ 1 w 150"/>
                    <a:gd name="T43" fmla="*/ 9 h 1038"/>
                    <a:gd name="T44" fmla="*/ 1 w 150"/>
                    <a:gd name="T45" fmla="*/ 9 h 1038"/>
                    <a:gd name="T46" fmla="*/ 1 w 150"/>
                    <a:gd name="T47" fmla="*/ 9 h 1038"/>
                    <a:gd name="T48" fmla="*/ 1 w 150"/>
                    <a:gd name="T49" fmla="*/ 9 h 1038"/>
                    <a:gd name="T50" fmla="*/ 1 w 150"/>
                    <a:gd name="T51" fmla="*/ 9 h 1038"/>
                    <a:gd name="T52" fmla="*/ 1 w 150"/>
                    <a:gd name="T53" fmla="*/ 9 h 1038"/>
                    <a:gd name="T54" fmla="*/ 1 w 150"/>
                    <a:gd name="T55" fmla="*/ 9 h 1038"/>
                    <a:gd name="T56" fmla="*/ 1 w 150"/>
                    <a:gd name="T57" fmla="*/ 9 h 1038"/>
                    <a:gd name="T58" fmla="*/ 1 w 150"/>
                    <a:gd name="T59" fmla="*/ 9 h 1038"/>
                    <a:gd name="T60" fmla="*/ 1 w 150"/>
                    <a:gd name="T61" fmla="*/ 9 h 1038"/>
                    <a:gd name="T62" fmla="*/ 1 w 150"/>
                    <a:gd name="T63" fmla="*/ 9 h 1038"/>
                    <a:gd name="T64" fmla="*/ 0 w 150"/>
                    <a:gd name="T65" fmla="*/ 9 h 1038"/>
                    <a:gd name="T66" fmla="*/ 1 w 150"/>
                    <a:gd name="T67" fmla="*/ 9 h 1038"/>
                    <a:gd name="T68" fmla="*/ 1 w 150"/>
                    <a:gd name="T69" fmla="*/ 9 h 1038"/>
                    <a:gd name="T70" fmla="*/ 1 w 150"/>
                    <a:gd name="T71" fmla="*/ 9 h 1038"/>
                    <a:gd name="T72" fmla="*/ 1 w 150"/>
                    <a:gd name="T73" fmla="*/ 9 h 1038"/>
                    <a:gd name="T74" fmla="*/ 1 w 150"/>
                    <a:gd name="T75" fmla="*/ 9 h 1038"/>
                    <a:gd name="T76" fmla="*/ 1 w 150"/>
                    <a:gd name="T77" fmla="*/ 9 h 1038"/>
                    <a:gd name="T78" fmla="*/ 1 w 150"/>
                    <a:gd name="T79" fmla="*/ 9 h 1038"/>
                    <a:gd name="T80" fmla="*/ 1 w 150"/>
                    <a:gd name="T81" fmla="*/ 9 h 1038"/>
                    <a:gd name="T82" fmla="*/ 1 w 150"/>
                    <a:gd name="T83" fmla="*/ 0 h 103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0"/>
                    <a:gd name="T127" fmla="*/ 0 h 1038"/>
                    <a:gd name="T128" fmla="*/ 150 w 150"/>
                    <a:gd name="T129" fmla="*/ 1038 h 103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0" h="1038">
                      <a:moveTo>
                        <a:pt x="66" y="0"/>
                      </a:moveTo>
                      <a:lnTo>
                        <a:pt x="87" y="13"/>
                      </a:lnTo>
                      <a:lnTo>
                        <a:pt x="111" y="30"/>
                      </a:lnTo>
                      <a:lnTo>
                        <a:pt x="119" y="39"/>
                      </a:lnTo>
                      <a:lnTo>
                        <a:pt x="130" y="66"/>
                      </a:lnTo>
                      <a:lnTo>
                        <a:pt x="133" y="91"/>
                      </a:lnTo>
                      <a:lnTo>
                        <a:pt x="136" y="116"/>
                      </a:lnTo>
                      <a:lnTo>
                        <a:pt x="138" y="141"/>
                      </a:lnTo>
                      <a:lnTo>
                        <a:pt x="142" y="165"/>
                      </a:lnTo>
                      <a:lnTo>
                        <a:pt x="145" y="186"/>
                      </a:lnTo>
                      <a:lnTo>
                        <a:pt x="147" y="207"/>
                      </a:lnTo>
                      <a:lnTo>
                        <a:pt x="150" y="221"/>
                      </a:lnTo>
                      <a:lnTo>
                        <a:pt x="149" y="232"/>
                      </a:lnTo>
                      <a:lnTo>
                        <a:pt x="148" y="241"/>
                      </a:lnTo>
                      <a:lnTo>
                        <a:pt x="145" y="249"/>
                      </a:lnTo>
                      <a:lnTo>
                        <a:pt x="138" y="256"/>
                      </a:lnTo>
                      <a:lnTo>
                        <a:pt x="120" y="265"/>
                      </a:lnTo>
                      <a:lnTo>
                        <a:pt x="50" y="298"/>
                      </a:lnTo>
                      <a:lnTo>
                        <a:pt x="109" y="366"/>
                      </a:lnTo>
                      <a:lnTo>
                        <a:pt x="134" y="393"/>
                      </a:lnTo>
                      <a:lnTo>
                        <a:pt x="143" y="411"/>
                      </a:lnTo>
                      <a:lnTo>
                        <a:pt x="132" y="437"/>
                      </a:lnTo>
                      <a:lnTo>
                        <a:pt x="102" y="502"/>
                      </a:lnTo>
                      <a:lnTo>
                        <a:pt x="74" y="548"/>
                      </a:lnTo>
                      <a:lnTo>
                        <a:pt x="51" y="600"/>
                      </a:lnTo>
                      <a:lnTo>
                        <a:pt x="39" y="639"/>
                      </a:lnTo>
                      <a:lnTo>
                        <a:pt x="23" y="678"/>
                      </a:lnTo>
                      <a:lnTo>
                        <a:pt x="17" y="708"/>
                      </a:lnTo>
                      <a:lnTo>
                        <a:pt x="17" y="747"/>
                      </a:lnTo>
                      <a:lnTo>
                        <a:pt x="48" y="1038"/>
                      </a:lnTo>
                      <a:lnTo>
                        <a:pt x="22" y="875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8" y="148"/>
                      </a:lnTo>
                      <a:lnTo>
                        <a:pt x="57" y="112"/>
                      </a:lnTo>
                      <a:lnTo>
                        <a:pt x="62" y="86"/>
                      </a:lnTo>
                      <a:lnTo>
                        <a:pt x="68" y="5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23568" name="Group 64"/>
              <p:cNvGrpSpPr>
                <a:grpSpLocks/>
              </p:cNvGrpSpPr>
              <p:nvPr/>
            </p:nvGrpSpPr>
            <p:grpSpPr bwMode="auto">
              <a:xfrm>
                <a:off x="5469" y="1010"/>
                <a:ext cx="144" cy="958"/>
                <a:chOff x="5469" y="1010"/>
                <a:chExt cx="144" cy="958"/>
              </a:xfrm>
            </p:grpSpPr>
            <p:sp>
              <p:nvSpPr>
                <p:cNvPr id="23575" name="AutoShape 65"/>
                <p:cNvSpPr>
                  <a:spLocks noChangeArrowheads="1"/>
                </p:cNvSpPr>
                <p:nvPr/>
              </p:nvSpPr>
              <p:spPr bwMode="auto">
                <a:xfrm>
                  <a:off x="5469" y="1024"/>
                  <a:ext cx="145" cy="945"/>
                </a:xfrm>
                <a:custGeom>
                  <a:avLst/>
                  <a:gdLst>
                    <a:gd name="T0" fmla="*/ 1 w 202"/>
                    <a:gd name="T1" fmla="*/ 0 h 998"/>
                    <a:gd name="T2" fmla="*/ 1 w 202"/>
                    <a:gd name="T3" fmla="*/ 9 h 998"/>
                    <a:gd name="T4" fmla="*/ 1 w 202"/>
                    <a:gd name="T5" fmla="*/ 9 h 998"/>
                    <a:gd name="T6" fmla="*/ 1 w 202"/>
                    <a:gd name="T7" fmla="*/ 9 h 998"/>
                    <a:gd name="T8" fmla="*/ 1 w 202"/>
                    <a:gd name="T9" fmla="*/ 9 h 998"/>
                    <a:gd name="T10" fmla="*/ 1 w 202"/>
                    <a:gd name="T11" fmla="*/ 9 h 998"/>
                    <a:gd name="T12" fmla="*/ 1 w 202"/>
                    <a:gd name="T13" fmla="*/ 9 h 998"/>
                    <a:gd name="T14" fmla="*/ 1 w 202"/>
                    <a:gd name="T15" fmla="*/ 9 h 998"/>
                    <a:gd name="T16" fmla="*/ 1 w 202"/>
                    <a:gd name="T17" fmla="*/ 9 h 998"/>
                    <a:gd name="T18" fmla="*/ 1 w 202"/>
                    <a:gd name="T19" fmla="*/ 9 h 998"/>
                    <a:gd name="T20" fmla="*/ 1 w 202"/>
                    <a:gd name="T21" fmla="*/ 9 h 998"/>
                    <a:gd name="T22" fmla="*/ 1 w 202"/>
                    <a:gd name="T23" fmla="*/ 9 h 998"/>
                    <a:gd name="T24" fmla="*/ 1 w 202"/>
                    <a:gd name="T25" fmla="*/ 9 h 998"/>
                    <a:gd name="T26" fmla="*/ 1 w 202"/>
                    <a:gd name="T27" fmla="*/ 9 h 998"/>
                    <a:gd name="T28" fmla="*/ 1 w 202"/>
                    <a:gd name="T29" fmla="*/ 9 h 998"/>
                    <a:gd name="T30" fmla="*/ 1 w 202"/>
                    <a:gd name="T31" fmla="*/ 9 h 998"/>
                    <a:gd name="T32" fmla="*/ 1 w 202"/>
                    <a:gd name="T33" fmla="*/ 9 h 998"/>
                    <a:gd name="T34" fmla="*/ 1 w 202"/>
                    <a:gd name="T35" fmla="*/ 9 h 998"/>
                    <a:gd name="T36" fmla="*/ 1 w 202"/>
                    <a:gd name="T37" fmla="*/ 9 h 998"/>
                    <a:gd name="T38" fmla="*/ 1 w 202"/>
                    <a:gd name="T39" fmla="*/ 9 h 998"/>
                    <a:gd name="T40" fmla="*/ 0 w 202"/>
                    <a:gd name="T41" fmla="*/ 9 h 998"/>
                    <a:gd name="T42" fmla="*/ 1 w 202"/>
                    <a:gd name="T43" fmla="*/ 9 h 998"/>
                    <a:gd name="T44" fmla="*/ 1 w 202"/>
                    <a:gd name="T45" fmla="*/ 9 h 998"/>
                    <a:gd name="T46" fmla="*/ 1 w 202"/>
                    <a:gd name="T47" fmla="*/ 9 h 998"/>
                    <a:gd name="T48" fmla="*/ 1 w 202"/>
                    <a:gd name="T49" fmla="*/ 9 h 998"/>
                    <a:gd name="T50" fmla="*/ 1 w 202"/>
                    <a:gd name="T51" fmla="*/ 9 h 998"/>
                    <a:gd name="T52" fmla="*/ 1 w 202"/>
                    <a:gd name="T53" fmla="*/ 9 h 998"/>
                    <a:gd name="T54" fmla="*/ 1 w 202"/>
                    <a:gd name="T55" fmla="*/ 9 h 998"/>
                    <a:gd name="T56" fmla="*/ 1 w 202"/>
                    <a:gd name="T57" fmla="*/ 9 h 998"/>
                    <a:gd name="T58" fmla="*/ 1 w 202"/>
                    <a:gd name="T59" fmla="*/ 9 h 998"/>
                    <a:gd name="T60" fmla="*/ 1 w 202"/>
                    <a:gd name="T61" fmla="*/ 9 h 998"/>
                    <a:gd name="T62" fmla="*/ 1 w 202"/>
                    <a:gd name="T63" fmla="*/ 9 h 998"/>
                    <a:gd name="T64" fmla="*/ 1 w 202"/>
                    <a:gd name="T65" fmla="*/ 9 h 998"/>
                    <a:gd name="T66" fmla="*/ 1 w 202"/>
                    <a:gd name="T67" fmla="*/ 9 h 998"/>
                    <a:gd name="T68" fmla="*/ 1 w 202"/>
                    <a:gd name="T69" fmla="*/ 9 h 998"/>
                    <a:gd name="T70" fmla="*/ 1 w 202"/>
                    <a:gd name="T71" fmla="*/ 9 h 998"/>
                    <a:gd name="T72" fmla="*/ 1 w 202"/>
                    <a:gd name="T73" fmla="*/ 9 h 998"/>
                    <a:gd name="T74" fmla="*/ 1 w 202"/>
                    <a:gd name="T75" fmla="*/ 9 h 998"/>
                    <a:gd name="T76" fmla="*/ 1 w 202"/>
                    <a:gd name="T77" fmla="*/ 9 h 998"/>
                    <a:gd name="T78" fmla="*/ 1 w 202"/>
                    <a:gd name="T79" fmla="*/ 9 h 998"/>
                    <a:gd name="T80" fmla="*/ 1 w 202"/>
                    <a:gd name="T81" fmla="*/ 9 h 998"/>
                    <a:gd name="T82" fmla="*/ 1 w 202"/>
                    <a:gd name="T83" fmla="*/ 0 h 99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2"/>
                    <a:gd name="T127" fmla="*/ 0 h 998"/>
                    <a:gd name="T128" fmla="*/ 202 w 202"/>
                    <a:gd name="T129" fmla="*/ 998 h 99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2" h="998">
                      <a:moveTo>
                        <a:pt x="202" y="0"/>
                      </a:moveTo>
                      <a:lnTo>
                        <a:pt x="184" y="14"/>
                      </a:lnTo>
                      <a:lnTo>
                        <a:pt x="172" y="24"/>
                      </a:lnTo>
                      <a:lnTo>
                        <a:pt x="160" y="35"/>
                      </a:lnTo>
                      <a:lnTo>
                        <a:pt x="147" y="45"/>
                      </a:lnTo>
                      <a:lnTo>
                        <a:pt x="136" y="56"/>
                      </a:lnTo>
                      <a:lnTo>
                        <a:pt x="123" y="64"/>
                      </a:lnTo>
                      <a:lnTo>
                        <a:pt x="111" y="78"/>
                      </a:lnTo>
                      <a:lnTo>
                        <a:pt x="99" y="94"/>
                      </a:lnTo>
                      <a:lnTo>
                        <a:pt x="90" y="106"/>
                      </a:lnTo>
                      <a:lnTo>
                        <a:pt x="79" y="121"/>
                      </a:lnTo>
                      <a:lnTo>
                        <a:pt x="72" y="134"/>
                      </a:lnTo>
                      <a:lnTo>
                        <a:pt x="58" y="161"/>
                      </a:lnTo>
                      <a:lnTo>
                        <a:pt x="47" y="188"/>
                      </a:lnTo>
                      <a:lnTo>
                        <a:pt x="55" y="203"/>
                      </a:lnTo>
                      <a:lnTo>
                        <a:pt x="72" y="214"/>
                      </a:lnTo>
                      <a:lnTo>
                        <a:pt x="105" y="257"/>
                      </a:lnTo>
                      <a:lnTo>
                        <a:pt x="27" y="285"/>
                      </a:lnTo>
                      <a:lnTo>
                        <a:pt x="12" y="289"/>
                      </a:lnTo>
                      <a:lnTo>
                        <a:pt x="4" y="298"/>
                      </a:lnTo>
                      <a:lnTo>
                        <a:pt x="0" y="318"/>
                      </a:lnTo>
                      <a:lnTo>
                        <a:pt x="10" y="385"/>
                      </a:lnTo>
                      <a:lnTo>
                        <a:pt x="27" y="465"/>
                      </a:lnTo>
                      <a:lnTo>
                        <a:pt x="40" y="518"/>
                      </a:lnTo>
                      <a:lnTo>
                        <a:pt x="66" y="631"/>
                      </a:lnTo>
                      <a:lnTo>
                        <a:pt x="71" y="671"/>
                      </a:lnTo>
                      <a:lnTo>
                        <a:pt x="75" y="705"/>
                      </a:lnTo>
                      <a:lnTo>
                        <a:pt x="78" y="751"/>
                      </a:lnTo>
                      <a:lnTo>
                        <a:pt x="62" y="998"/>
                      </a:lnTo>
                      <a:lnTo>
                        <a:pt x="68" y="957"/>
                      </a:lnTo>
                      <a:lnTo>
                        <a:pt x="79" y="887"/>
                      </a:lnTo>
                      <a:lnTo>
                        <a:pt x="87" y="784"/>
                      </a:lnTo>
                      <a:lnTo>
                        <a:pt x="98" y="608"/>
                      </a:lnTo>
                      <a:lnTo>
                        <a:pt x="104" y="393"/>
                      </a:lnTo>
                      <a:lnTo>
                        <a:pt x="149" y="141"/>
                      </a:lnTo>
                      <a:lnTo>
                        <a:pt x="158" y="115"/>
                      </a:lnTo>
                      <a:lnTo>
                        <a:pt x="164" y="100"/>
                      </a:lnTo>
                      <a:lnTo>
                        <a:pt x="172" y="75"/>
                      </a:lnTo>
                      <a:lnTo>
                        <a:pt x="180" y="53"/>
                      </a:lnTo>
                      <a:lnTo>
                        <a:pt x="191" y="30"/>
                      </a:lnTo>
                      <a:lnTo>
                        <a:pt x="200" y="11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6" name="AutoShape 66"/>
                <p:cNvSpPr>
                  <a:spLocks noChangeArrowheads="1"/>
                </p:cNvSpPr>
                <p:nvPr/>
              </p:nvSpPr>
              <p:spPr bwMode="auto">
                <a:xfrm>
                  <a:off x="5469" y="1010"/>
                  <a:ext cx="144" cy="945"/>
                </a:xfrm>
                <a:custGeom>
                  <a:avLst/>
                  <a:gdLst>
                    <a:gd name="T0" fmla="*/ 1 w 202"/>
                    <a:gd name="T1" fmla="*/ 0 h 998"/>
                    <a:gd name="T2" fmla="*/ 1 w 202"/>
                    <a:gd name="T3" fmla="*/ 9 h 998"/>
                    <a:gd name="T4" fmla="*/ 1 w 202"/>
                    <a:gd name="T5" fmla="*/ 9 h 998"/>
                    <a:gd name="T6" fmla="*/ 1 w 202"/>
                    <a:gd name="T7" fmla="*/ 9 h 998"/>
                    <a:gd name="T8" fmla="*/ 1 w 202"/>
                    <a:gd name="T9" fmla="*/ 9 h 998"/>
                    <a:gd name="T10" fmla="*/ 1 w 202"/>
                    <a:gd name="T11" fmla="*/ 9 h 998"/>
                    <a:gd name="T12" fmla="*/ 1 w 202"/>
                    <a:gd name="T13" fmla="*/ 9 h 998"/>
                    <a:gd name="T14" fmla="*/ 1 w 202"/>
                    <a:gd name="T15" fmla="*/ 9 h 998"/>
                    <a:gd name="T16" fmla="*/ 1 w 202"/>
                    <a:gd name="T17" fmla="*/ 9 h 998"/>
                    <a:gd name="T18" fmla="*/ 1 w 202"/>
                    <a:gd name="T19" fmla="*/ 9 h 998"/>
                    <a:gd name="T20" fmla="*/ 1 w 202"/>
                    <a:gd name="T21" fmla="*/ 9 h 998"/>
                    <a:gd name="T22" fmla="*/ 1 w 202"/>
                    <a:gd name="T23" fmla="*/ 9 h 998"/>
                    <a:gd name="T24" fmla="*/ 1 w 202"/>
                    <a:gd name="T25" fmla="*/ 9 h 998"/>
                    <a:gd name="T26" fmla="*/ 1 w 202"/>
                    <a:gd name="T27" fmla="*/ 9 h 998"/>
                    <a:gd name="T28" fmla="*/ 1 w 202"/>
                    <a:gd name="T29" fmla="*/ 9 h 998"/>
                    <a:gd name="T30" fmla="*/ 1 w 202"/>
                    <a:gd name="T31" fmla="*/ 9 h 998"/>
                    <a:gd name="T32" fmla="*/ 1 w 202"/>
                    <a:gd name="T33" fmla="*/ 9 h 998"/>
                    <a:gd name="T34" fmla="*/ 1 w 202"/>
                    <a:gd name="T35" fmla="*/ 9 h 998"/>
                    <a:gd name="T36" fmla="*/ 1 w 202"/>
                    <a:gd name="T37" fmla="*/ 9 h 998"/>
                    <a:gd name="T38" fmla="*/ 1 w 202"/>
                    <a:gd name="T39" fmla="*/ 9 h 998"/>
                    <a:gd name="T40" fmla="*/ 0 w 202"/>
                    <a:gd name="T41" fmla="*/ 9 h 998"/>
                    <a:gd name="T42" fmla="*/ 1 w 202"/>
                    <a:gd name="T43" fmla="*/ 9 h 998"/>
                    <a:gd name="T44" fmla="*/ 1 w 202"/>
                    <a:gd name="T45" fmla="*/ 9 h 998"/>
                    <a:gd name="T46" fmla="*/ 1 w 202"/>
                    <a:gd name="T47" fmla="*/ 9 h 998"/>
                    <a:gd name="T48" fmla="*/ 1 w 202"/>
                    <a:gd name="T49" fmla="*/ 9 h 998"/>
                    <a:gd name="T50" fmla="*/ 1 w 202"/>
                    <a:gd name="T51" fmla="*/ 9 h 998"/>
                    <a:gd name="T52" fmla="*/ 1 w 202"/>
                    <a:gd name="T53" fmla="*/ 9 h 998"/>
                    <a:gd name="T54" fmla="*/ 1 w 202"/>
                    <a:gd name="T55" fmla="*/ 9 h 998"/>
                    <a:gd name="T56" fmla="*/ 1 w 202"/>
                    <a:gd name="T57" fmla="*/ 9 h 998"/>
                    <a:gd name="T58" fmla="*/ 1 w 202"/>
                    <a:gd name="T59" fmla="*/ 9 h 998"/>
                    <a:gd name="T60" fmla="*/ 1 w 202"/>
                    <a:gd name="T61" fmla="*/ 9 h 998"/>
                    <a:gd name="T62" fmla="*/ 1 w 202"/>
                    <a:gd name="T63" fmla="*/ 9 h 998"/>
                    <a:gd name="T64" fmla="*/ 1 w 202"/>
                    <a:gd name="T65" fmla="*/ 9 h 998"/>
                    <a:gd name="T66" fmla="*/ 1 w 202"/>
                    <a:gd name="T67" fmla="*/ 9 h 998"/>
                    <a:gd name="T68" fmla="*/ 1 w 202"/>
                    <a:gd name="T69" fmla="*/ 9 h 998"/>
                    <a:gd name="T70" fmla="*/ 1 w 202"/>
                    <a:gd name="T71" fmla="*/ 9 h 998"/>
                    <a:gd name="T72" fmla="*/ 1 w 202"/>
                    <a:gd name="T73" fmla="*/ 9 h 998"/>
                    <a:gd name="T74" fmla="*/ 1 w 202"/>
                    <a:gd name="T75" fmla="*/ 9 h 998"/>
                    <a:gd name="T76" fmla="*/ 1 w 202"/>
                    <a:gd name="T77" fmla="*/ 9 h 998"/>
                    <a:gd name="T78" fmla="*/ 1 w 202"/>
                    <a:gd name="T79" fmla="*/ 9 h 998"/>
                    <a:gd name="T80" fmla="*/ 1 w 202"/>
                    <a:gd name="T81" fmla="*/ 9 h 998"/>
                    <a:gd name="T82" fmla="*/ 1 w 202"/>
                    <a:gd name="T83" fmla="*/ 0 h 99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2"/>
                    <a:gd name="T127" fmla="*/ 0 h 998"/>
                    <a:gd name="T128" fmla="*/ 202 w 202"/>
                    <a:gd name="T129" fmla="*/ 998 h 99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2" h="998">
                      <a:moveTo>
                        <a:pt x="202" y="0"/>
                      </a:moveTo>
                      <a:lnTo>
                        <a:pt x="184" y="14"/>
                      </a:lnTo>
                      <a:lnTo>
                        <a:pt x="172" y="24"/>
                      </a:lnTo>
                      <a:lnTo>
                        <a:pt x="160" y="35"/>
                      </a:lnTo>
                      <a:lnTo>
                        <a:pt x="147" y="45"/>
                      </a:lnTo>
                      <a:lnTo>
                        <a:pt x="136" y="56"/>
                      </a:lnTo>
                      <a:lnTo>
                        <a:pt x="123" y="64"/>
                      </a:lnTo>
                      <a:lnTo>
                        <a:pt x="111" y="78"/>
                      </a:lnTo>
                      <a:lnTo>
                        <a:pt x="99" y="94"/>
                      </a:lnTo>
                      <a:lnTo>
                        <a:pt x="90" y="106"/>
                      </a:lnTo>
                      <a:lnTo>
                        <a:pt x="79" y="121"/>
                      </a:lnTo>
                      <a:lnTo>
                        <a:pt x="72" y="135"/>
                      </a:lnTo>
                      <a:lnTo>
                        <a:pt x="58" y="161"/>
                      </a:lnTo>
                      <a:lnTo>
                        <a:pt x="47" y="188"/>
                      </a:lnTo>
                      <a:lnTo>
                        <a:pt x="52" y="203"/>
                      </a:lnTo>
                      <a:lnTo>
                        <a:pt x="72" y="214"/>
                      </a:lnTo>
                      <a:lnTo>
                        <a:pt x="105" y="257"/>
                      </a:lnTo>
                      <a:lnTo>
                        <a:pt x="27" y="285"/>
                      </a:lnTo>
                      <a:lnTo>
                        <a:pt x="12" y="289"/>
                      </a:lnTo>
                      <a:lnTo>
                        <a:pt x="4" y="298"/>
                      </a:lnTo>
                      <a:lnTo>
                        <a:pt x="0" y="311"/>
                      </a:lnTo>
                      <a:lnTo>
                        <a:pt x="10" y="385"/>
                      </a:lnTo>
                      <a:lnTo>
                        <a:pt x="27" y="465"/>
                      </a:lnTo>
                      <a:lnTo>
                        <a:pt x="40" y="518"/>
                      </a:lnTo>
                      <a:lnTo>
                        <a:pt x="66" y="631"/>
                      </a:lnTo>
                      <a:lnTo>
                        <a:pt x="71" y="671"/>
                      </a:lnTo>
                      <a:lnTo>
                        <a:pt x="75" y="705"/>
                      </a:lnTo>
                      <a:lnTo>
                        <a:pt x="78" y="751"/>
                      </a:lnTo>
                      <a:lnTo>
                        <a:pt x="62" y="998"/>
                      </a:lnTo>
                      <a:lnTo>
                        <a:pt x="68" y="957"/>
                      </a:lnTo>
                      <a:lnTo>
                        <a:pt x="79" y="887"/>
                      </a:lnTo>
                      <a:lnTo>
                        <a:pt x="87" y="784"/>
                      </a:lnTo>
                      <a:lnTo>
                        <a:pt x="98" y="608"/>
                      </a:lnTo>
                      <a:lnTo>
                        <a:pt x="104" y="393"/>
                      </a:lnTo>
                      <a:lnTo>
                        <a:pt x="149" y="141"/>
                      </a:lnTo>
                      <a:lnTo>
                        <a:pt x="158" y="115"/>
                      </a:lnTo>
                      <a:lnTo>
                        <a:pt x="164" y="100"/>
                      </a:lnTo>
                      <a:lnTo>
                        <a:pt x="172" y="75"/>
                      </a:lnTo>
                      <a:lnTo>
                        <a:pt x="180" y="53"/>
                      </a:lnTo>
                      <a:lnTo>
                        <a:pt x="191" y="30"/>
                      </a:lnTo>
                      <a:lnTo>
                        <a:pt x="200" y="11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  <p:grpSp>
            <p:nvGrpSpPr>
              <p:cNvPr id="23569" name="Group 67"/>
              <p:cNvGrpSpPr>
                <a:grpSpLocks/>
              </p:cNvGrpSpPr>
              <p:nvPr/>
            </p:nvGrpSpPr>
            <p:grpSpPr bwMode="auto">
              <a:xfrm>
                <a:off x="5247" y="1187"/>
                <a:ext cx="755" cy="278"/>
                <a:chOff x="5247" y="1187"/>
                <a:chExt cx="755" cy="278"/>
              </a:xfrm>
            </p:grpSpPr>
            <p:sp>
              <p:nvSpPr>
                <p:cNvPr id="23570" name="AutoShape 68"/>
                <p:cNvSpPr>
                  <a:spLocks noChangeArrowheads="1"/>
                </p:cNvSpPr>
                <p:nvPr/>
              </p:nvSpPr>
              <p:spPr bwMode="auto">
                <a:xfrm>
                  <a:off x="5286" y="1187"/>
                  <a:ext cx="161" cy="176"/>
                </a:xfrm>
                <a:custGeom>
                  <a:avLst/>
                  <a:gdLst>
                    <a:gd name="T0" fmla="*/ 1 w 220"/>
                    <a:gd name="T1" fmla="*/ 3 h 210"/>
                    <a:gd name="T2" fmla="*/ 0 w 220"/>
                    <a:gd name="T3" fmla="*/ 3 h 210"/>
                    <a:gd name="T4" fmla="*/ 1 w 220"/>
                    <a:gd name="T5" fmla="*/ 3 h 210"/>
                    <a:gd name="T6" fmla="*/ 1 w 220"/>
                    <a:gd name="T7" fmla="*/ 3 h 210"/>
                    <a:gd name="T8" fmla="*/ 1 w 220"/>
                    <a:gd name="T9" fmla="*/ 3 h 210"/>
                    <a:gd name="T10" fmla="*/ 1 w 220"/>
                    <a:gd name="T11" fmla="*/ 3 h 210"/>
                    <a:gd name="T12" fmla="*/ 1 w 220"/>
                    <a:gd name="T13" fmla="*/ 3 h 210"/>
                    <a:gd name="T14" fmla="*/ 1 w 220"/>
                    <a:gd name="T15" fmla="*/ 3 h 210"/>
                    <a:gd name="T16" fmla="*/ 1 w 220"/>
                    <a:gd name="T17" fmla="*/ 3 h 210"/>
                    <a:gd name="T18" fmla="*/ 1 w 220"/>
                    <a:gd name="T19" fmla="*/ 0 h 210"/>
                    <a:gd name="T20" fmla="*/ 1 w 220"/>
                    <a:gd name="T21" fmla="*/ 3 h 210"/>
                    <a:gd name="T22" fmla="*/ 1 w 220"/>
                    <a:gd name="T23" fmla="*/ 3 h 210"/>
                    <a:gd name="T24" fmla="*/ 1 w 220"/>
                    <a:gd name="T25" fmla="*/ 3 h 210"/>
                    <a:gd name="T26" fmla="*/ 1 w 220"/>
                    <a:gd name="T27" fmla="*/ 3 h 210"/>
                    <a:gd name="T28" fmla="*/ 1 w 220"/>
                    <a:gd name="T29" fmla="*/ 3 h 210"/>
                    <a:gd name="T30" fmla="*/ 1 w 220"/>
                    <a:gd name="T31" fmla="*/ 3 h 210"/>
                    <a:gd name="T32" fmla="*/ 1 w 220"/>
                    <a:gd name="T33" fmla="*/ 3 h 210"/>
                    <a:gd name="T34" fmla="*/ 1 w 220"/>
                    <a:gd name="T35" fmla="*/ 3 h 2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0"/>
                    <a:gd name="T55" fmla="*/ 0 h 210"/>
                    <a:gd name="T56" fmla="*/ 220 w 220"/>
                    <a:gd name="T57" fmla="*/ 210 h 2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0" h="210">
                      <a:moveTo>
                        <a:pt x="196" y="166"/>
                      </a:moveTo>
                      <a:lnTo>
                        <a:pt x="0" y="210"/>
                      </a:lnTo>
                      <a:lnTo>
                        <a:pt x="194" y="153"/>
                      </a:lnTo>
                      <a:lnTo>
                        <a:pt x="66" y="152"/>
                      </a:lnTo>
                      <a:lnTo>
                        <a:pt x="196" y="135"/>
                      </a:lnTo>
                      <a:lnTo>
                        <a:pt x="196" y="110"/>
                      </a:lnTo>
                      <a:lnTo>
                        <a:pt x="190" y="85"/>
                      </a:lnTo>
                      <a:lnTo>
                        <a:pt x="175" y="55"/>
                      </a:lnTo>
                      <a:lnTo>
                        <a:pt x="151" y="22"/>
                      </a:lnTo>
                      <a:lnTo>
                        <a:pt x="138" y="0"/>
                      </a:lnTo>
                      <a:lnTo>
                        <a:pt x="156" y="9"/>
                      </a:lnTo>
                      <a:lnTo>
                        <a:pt x="175" y="34"/>
                      </a:lnTo>
                      <a:lnTo>
                        <a:pt x="190" y="62"/>
                      </a:lnTo>
                      <a:lnTo>
                        <a:pt x="199" y="82"/>
                      </a:lnTo>
                      <a:lnTo>
                        <a:pt x="200" y="112"/>
                      </a:lnTo>
                      <a:lnTo>
                        <a:pt x="220" y="68"/>
                      </a:lnTo>
                      <a:lnTo>
                        <a:pt x="200" y="135"/>
                      </a:lnTo>
                      <a:lnTo>
                        <a:pt x="196" y="166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1" name="AutoShape 69"/>
                <p:cNvSpPr>
                  <a:spLocks noChangeArrowheads="1"/>
                </p:cNvSpPr>
                <p:nvPr/>
              </p:nvSpPr>
              <p:spPr bwMode="auto">
                <a:xfrm>
                  <a:off x="5247" y="1353"/>
                  <a:ext cx="1" cy="61"/>
                </a:xfrm>
                <a:custGeom>
                  <a:avLst/>
                  <a:gdLst>
                    <a:gd name="T0" fmla="*/ 0 w 27"/>
                    <a:gd name="T1" fmla="*/ 0 h 92"/>
                    <a:gd name="T2" fmla="*/ 0 w 27"/>
                    <a:gd name="T3" fmla="*/ 1 h 92"/>
                    <a:gd name="T4" fmla="*/ 0 w 27"/>
                    <a:gd name="T5" fmla="*/ 1 h 92"/>
                    <a:gd name="T6" fmla="*/ 0 w 27"/>
                    <a:gd name="T7" fmla="*/ 1 h 92"/>
                    <a:gd name="T8" fmla="*/ 0 w 27"/>
                    <a:gd name="T9" fmla="*/ 1 h 92"/>
                    <a:gd name="T10" fmla="*/ 0 w 27"/>
                    <a:gd name="T11" fmla="*/ 1 h 92"/>
                    <a:gd name="T12" fmla="*/ 0 w 27"/>
                    <a:gd name="T13" fmla="*/ 1 h 92"/>
                    <a:gd name="T14" fmla="*/ 0 w 27"/>
                    <a:gd name="T15" fmla="*/ 1 h 92"/>
                    <a:gd name="T16" fmla="*/ 0 w 27"/>
                    <a:gd name="T17" fmla="*/ 1 h 92"/>
                    <a:gd name="T18" fmla="*/ 0 w 27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92"/>
                    <a:gd name="T32" fmla="*/ 27 w 27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92">
                      <a:moveTo>
                        <a:pt x="13" y="0"/>
                      </a:moveTo>
                      <a:lnTo>
                        <a:pt x="16" y="20"/>
                      </a:lnTo>
                      <a:lnTo>
                        <a:pt x="27" y="40"/>
                      </a:lnTo>
                      <a:lnTo>
                        <a:pt x="27" y="60"/>
                      </a:lnTo>
                      <a:lnTo>
                        <a:pt x="23" y="77"/>
                      </a:lnTo>
                      <a:lnTo>
                        <a:pt x="8" y="92"/>
                      </a:lnTo>
                      <a:lnTo>
                        <a:pt x="6" y="36"/>
                      </a:lnTo>
                      <a:lnTo>
                        <a:pt x="0" y="30"/>
                      </a:lnTo>
                      <a:lnTo>
                        <a:pt x="1" y="1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2" name="AutoShape 70"/>
                <p:cNvSpPr>
                  <a:spLocks noChangeArrowheads="1"/>
                </p:cNvSpPr>
                <p:nvPr/>
              </p:nvSpPr>
              <p:spPr bwMode="auto">
                <a:xfrm>
                  <a:off x="5926" y="1391"/>
                  <a:ext cx="73" cy="75"/>
                </a:xfrm>
                <a:custGeom>
                  <a:avLst/>
                  <a:gdLst>
                    <a:gd name="T0" fmla="*/ 0 w 116"/>
                    <a:gd name="T1" fmla="*/ 1 h 104"/>
                    <a:gd name="T2" fmla="*/ 1 w 116"/>
                    <a:gd name="T3" fmla="*/ 1 h 104"/>
                    <a:gd name="T4" fmla="*/ 1 w 116"/>
                    <a:gd name="T5" fmla="*/ 1 h 104"/>
                    <a:gd name="T6" fmla="*/ 1 w 116"/>
                    <a:gd name="T7" fmla="*/ 1 h 104"/>
                    <a:gd name="T8" fmla="*/ 1 w 116"/>
                    <a:gd name="T9" fmla="*/ 0 h 104"/>
                    <a:gd name="T10" fmla="*/ 1 w 116"/>
                    <a:gd name="T11" fmla="*/ 1 h 104"/>
                    <a:gd name="T12" fmla="*/ 1 w 116"/>
                    <a:gd name="T13" fmla="*/ 1 h 104"/>
                    <a:gd name="T14" fmla="*/ 1 w 116"/>
                    <a:gd name="T15" fmla="*/ 1 h 104"/>
                    <a:gd name="T16" fmla="*/ 1 w 116"/>
                    <a:gd name="T17" fmla="*/ 1 h 104"/>
                    <a:gd name="T18" fmla="*/ 0 w 116"/>
                    <a:gd name="T19" fmla="*/ 1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6"/>
                    <a:gd name="T31" fmla="*/ 0 h 104"/>
                    <a:gd name="T32" fmla="*/ 116 w 116"/>
                    <a:gd name="T33" fmla="*/ 104 h 1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6" h="104">
                      <a:moveTo>
                        <a:pt x="0" y="104"/>
                      </a:moveTo>
                      <a:lnTo>
                        <a:pt x="43" y="73"/>
                      </a:lnTo>
                      <a:lnTo>
                        <a:pt x="82" y="46"/>
                      </a:lnTo>
                      <a:lnTo>
                        <a:pt x="104" y="15"/>
                      </a:lnTo>
                      <a:lnTo>
                        <a:pt x="116" y="0"/>
                      </a:lnTo>
                      <a:lnTo>
                        <a:pt x="82" y="21"/>
                      </a:lnTo>
                      <a:lnTo>
                        <a:pt x="61" y="37"/>
                      </a:lnTo>
                      <a:lnTo>
                        <a:pt x="43" y="49"/>
                      </a:lnTo>
                      <a:lnTo>
                        <a:pt x="27" y="67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3" name="AutoShape 71"/>
                <p:cNvSpPr>
                  <a:spLocks noChangeArrowheads="1"/>
                </p:cNvSpPr>
                <p:nvPr/>
              </p:nvSpPr>
              <p:spPr bwMode="auto">
                <a:xfrm>
                  <a:off x="5976" y="1427"/>
                  <a:ext cx="27" cy="34"/>
                </a:xfrm>
                <a:custGeom>
                  <a:avLst/>
                  <a:gdLst>
                    <a:gd name="T0" fmla="*/ 0 w 62"/>
                    <a:gd name="T1" fmla="*/ 1 h 62"/>
                    <a:gd name="T2" fmla="*/ 0 w 62"/>
                    <a:gd name="T3" fmla="*/ 0 h 62"/>
                    <a:gd name="T4" fmla="*/ 0 w 62"/>
                    <a:gd name="T5" fmla="*/ 1 h 62"/>
                    <a:gd name="T6" fmla="*/ 0 w 62"/>
                    <a:gd name="T7" fmla="*/ 1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62"/>
                    <a:gd name="T14" fmla="*/ 62 w 62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62">
                      <a:moveTo>
                        <a:pt x="0" y="62"/>
                      </a:moveTo>
                      <a:lnTo>
                        <a:pt x="62" y="0"/>
                      </a:lnTo>
                      <a:lnTo>
                        <a:pt x="43" y="4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  <p:sp>
              <p:nvSpPr>
                <p:cNvPr id="23574" name="AutoShape 72"/>
                <p:cNvSpPr>
                  <a:spLocks noChangeArrowheads="1"/>
                </p:cNvSpPr>
                <p:nvPr/>
              </p:nvSpPr>
              <p:spPr bwMode="auto">
                <a:xfrm>
                  <a:off x="5934" y="1275"/>
                  <a:ext cx="22" cy="149"/>
                </a:xfrm>
                <a:custGeom>
                  <a:avLst/>
                  <a:gdLst>
                    <a:gd name="T0" fmla="*/ 0 w 56"/>
                    <a:gd name="T1" fmla="*/ 2 h 183"/>
                    <a:gd name="T2" fmla="*/ 0 w 56"/>
                    <a:gd name="T3" fmla="*/ 2 h 183"/>
                    <a:gd name="T4" fmla="*/ 0 w 56"/>
                    <a:gd name="T5" fmla="*/ 2 h 183"/>
                    <a:gd name="T6" fmla="*/ 0 w 56"/>
                    <a:gd name="T7" fmla="*/ 0 h 183"/>
                    <a:gd name="T8" fmla="*/ 0 w 56"/>
                    <a:gd name="T9" fmla="*/ 2 h 183"/>
                    <a:gd name="T10" fmla="*/ 0 w 56"/>
                    <a:gd name="T11" fmla="*/ 2 h 183"/>
                    <a:gd name="T12" fmla="*/ 0 w 56"/>
                    <a:gd name="T13" fmla="*/ 2 h 183"/>
                    <a:gd name="T14" fmla="*/ 0 w 56"/>
                    <a:gd name="T15" fmla="*/ 2 h 1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"/>
                    <a:gd name="T25" fmla="*/ 0 h 183"/>
                    <a:gd name="T26" fmla="*/ 56 w 56"/>
                    <a:gd name="T27" fmla="*/ 183 h 1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" h="183">
                      <a:moveTo>
                        <a:pt x="0" y="183"/>
                      </a:moveTo>
                      <a:lnTo>
                        <a:pt x="3" y="107"/>
                      </a:lnTo>
                      <a:lnTo>
                        <a:pt x="19" y="30"/>
                      </a:lnTo>
                      <a:lnTo>
                        <a:pt x="31" y="0"/>
                      </a:lnTo>
                      <a:lnTo>
                        <a:pt x="12" y="98"/>
                      </a:lnTo>
                      <a:lnTo>
                        <a:pt x="9" y="150"/>
                      </a:lnTo>
                      <a:lnTo>
                        <a:pt x="56" y="104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PH" altLang="en-US"/>
                </a:p>
              </p:txBody>
            </p:sp>
          </p:grpSp>
        </p:grpSp>
        <p:sp>
          <p:nvSpPr>
            <p:cNvPr id="23564" name="AutoShape 73"/>
            <p:cNvSpPr>
              <a:spLocks noChangeArrowheads="1"/>
            </p:cNvSpPr>
            <p:nvPr/>
          </p:nvSpPr>
          <p:spPr bwMode="auto">
            <a:xfrm>
              <a:off x="4916" y="1422"/>
              <a:ext cx="135" cy="158"/>
            </a:xfrm>
            <a:custGeom>
              <a:avLst/>
              <a:gdLst>
                <a:gd name="T0" fmla="*/ 0 w 351"/>
                <a:gd name="T1" fmla="*/ 0 h 242"/>
                <a:gd name="T2" fmla="*/ 0 w 351"/>
                <a:gd name="T3" fmla="*/ 1 h 242"/>
                <a:gd name="T4" fmla="*/ 0 w 351"/>
                <a:gd name="T5" fmla="*/ 1 h 242"/>
                <a:gd name="T6" fmla="*/ 0 w 351"/>
                <a:gd name="T7" fmla="*/ 1 h 242"/>
                <a:gd name="T8" fmla="*/ 0 w 351"/>
                <a:gd name="T9" fmla="*/ 1 h 242"/>
                <a:gd name="T10" fmla="*/ 0 w 351"/>
                <a:gd name="T11" fmla="*/ 1 h 242"/>
                <a:gd name="T12" fmla="*/ 0 w 351"/>
                <a:gd name="T13" fmla="*/ 1 h 242"/>
                <a:gd name="T14" fmla="*/ 0 w 351"/>
                <a:gd name="T15" fmla="*/ 1 h 242"/>
                <a:gd name="T16" fmla="*/ 0 w 351"/>
                <a:gd name="T17" fmla="*/ 1 h 242"/>
                <a:gd name="T18" fmla="*/ 0 w 351"/>
                <a:gd name="T19" fmla="*/ 1 h 242"/>
                <a:gd name="T20" fmla="*/ 0 w 351"/>
                <a:gd name="T21" fmla="*/ 1 h 242"/>
                <a:gd name="T22" fmla="*/ 0 w 351"/>
                <a:gd name="T23" fmla="*/ 1 h 242"/>
                <a:gd name="T24" fmla="*/ 0 w 351"/>
                <a:gd name="T25" fmla="*/ 1 h 242"/>
                <a:gd name="T26" fmla="*/ 0 w 351"/>
                <a:gd name="T27" fmla="*/ 1 h 242"/>
                <a:gd name="T28" fmla="*/ 0 w 351"/>
                <a:gd name="T29" fmla="*/ 1 h 242"/>
                <a:gd name="T30" fmla="*/ 0 w 351"/>
                <a:gd name="T31" fmla="*/ 0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242"/>
                <a:gd name="T50" fmla="*/ 351 w 351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242">
                  <a:moveTo>
                    <a:pt x="297" y="0"/>
                  </a:moveTo>
                  <a:lnTo>
                    <a:pt x="124" y="81"/>
                  </a:lnTo>
                  <a:lnTo>
                    <a:pt x="94" y="94"/>
                  </a:lnTo>
                  <a:lnTo>
                    <a:pt x="43" y="103"/>
                  </a:lnTo>
                  <a:lnTo>
                    <a:pt x="21" y="105"/>
                  </a:lnTo>
                  <a:lnTo>
                    <a:pt x="0" y="126"/>
                  </a:lnTo>
                  <a:lnTo>
                    <a:pt x="0" y="242"/>
                  </a:lnTo>
                  <a:lnTo>
                    <a:pt x="28" y="236"/>
                  </a:lnTo>
                  <a:lnTo>
                    <a:pt x="46" y="236"/>
                  </a:lnTo>
                  <a:lnTo>
                    <a:pt x="95" y="200"/>
                  </a:lnTo>
                  <a:lnTo>
                    <a:pt x="128" y="150"/>
                  </a:lnTo>
                  <a:lnTo>
                    <a:pt x="197" y="139"/>
                  </a:lnTo>
                  <a:lnTo>
                    <a:pt x="351" y="103"/>
                  </a:lnTo>
                  <a:lnTo>
                    <a:pt x="344" y="53"/>
                  </a:lnTo>
                  <a:lnTo>
                    <a:pt x="320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9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PH" altLang="en-US"/>
            </a:p>
          </p:txBody>
        </p:sp>
      </p:grpSp>
      <p:sp>
        <p:nvSpPr>
          <p:cNvPr id="22532" name="Rectangle 74"/>
          <p:cNvSpPr>
            <a:spLocks noChangeArrowheads="1"/>
          </p:cNvSpPr>
          <p:nvPr/>
        </p:nvSpPr>
        <p:spPr bwMode="auto">
          <a:xfrm>
            <a:off x="474663" y="1489075"/>
            <a:ext cx="6218237" cy="3211513"/>
          </a:xfrm>
          <a:prstGeom prst="rect">
            <a:avLst/>
          </a:prstGeom>
          <a:noFill/>
          <a:ln>
            <a:noFill/>
          </a:ln>
          <a:extLst/>
        </p:spPr>
        <p:txBody>
          <a:bodyPr lIns="81638" tIns="42452" rIns="81638" bIns="4245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638"/>
              </a:spcBef>
              <a:buFont typeface="Times New Roman" panose="02020603050405020304" pitchFamily="18" charset="0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Enables SSS members to obtain membership information (contribution record, loan application status and loan balance) and to receive answers to text queries through mobile phone units.</a:t>
            </a:r>
          </a:p>
          <a:p>
            <a:pPr algn="just" eaLnBrk="1">
              <a:lnSpc>
                <a:spcPct val="120000"/>
              </a:lnSpc>
              <a:spcBef>
                <a:spcPts val="638"/>
              </a:spcBef>
              <a:buFont typeface="Times New Roman" panose="02020603050405020304" pitchFamily="18" charset="0"/>
              <a:buNone/>
              <a:defRPr/>
            </a:pPr>
            <a:endParaRPr lang="en-US" altLang="en-US" sz="2800" dirty="0">
              <a:solidFill>
                <a:srgbClr val="000000"/>
              </a:solidFill>
              <a:latin typeface="+mj-lt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 eaLnBrk="1">
              <a:lnSpc>
                <a:spcPct val="120000"/>
              </a:lnSpc>
              <a:spcBef>
                <a:spcPts val="638"/>
              </a:spcBef>
              <a:buFont typeface="Times New Roman" panose="02020603050405020304" pitchFamily="18" charset="0"/>
              <a:buNone/>
              <a:defRPr/>
            </a:pPr>
            <a:r>
              <a:rPr lang="en-US" altLang="en-US" sz="2400" b="1" i="1" dirty="0">
                <a:solidFill>
                  <a:srgbClr val="000000"/>
                </a:solidFill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(SERVICE WAS LAUNCHED IN FEB. 2010) </a:t>
            </a:r>
          </a:p>
        </p:txBody>
      </p:sp>
      <p:sp>
        <p:nvSpPr>
          <p:cNvPr id="23557" name="AutoShape 75"/>
          <p:cNvSpPr>
            <a:spLocks noChangeArrowheads="1"/>
          </p:cNvSpPr>
          <p:nvPr/>
        </p:nvSpPr>
        <p:spPr bwMode="auto">
          <a:xfrm>
            <a:off x="55563" y="365125"/>
            <a:ext cx="7851775" cy="1243013"/>
          </a:xfrm>
          <a:prstGeom prst="roundRect">
            <a:avLst>
              <a:gd name="adj" fmla="val 116"/>
            </a:avLst>
          </a:prstGeom>
          <a:solidFill>
            <a:srgbClr val="99C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0819" rIns="81638" bIns="40819" anchor="ctr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US" altLang="en-US" sz="3200" b="1">
                <a:latin typeface="Calibri" panose="020F0502020204030204" pitchFamily="34" charset="0"/>
              </a:rPr>
              <a:t>ENHANCED TEXT-SSS</a:t>
            </a:r>
          </a:p>
        </p:txBody>
      </p:sp>
    </p:spTree>
    <p:extLst>
      <p:ext uri="{BB962C8B-B14F-4D97-AF65-F5344CB8AC3E}">
        <p14:creationId xmlns:p14="http://schemas.microsoft.com/office/powerpoint/2010/main" val="790261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09600" y="381000"/>
            <a:ext cx="8382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002" rIns="0" bIns="0" anchor="ctr"/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311045" algn="l"/>
                <a:tab pos="622089" algn="l"/>
                <a:tab pos="933134" algn="l"/>
                <a:tab pos="1244178" algn="l"/>
                <a:tab pos="1555223" algn="l"/>
                <a:tab pos="1866268" algn="l"/>
                <a:tab pos="2177312" algn="l"/>
                <a:tab pos="2488357" algn="l"/>
                <a:tab pos="2799401" algn="l"/>
                <a:tab pos="3110446" algn="l"/>
                <a:tab pos="3421490" algn="l"/>
                <a:tab pos="3732535" algn="l"/>
                <a:tab pos="4043580" algn="l"/>
                <a:tab pos="4354625" algn="l"/>
                <a:tab pos="4665669" algn="l"/>
                <a:tab pos="4976714" algn="l"/>
                <a:tab pos="5287758" algn="l"/>
                <a:tab pos="5598803" algn="l"/>
                <a:tab pos="5909847" algn="l"/>
                <a:tab pos="6220892" algn="l"/>
              </a:tabLst>
              <a:defRPr/>
            </a:pPr>
            <a:r>
              <a:rPr lang="en-US" sz="3200" b="1" cap="all" dirty="0">
                <a:latin typeface="Calibri" panose="020F0502020204030204" pitchFamily="34" charset="0"/>
              </a:rPr>
              <a:t>Text blast facility (TBF)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 Unicode MS" pitchFamily="32" charset="0"/>
            </a:endParaRPr>
          </a:p>
        </p:txBody>
      </p:sp>
      <p:pic>
        <p:nvPicPr>
          <p:cNvPr id="149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462213"/>
            <a:ext cx="26606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1143000" y="1752600"/>
            <a:ext cx="4876800" cy="3157538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pPr algn="just" eaLnBrk="1">
              <a:lnSpc>
                <a:spcPct val="120000"/>
              </a:lnSpc>
              <a:spcBef>
                <a:spcPts val="638"/>
              </a:spcBef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+mj-lt"/>
                <a:ea typeface="Lucida Sans Unicode" panose="020B0602030504020204" pitchFamily="34" charset="0"/>
                <a:cs typeface="Lucida Sans Unicode" panose="020B0602030504020204" pitchFamily="34" charset="0"/>
              </a:rPr>
              <a:t>TBF is A Short-Message Service (SMS) to provide SSS   information to members and employers on their record and SSS announcements on new programs and projects. </a:t>
            </a:r>
            <a:endParaRPr lang="en-PH" altLang="en-US" sz="2800" dirty="0">
              <a:solidFill>
                <a:srgbClr val="000000"/>
              </a:solidFill>
              <a:latin typeface="+mj-lt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08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66E177-99E7-40C6-B269-AB1D9C86D32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38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152400" y="14922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Self-service Facilities - Text-SSS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14400"/>
            <a:ext cx="838200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2060"/>
                </a:solidFill>
                <a:latin typeface="+mn-lt"/>
                <a:cs typeface="+mn-cs"/>
              </a:rPr>
              <a:t>Available inquires :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Contributions*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Salary loans*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Claim status*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Submission of concerns or feedback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Location of SSS branch offices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lphaLcPeriod"/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+mn-cs"/>
              </a:rPr>
              <a:t>Required documents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defRPr/>
            </a:pP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endParaRPr lang="en-US" sz="32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855663" y="5029200"/>
            <a:ext cx="5838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/>
            <a:r>
              <a:rPr lang="en-PH" altLang="en-US" sz="2400" b="1" i="1"/>
              <a:t>*</a:t>
            </a:r>
            <a:r>
              <a:rPr lang="en-PH" altLang="en-US" sz="2400" b="1"/>
              <a:t>Requires registration and PIN</a:t>
            </a:r>
          </a:p>
          <a:p>
            <a:pPr marL="0" lvl="1" eaLnBrk="1" hangingPunct="1"/>
            <a:endParaRPr lang="en-PH" altLang="en-US" sz="2400" b="1"/>
          </a:p>
          <a:p>
            <a:pPr marL="0" lvl="1" eaLnBrk="1" hangingPunct="1"/>
            <a:r>
              <a:rPr lang="en-PH" altLang="en-US" sz="2400" b="1"/>
              <a:t>Text fees 2.50 Globe &amp; Smart, 2.00 Sun</a:t>
            </a:r>
          </a:p>
          <a:p>
            <a:pPr eaLnBrk="1" hangingPunct="1"/>
            <a:endParaRPr lang="en-PH" altLang="en-US" sz="1200" b="1"/>
          </a:p>
        </p:txBody>
      </p:sp>
    </p:spTree>
    <p:extLst>
      <p:ext uri="{BB962C8B-B14F-4D97-AF65-F5344CB8AC3E}">
        <p14:creationId xmlns:p14="http://schemas.microsoft.com/office/powerpoint/2010/main" val="386042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002060"/>
                </a:solidFill>
              </a:rPr>
              <a:t>Self-service Facilities</a:t>
            </a:r>
            <a:endParaRPr lang="en-US" altLang="en-US" b="1" i="1" smtClean="0">
              <a:solidFill>
                <a:srgbClr val="002060"/>
              </a:solidFill>
            </a:endParaRP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6172200" y="3886200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CC3300"/>
                </a:solidFill>
              </a:rPr>
              <a:t>www.sss.gov.ph</a:t>
            </a:r>
          </a:p>
        </p:txBody>
      </p:sp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1952625" y="1524000"/>
            <a:ext cx="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1749" name="Rectangle 12"/>
          <p:cNvSpPr>
            <a:spLocks noChangeArrowheads="1"/>
          </p:cNvSpPr>
          <p:nvPr/>
        </p:nvSpPr>
        <p:spPr bwMode="auto">
          <a:xfrm>
            <a:off x="3051175" y="1524000"/>
            <a:ext cx="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3175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338263"/>
            <a:ext cx="9620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52800"/>
            <a:ext cx="1189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2" name="Group 28"/>
          <p:cNvGrpSpPr>
            <a:grpSpLocks/>
          </p:cNvGrpSpPr>
          <p:nvPr/>
        </p:nvGrpSpPr>
        <p:grpSpPr bwMode="auto">
          <a:xfrm>
            <a:off x="5072063" y="3429000"/>
            <a:ext cx="1100137" cy="1049338"/>
            <a:chOff x="5040312" y="5505449"/>
            <a:chExt cx="1409700" cy="1322388"/>
          </a:xfrm>
        </p:grpSpPr>
        <p:pic>
          <p:nvPicPr>
            <p:cNvPr id="31767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2" y="5505449"/>
              <a:ext cx="1409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7" y="5653087"/>
              <a:ext cx="73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3" name="Rectangle 22"/>
          <p:cNvSpPr>
            <a:spLocks noChangeArrowheads="1"/>
          </p:cNvSpPr>
          <p:nvPr/>
        </p:nvSpPr>
        <p:spPr bwMode="auto">
          <a:xfrm>
            <a:off x="1676400" y="12954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IVRS</a:t>
            </a:r>
          </a:p>
        </p:txBody>
      </p:sp>
      <p:sp>
        <p:nvSpPr>
          <p:cNvPr id="31754" name="Rectangle 26"/>
          <p:cNvSpPr>
            <a:spLocks noChangeArrowheads="1"/>
          </p:cNvSpPr>
          <p:nvPr/>
        </p:nvSpPr>
        <p:spPr bwMode="auto">
          <a:xfrm>
            <a:off x="1549400" y="3505200"/>
            <a:ext cx="3376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TEXT SSS &amp; TEXT BLAST FACILITY</a:t>
            </a:r>
          </a:p>
        </p:txBody>
      </p:sp>
      <p:sp>
        <p:nvSpPr>
          <p:cNvPr id="31755" name="Rectangle 28"/>
          <p:cNvSpPr>
            <a:spLocks noChangeArrowheads="1"/>
          </p:cNvSpPr>
          <p:nvPr/>
        </p:nvSpPr>
        <p:spPr bwMode="auto">
          <a:xfrm>
            <a:off x="6289675" y="34290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SSS WEBSITE</a:t>
            </a:r>
          </a:p>
        </p:txBody>
      </p:sp>
      <p:sp>
        <p:nvSpPr>
          <p:cNvPr id="31756" name="Rectangle 30"/>
          <p:cNvSpPr>
            <a:spLocks noChangeArrowheads="1"/>
          </p:cNvSpPr>
          <p:nvPr/>
        </p:nvSpPr>
        <p:spPr bwMode="auto">
          <a:xfrm>
            <a:off x="1600200" y="1646238"/>
            <a:ext cx="284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(Interactive Voice </a:t>
            </a:r>
          </a:p>
          <a:p>
            <a:pPr eaLnBrk="1" hangingPunct="1"/>
            <a:r>
              <a:rPr lang="en-US" altLang="en-US" sz="2400" b="1"/>
              <a:t>Response System) </a:t>
            </a:r>
            <a:endParaRPr lang="en-US" altLang="en-US" sz="2400"/>
          </a:p>
        </p:txBody>
      </p:sp>
      <p:grpSp>
        <p:nvGrpSpPr>
          <p:cNvPr id="31757" name="Group 29"/>
          <p:cNvGrpSpPr>
            <a:grpSpLocks/>
          </p:cNvGrpSpPr>
          <p:nvPr/>
        </p:nvGrpSpPr>
        <p:grpSpPr bwMode="auto">
          <a:xfrm>
            <a:off x="5437188" y="1125538"/>
            <a:ext cx="2640012" cy="1965325"/>
            <a:chOff x="5956949" y="1519456"/>
            <a:chExt cx="3013006" cy="2210575"/>
          </a:xfrm>
        </p:grpSpPr>
        <p:pic>
          <p:nvPicPr>
            <p:cNvPr id="3176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9" y="1569343"/>
              <a:ext cx="1302463" cy="21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3" name="Rectangle 24"/>
            <p:cNvSpPr>
              <a:spLocks noChangeArrowheads="1"/>
            </p:cNvSpPr>
            <p:nvPr/>
          </p:nvSpPr>
          <p:spPr bwMode="auto">
            <a:xfrm>
              <a:off x="7453312" y="1519456"/>
              <a:ext cx="7966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/>
                <a:t>SSIT</a:t>
              </a:r>
            </a:p>
          </p:txBody>
        </p:sp>
        <p:sp>
          <p:nvSpPr>
            <p:cNvPr id="31764" name="Rectangle 38"/>
            <p:cNvSpPr>
              <a:spLocks noChangeArrowheads="1"/>
            </p:cNvSpPr>
            <p:nvPr/>
          </p:nvSpPr>
          <p:spPr bwMode="auto">
            <a:xfrm>
              <a:off x="7432675" y="2099766"/>
              <a:ext cx="1537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Self-Service </a:t>
              </a:r>
            </a:p>
          </p:txBody>
        </p:sp>
        <p:sp>
          <p:nvSpPr>
            <p:cNvPr id="31765" name="Rectangle 44"/>
            <p:cNvSpPr>
              <a:spLocks noChangeArrowheads="1"/>
            </p:cNvSpPr>
            <p:nvPr/>
          </p:nvSpPr>
          <p:spPr bwMode="auto">
            <a:xfrm>
              <a:off x="7443787" y="2404566"/>
              <a:ext cx="14090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Information</a:t>
              </a:r>
            </a:p>
          </p:txBody>
        </p:sp>
        <p:sp>
          <p:nvSpPr>
            <p:cNvPr id="31766" name="Rectangle 46"/>
            <p:cNvSpPr>
              <a:spLocks noChangeArrowheads="1"/>
            </p:cNvSpPr>
            <p:nvPr/>
          </p:nvSpPr>
          <p:spPr bwMode="auto">
            <a:xfrm>
              <a:off x="7443787" y="2785567"/>
              <a:ext cx="11912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Terminals</a:t>
              </a:r>
              <a:endParaRPr lang="en-US" altLang="en-US"/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4876800" y="3190875"/>
            <a:ext cx="4038600" cy="15335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en-PH" sz="2000">
              <a:latin typeface="Arial" charset="0"/>
              <a:cs typeface="+mn-cs"/>
            </a:endParaRPr>
          </a:p>
        </p:txBody>
      </p:sp>
      <p:sp>
        <p:nvSpPr>
          <p:cNvPr id="31759" name="TextBox 45"/>
          <p:cNvSpPr txBox="1">
            <a:spLocks noChangeArrowheads="1"/>
          </p:cNvSpPr>
          <p:nvPr/>
        </p:nvSpPr>
        <p:spPr bwMode="auto">
          <a:xfrm>
            <a:off x="1916113" y="2470150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FF0000"/>
                </a:solidFill>
              </a:rPr>
              <a:t>917-7777</a:t>
            </a:r>
          </a:p>
        </p:txBody>
      </p:sp>
      <p:pic>
        <p:nvPicPr>
          <p:cNvPr id="3176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312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1" name="Rectangle 28"/>
          <p:cNvSpPr>
            <a:spLocks noChangeArrowheads="1"/>
          </p:cNvSpPr>
          <p:nvPr/>
        </p:nvSpPr>
        <p:spPr bwMode="auto">
          <a:xfrm>
            <a:off x="4800600" y="5051425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PAYMENT</a:t>
            </a:r>
          </a:p>
          <a:p>
            <a:pPr eaLnBrk="1" hangingPunct="1"/>
            <a:r>
              <a:rPr lang="en-US" altLang="en-US" sz="2400" b="1"/>
              <a:t>VIA GCash</a:t>
            </a:r>
          </a:p>
        </p:txBody>
      </p:sp>
    </p:spTree>
    <p:extLst>
      <p:ext uri="{BB962C8B-B14F-4D97-AF65-F5344CB8AC3E}">
        <p14:creationId xmlns:p14="http://schemas.microsoft.com/office/powerpoint/2010/main" val="1928513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b="1" dirty="0" smtClean="0">
                <a:solidFill>
                  <a:schemeClr val="tx2"/>
                </a:solidFill>
              </a:rPr>
              <a:t>SSS </a:t>
            </a:r>
            <a:r>
              <a:rPr lang="en-PH" altLang="en-US" sz="3600" b="1" i="1" dirty="0" err="1" smtClean="0">
                <a:solidFill>
                  <a:schemeClr val="tx2"/>
                </a:solidFill>
              </a:rPr>
              <a:t>e</a:t>
            </a:r>
            <a:r>
              <a:rPr lang="en-PH" altLang="en-US" sz="3600" b="1" dirty="0" err="1" smtClean="0">
                <a:solidFill>
                  <a:schemeClr val="tx2"/>
                </a:solidFill>
              </a:rPr>
              <a:t>Collection</a:t>
            </a:r>
            <a:r>
              <a:rPr lang="en-PH" altLang="en-US" sz="3600" b="1" dirty="0" smtClean="0">
                <a:solidFill>
                  <a:schemeClr val="tx2"/>
                </a:solidFill>
              </a:rPr>
              <a:t> Project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altLang="en-US" dirty="0" smtClean="0">
                <a:solidFill>
                  <a:schemeClr val="tx2"/>
                </a:solidFill>
              </a:rPr>
              <a:t>Objective:</a:t>
            </a:r>
          </a:p>
          <a:p>
            <a:r>
              <a:rPr lang="en-PH" altLang="en-US" sz="2600" dirty="0" smtClean="0">
                <a:solidFill>
                  <a:schemeClr val="tx2"/>
                </a:solidFill>
              </a:rPr>
              <a:t>Electronic submission of collection reports of Employers</a:t>
            </a:r>
          </a:p>
          <a:p>
            <a:pPr lvl="1"/>
            <a:r>
              <a:rPr lang="en-US" altLang="en-US" sz="2600" dirty="0" smtClean="0">
                <a:solidFill>
                  <a:schemeClr val="tx2"/>
                </a:solidFill>
              </a:rPr>
              <a:t>Contribution Report</a:t>
            </a:r>
          </a:p>
          <a:p>
            <a:pPr lvl="1"/>
            <a:r>
              <a:rPr lang="en-US" altLang="en-US" sz="2600" dirty="0" smtClean="0">
                <a:solidFill>
                  <a:schemeClr val="tx2"/>
                </a:solidFill>
              </a:rPr>
              <a:t>Loan Repayment Report</a:t>
            </a:r>
            <a:endParaRPr lang="en-PH" altLang="en-US" sz="2600" dirty="0" smtClean="0">
              <a:solidFill>
                <a:schemeClr val="tx2"/>
              </a:solidFill>
            </a:endParaRPr>
          </a:p>
          <a:p>
            <a:r>
              <a:rPr lang="en-US" altLang="en-US" sz="2600" dirty="0" smtClean="0">
                <a:solidFill>
                  <a:schemeClr val="tx2"/>
                </a:solidFill>
              </a:rPr>
              <a:t>Electronic submission of collection reports by authorized service providers</a:t>
            </a:r>
          </a:p>
          <a:p>
            <a:pPr lvl="1"/>
            <a:r>
              <a:rPr lang="en-US" altLang="en-US" sz="2600" dirty="0" smtClean="0">
                <a:solidFill>
                  <a:schemeClr val="tx2"/>
                </a:solidFill>
              </a:rPr>
              <a:t>Banks</a:t>
            </a:r>
          </a:p>
          <a:p>
            <a:pPr lvl="1"/>
            <a:r>
              <a:rPr lang="en-US" altLang="en-US" sz="2600" dirty="0" smtClean="0">
                <a:solidFill>
                  <a:schemeClr val="tx2"/>
                </a:solidFill>
              </a:rPr>
              <a:t>Non-Banks</a:t>
            </a:r>
            <a:endParaRPr lang="en-PH" altLang="en-US" sz="2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354017-C005-446D-9B5E-9E7A2E40857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40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2" charset="0"/>
              </a:rPr>
              <a:t>ENHANCED SSS WEBSITE</a:t>
            </a:r>
            <a:b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Lucida Sans Unicode" pitchFamily="32" charset="0"/>
              </a:rPr>
            </a:br>
            <a:endParaRPr lang="en-PH" sz="3200" dirty="0"/>
          </a:p>
        </p:txBody>
      </p:sp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9624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PH" altLang="en-US" smtClean="0">
                <a:solidFill>
                  <a:srgbClr val="002060"/>
                </a:solidFill>
              </a:rPr>
              <a:t>Aims to provide a secure, convenient access of information to SSS Members and Employers for viewing and printing their records, downloading forms and submitting applications/reports online.</a:t>
            </a:r>
            <a:br>
              <a:rPr lang="en-PH" altLang="en-US" smtClean="0">
                <a:solidFill>
                  <a:srgbClr val="002060"/>
                </a:solidFill>
              </a:rPr>
            </a:br>
            <a:endParaRPr lang="en-PH" altLang="en-US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>
                <a:solidFill>
                  <a:srgbClr val="000000"/>
                </a:solidFill>
              </a:rPr>
              <a:t/>
            </a:r>
            <a:br>
              <a:rPr lang="en-US" altLang="en-US" sz="2400" smtClean="0">
                <a:solidFill>
                  <a:srgbClr val="000000"/>
                </a:solidFill>
              </a:rPr>
            </a:br>
            <a:endParaRPr lang="en-PH" altLang="en-US" b="1" i="1" smtClean="0"/>
          </a:p>
        </p:txBody>
      </p:sp>
    </p:spTree>
    <p:extLst>
      <p:ext uri="{BB962C8B-B14F-4D97-AF65-F5344CB8AC3E}">
        <p14:creationId xmlns:p14="http://schemas.microsoft.com/office/powerpoint/2010/main" val="3153858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C4F917-C859-41F2-8EF8-097B24A6089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Title 2"/>
          <p:cNvSpPr>
            <a:spLocks noGrp="1"/>
          </p:cNvSpPr>
          <p:nvPr>
            <p:ph type="title"/>
          </p:nvPr>
        </p:nvSpPr>
        <p:spPr>
          <a:xfrm>
            <a:off x="152400" y="14922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rgbClr val="002060"/>
                </a:solidFill>
              </a:rPr>
              <a:t>SSS Web </a:t>
            </a:r>
            <a:br>
              <a:rPr lang="en-US" altLang="en-US" sz="3200" b="1" smtClean="0">
                <a:solidFill>
                  <a:srgbClr val="002060"/>
                </a:solidFill>
              </a:rPr>
            </a:br>
            <a:r>
              <a:rPr lang="en-US" altLang="en-US" sz="3200" b="1" smtClean="0">
                <a:solidFill>
                  <a:srgbClr val="002060"/>
                </a:solidFill>
              </a:rPr>
              <a:t>Registered Members as of March 2016</a:t>
            </a:r>
            <a:endParaRPr lang="en-US" altLang="en-US" sz="3200" b="1" i="1" smtClean="0">
              <a:solidFill>
                <a:srgbClr val="002060"/>
              </a:solidFill>
            </a:endParaRPr>
          </a:p>
        </p:txBody>
      </p:sp>
      <p:graphicFrame>
        <p:nvGraphicFramePr>
          <p:cNvPr id="6146" name="Chart 5"/>
          <p:cNvGraphicFramePr>
            <a:graphicFrameLocks/>
          </p:cNvGraphicFramePr>
          <p:nvPr/>
        </p:nvGraphicFramePr>
        <p:xfrm>
          <a:off x="581025" y="1452563"/>
          <a:ext cx="7981950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Chart" r:id="rId4" imgW="8677210" imgH="5095980" progId="Excel.Chart.8">
                  <p:embed/>
                </p:oleObj>
              </mc:Choice>
              <mc:Fallback>
                <p:oleObj name="Chart" r:id="rId4" imgW="8677210" imgH="509598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52563"/>
                        <a:ext cx="7981950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638800" y="990600"/>
            <a:ext cx="2921000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400" b="1" kern="0" dirty="0">
                <a:solidFill>
                  <a:srgbClr val="000000"/>
                </a:solidFill>
              </a:rPr>
              <a:t>TOTAL – 3,854,172</a:t>
            </a:r>
          </a:p>
        </p:txBody>
      </p:sp>
    </p:spTree>
    <p:extLst>
      <p:ext uri="{BB962C8B-B14F-4D97-AF65-F5344CB8AC3E}">
        <p14:creationId xmlns:p14="http://schemas.microsoft.com/office/powerpoint/2010/main" val="4190405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3EDB0E-22F0-48B6-937E-3BC7372FABF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7690" r="22163" b="4742"/>
          <a:stretch>
            <a:fillRect/>
          </a:stretch>
        </p:blipFill>
        <p:spPr bwMode="auto">
          <a:xfrm>
            <a:off x="685800" y="1066800"/>
            <a:ext cx="70866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63688" y="1527175"/>
            <a:ext cx="1909762" cy="1046163"/>
            <a:chOff x="1595886" y="2766204"/>
            <a:chExt cx="1909314" cy="1046672"/>
          </a:xfrm>
        </p:grpSpPr>
        <p:pic>
          <p:nvPicPr>
            <p:cNvPr id="4199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6" t="25919" r="68460" b="19701"/>
            <a:stretch>
              <a:fillRect/>
            </a:stretch>
          </p:blipFill>
          <p:spPr bwMode="auto">
            <a:xfrm>
              <a:off x="1595886" y="2769080"/>
              <a:ext cx="1846053" cy="10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25919" r="72639" b="19701"/>
            <a:stretch>
              <a:fillRect/>
            </a:stretch>
          </p:blipFill>
          <p:spPr bwMode="auto">
            <a:xfrm>
              <a:off x="3048000" y="2766204"/>
              <a:ext cx="457200" cy="104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8" b="74307"/>
          <a:stretch>
            <a:fillRect/>
          </a:stretch>
        </p:blipFill>
        <p:spPr bwMode="auto">
          <a:xfrm>
            <a:off x="685800" y="1066800"/>
            <a:ext cx="4495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9888" y="1905000"/>
            <a:ext cx="1103312" cy="3048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PH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9" t="24387" r="22163" b="37105"/>
          <a:stretch>
            <a:fillRect/>
          </a:stretch>
        </p:blipFill>
        <p:spPr bwMode="auto">
          <a:xfrm>
            <a:off x="6248400" y="1762125"/>
            <a:ext cx="21621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itle 2"/>
          <p:cNvSpPr>
            <a:spLocks noGrp="1"/>
          </p:cNvSpPr>
          <p:nvPr>
            <p:ph type="title"/>
          </p:nvPr>
        </p:nvSpPr>
        <p:spPr>
          <a:xfrm>
            <a:off x="152400" y="14922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SSS Web – Inquiry &amp; Transactions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0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2EB934-6EF5-48AF-BAFB-C83A67DB4F3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43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>
          <a:xfrm>
            <a:off x="152400" y="-317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SSS Web Services  - Member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1068388"/>
            <a:ext cx="8839200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4400" dirty="0">
                <a:solidFill>
                  <a:srgbClr val="002060"/>
                </a:solidFill>
                <a:latin typeface="+mn-lt"/>
                <a:cs typeface="+mn-cs"/>
              </a:rPr>
              <a:t>Online inquiry: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Contributions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Benefits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Loans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Eligibility inquiry to benefits &amp; loans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ID information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Documentary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11869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B536C6-EDF2-42E6-A110-0FD742CF5BDC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>
          <a:xfrm>
            <a:off x="152400" y="-317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SSS Web Services  - Member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372600" cy="423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4400" dirty="0">
                <a:solidFill>
                  <a:srgbClr val="002060"/>
                </a:solidFill>
                <a:latin typeface="+mn-lt"/>
                <a:cs typeface="+mn-cs"/>
              </a:rPr>
              <a:t>Online transactions :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Submit Salary Loans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Submit maternity notification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Request for branch office appointment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defRPr/>
            </a:pPr>
            <a:endParaRPr lang="en-US" sz="4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defRPr/>
            </a:pPr>
            <a:endParaRPr lang="en-US" sz="4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457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5D2757-16FE-4F66-85FA-D527D986368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Title 2"/>
          <p:cNvSpPr>
            <a:spLocks noGrp="1"/>
          </p:cNvSpPr>
          <p:nvPr>
            <p:ph type="title"/>
          </p:nvPr>
        </p:nvSpPr>
        <p:spPr>
          <a:xfrm>
            <a:off x="152400" y="-317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SSS Web Services  - Employer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1184275"/>
            <a:ext cx="8839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4400" dirty="0">
                <a:solidFill>
                  <a:srgbClr val="002060"/>
                </a:solidFill>
                <a:latin typeface="+mn-lt"/>
                <a:cs typeface="+mn-cs"/>
              </a:rPr>
              <a:t>Online inquiry: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SSS Servicing Branch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Contribution &amp; Loan payments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Sickness &amp; Maternity claims</a:t>
            </a:r>
          </a:p>
          <a:p>
            <a:pPr marL="914400" lvl="1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Loans billing</a:t>
            </a:r>
            <a:endParaRPr lang="en-US" sz="4000" dirty="0">
              <a:solidFill>
                <a:srgbClr val="00206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819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B22702-3779-492A-A82B-EEE817037B14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Title 2"/>
          <p:cNvSpPr>
            <a:spLocks noGrp="1"/>
          </p:cNvSpPr>
          <p:nvPr>
            <p:ph type="title"/>
          </p:nvPr>
        </p:nvSpPr>
        <p:spPr>
          <a:xfrm>
            <a:off x="152400" y="-3175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sz="3600" b="1" smtClean="0">
                <a:solidFill>
                  <a:srgbClr val="002060"/>
                </a:solidFill>
              </a:rPr>
              <a:t>SSS Web Services  - Employer</a:t>
            </a:r>
            <a:endParaRPr lang="en-US" altLang="en-US" sz="3600" b="1" i="1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143000"/>
            <a:ext cx="9067800" cy="546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Wingdings" pitchFamily="2" charset="2"/>
              <a:buChar char="§"/>
              <a:defRPr/>
            </a:pPr>
            <a:r>
              <a:rPr lang="en-US" sz="4000" dirty="0">
                <a:solidFill>
                  <a:srgbClr val="002060"/>
                </a:solidFill>
                <a:latin typeface="+mn-lt"/>
                <a:cs typeface="+mn-cs"/>
              </a:rPr>
              <a:t>Online transactions :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  <a:latin typeface="+mn-lt"/>
                <a:cs typeface="+mn-cs"/>
              </a:rPr>
              <a:t>Submit contribution collection list (R3)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  <a:latin typeface="+mn-lt"/>
                <a:cs typeface="+mn-cs"/>
              </a:rPr>
              <a:t>Submit loans collection list (ML2)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  <a:latin typeface="+mn-lt"/>
                <a:cs typeface="+mn-cs"/>
              </a:rPr>
              <a:t>Submit list of new employees (R1A)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  <a:latin typeface="+mn-lt"/>
                <a:cs typeface="+mn-cs"/>
              </a:rPr>
              <a:t>Submit maternity notification of employees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  <a:latin typeface="+mn-lt"/>
                <a:cs typeface="+mn-cs"/>
              </a:rPr>
              <a:t>Certify Salary Loan application of employees</a:t>
            </a:r>
          </a:p>
          <a:p>
            <a:pPr marL="971550" lvl="1" indent="-514350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buFont typeface="+mj-lt"/>
              <a:buAutoNum type="arabicPeriod"/>
              <a:defRPr/>
            </a:pPr>
            <a:r>
              <a:rPr lang="en-US" sz="3400" dirty="0">
                <a:solidFill>
                  <a:srgbClr val="002060"/>
                </a:solidFill>
              </a:rPr>
              <a:t>Submit sickness notification of employees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SzPct val="115000"/>
              <a:defRPr/>
            </a:pPr>
            <a:endParaRPr lang="en-US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53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41375"/>
          </a:xfrm>
        </p:spPr>
        <p:txBody>
          <a:bodyPr/>
          <a:lstStyle/>
          <a:p>
            <a:pPr algn="l" eaLnBrk="1" hangingPunct="1"/>
            <a:r>
              <a:rPr lang="en-US" altLang="en-US" b="1" smtClean="0">
                <a:solidFill>
                  <a:srgbClr val="002060"/>
                </a:solidFill>
              </a:rPr>
              <a:t>Self-service Facilities</a:t>
            </a:r>
            <a:endParaRPr lang="en-US" altLang="en-US" b="1" i="1" smtClean="0">
              <a:solidFill>
                <a:srgbClr val="002060"/>
              </a:solidFill>
            </a:endParaRPr>
          </a:p>
        </p:txBody>
      </p:sp>
      <p:sp>
        <p:nvSpPr>
          <p:cNvPr id="47107" name="TextBox 1"/>
          <p:cNvSpPr txBox="1">
            <a:spLocks noChangeArrowheads="1"/>
          </p:cNvSpPr>
          <p:nvPr/>
        </p:nvSpPr>
        <p:spPr bwMode="auto">
          <a:xfrm>
            <a:off x="6172200" y="3886200"/>
            <a:ext cx="2557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CC3300"/>
                </a:solidFill>
              </a:rPr>
              <a:t>www.sss.gov.ph</a:t>
            </a: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1952625" y="1524000"/>
            <a:ext cx="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47109" name="Rectangle 12"/>
          <p:cNvSpPr>
            <a:spLocks noChangeArrowheads="1"/>
          </p:cNvSpPr>
          <p:nvPr/>
        </p:nvSpPr>
        <p:spPr bwMode="auto">
          <a:xfrm>
            <a:off x="3051175" y="1524000"/>
            <a:ext cx="0" cy="369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471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338263"/>
            <a:ext cx="9620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52800"/>
            <a:ext cx="1189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2" name="Group 28"/>
          <p:cNvGrpSpPr>
            <a:grpSpLocks/>
          </p:cNvGrpSpPr>
          <p:nvPr/>
        </p:nvGrpSpPr>
        <p:grpSpPr bwMode="auto">
          <a:xfrm>
            <a:off x="5072063" y="3429000"/>
            <a:ext cx="1100137" cy="1049338"/>
            <a:chOff x="5040312" y="5505449"/>
            <a:chExt cx="1409700" cy="1322388"/>
          </a:xfrm>
        </p:grpSpPr>
        <p:pic>
          <p:nvPicPr>
            <p:cNvPr id="47127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2" y="5505449"/>
              <a:ext cx="1409700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8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7" y="5653087"/>
              <a:ext cx="7334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3" name="Rectangle 22"/>
          <p:cNvSpPr>
            <a:spLocks noChangeArrowheads="1"/>
          </p:cNvSpPr>
          <p:nvPr/>
        </p:nvSpPr>
        <p:spPr bwMode="auto">
          <a:xfrm>
            <a:off x="1676400" y="1295400"/>
            <a:ext cx="71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IVRS</a:t>
            </a:r>
          </a:p>
        </p:txBody>
      </p:sp>
      <p:sp>
        <p:nvSpPr>
          <p:cNvPr id="47114" name="Rectangle 26"/>
          <p:cNvSpPr>
            <a:spLocks noChangeArrowheads="1"/>
          </p:cNvSpPr>
          <p:nvPr/>
        </p:nvSpPr>
        <p:spPr bwMode="auto">
          <a:xfrm>
            <a:off x="1549400" y="3505200"/>
            <a:ext cx="33766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TEXT SSS &amp; TEXT BLAST FACILITY</a:t>
            </a:r>
          </a:p>
        </p:txBody>
      </p:sp>
      <p:sp>
        <p:nvSpPr>
          <p:cNvPr id="47115" name="Rectangle 28"/>
          <p:cNvSpPr>
            <a:spLocks noChangeArrowheads="1"/>
          </p:cNvSpPr>
          <p:nvPr/>
        </p:nvSpPr>
        <p:spPr bwMode="auto">
          <a:xfrm>
            <a:off x="6289675" y="34290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SSS WEBSITE</a:t>
            </a:r>
          </a:p>
        </p:txBody>
      </p:sp>
      <p:sp>
        <p:nvSpPr>
          <p:cNvPr id="47116" name="Rectangle 30"/>
          <p:cNvSpPr>
            <a:spLocks noChangeArrowheads="1"/>
          </p:cNvSpPr>
          <p:nvPr/>
        </p:nvSpPr>
        <p:spPr bwMode="auto">
          <a:xfrm>
            <a:off x="1600200" y="1646238"/>
            <a:ext cx="2840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(Interactive Voice </a:t>
            </a:r>
          </a:p>
          <a:p>
            <a:pPr eaLnBrk="1" hangingPunct="1"/>
            <a:r>
              <a:rPr lang="en-US" altLang="en-US" sz="2400" b="1"/>
              <a:t>Response System) </a:t>
            </a:r>
            <a:endParaRPr lang="en-US" altLang="en-US" sz="2400"/>
          </a:p>
        </p:txBody>
      </p:sp>
      <p:grpSp>
        <p:nvGrpSpPr>
          <p:cNvPr id="47117" name="Group 29"/>
          <p:cNvGrpSpPr>
            <a:grpSpLocks/>
          </p:cNvGrpSpPr>
          <p:nvPr/>
        </p:nvGrpSpPr>
        <p:grpSpPr bwMode="auto">
          <a:xfrm>
            <a:off x="5437188" y="1125538"/>
            <a:ext cx="2640012" cy="1965325"/>
            <a:chOff x="5956949" y="1519456"/>
            <a:chExt cx="3013006" cy="2210575"/>
          </a:xfrm>
        </p:grpSpPr>
        <p:pic>
          <p:nvPicPr>
            <p:cNvPr id="4712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49" y="1569343"/>
              <a:ext cx="1302463" cy="216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3" name="Rectangle 24"/>
            <p:cNvSpPr>
              <a:spLocks noChangeArrowheads="1"/>
            </p:cNvSpPr>
            <p:nvPr/>
          </p:nvSpPr>
          <p:spPr bwMode="auto">
            <a:xfrm>
              <a:off x="7453312" y="1519456"/>
              <a:ext cx="7966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/>
                <a:t>SSIT</a:t>
              </a:r>
            </a:p>
          </p:txBody>
        </p:sp>
        <p:sp>
          <p:nvSpPr>
            <p:cNvPr id="47124" name="Rectangle 38"/>
            <p:cNvSpPr>
              <a:spLocks noChangeArrowheads="1"/>
            </p:cNvSpPr>
            <p:nvPr/>
          </p:nvSpPr>
          <p:spPr bwMode="auto">
            <a:xfrm>
              <a:off x="7432675" y="2099766"/>
              <a:ext cx="1537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Self-Service </a:t>
              </a:r>
            </a:p>
          </p:txBody>
        </p:sp>
        <p:sp>
          <p:nvSpPr>
            <p:cNvPr id="47125" name="Rectangle 44"/>
            <p:cNvSpPr>
              <a:spLocks noChangeArrowheads="1"/>
            </p:cNvSpPr>
            <p:nvPr/>
          </p:nvSpPr>
          <p:spPr bwMode="auto">
            <a:xfrm>
              <a:off x="7443787" y="2404566"/>
              <a:ext cx="14090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Information</a:t>
              </a:r>
            </a:p>
          </p:txBody>
        </p:sp>
        <p:sp>
          <p:nvSpPr>
            <p:cNvPr id="47126" name="Rectangle 46"/>
            <p:cNvSpPr>
              <a:spLocks noChangeArrowheads="1"/>
            </p:cNvSpPr>
            <p:nvPr/>
          </p:nvSpPr>
          <p:spPr bwMode="auto">
            <a:xfrm>
              <a:off x="7443787" y="2785567"/>
              <a:ext cx="11912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b="1"/>
                <a:t>Terminals</a:t>
              </a:r>
              <a:endParaRPr lang="en-US" altLang="en-US"/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2209800" y="4648200"/>
            <a:ext cx="4368800" cy="15335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FF0000"/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en-PH" sz="2000">
              <a:latin typeface="Arial" charset="0"/>
              <a:cs typeface="+mn-cs"/>
            </a:endParaRPr>
          </a:p>
        </p:txBody>
      </p:sp>
      <p:sp>
        <p:nvSpPr>
          <p:cNvPr id="47119" name="TextBox 45"/>
          <p:cNvSpPr txBox="1">
            <a:spLocks noChangeArrowheads="1"/>
          </p:cNvSpPr>
          <p:nvPr/>
        </p:nvSpPr>
        <p:spPr bwMode="auto">
          <a:xfrm>
            <a:off x="1916113" y="2470150"/>
            <a:ext cx="275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2400" b="1">
                <a:solidFill>
                  <a:srgbClr val="FF0000"/>
                </a:solidFill>
              </a:rPr>
              <a:t>917-7777</a:t>
            </a:r>
          </a:p>
        </p:txBody>
      </p:sp>
      <p:pic>
        <p:nvPicPr>
          <p:cNvPr id="47120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3129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Rectangle 28"/>
          <p:cNvSpPr>
            <a:spLocks noChangeArrowheads="1"/>
          </p:cNvSpPr>
          <p:nvPr/>
        </p:nvSpPr>
        <p:spPr bwMode="auto">
          <a:xfrm>
            <a:off x="4800600" y="5051425"/>
            <a:ext cx="1577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PAYMENT</a:t>
            </a:r>
          </a:p>
          <a:p>
            <a:pPr eaLnBrk="1" hangingPunct="1"/>
            <a:r>
              <a:rPr lang="en-US" altLang="en-US" sz="2400" b="1"/>
              <a:t>VIA GCash</a:t>
            </a:r>
          </a:p>
        </p:txBody>
      </p:sp>
    </p:spTree>
    <p:extLst>
      <p:ext uri="{BB962C8B-B14F-4D97-AF65-F5344CB8AC3E}">
        <p14:creationId xmlns:p14="http://schemas.microsoft.com/office/powerpoint/2010/main" val="681778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609600" y="304800"/>
            <a:ext cx="8382000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002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311045" algn="l"/>
                <a:tab pos="622089" algn="l"/>
                <a:tab pos="933134" algn="l"/>
                <a:tab pos="1244178" algn="l"/>
                <a:tab pos="1555223" algn="l"/>
                <a:tab pos="1866268" algn="l"/>
                <a:tab pos="2177312" algn="l"/>
                <a:tab pos="2488357" algn="l"/>
                <a:tab pos="2799401" algn="l"/>
                <a:tab pos="3110446" algn="l"/>
                <a:tab pos="3421490" algn="l"/>
                <a:tab pos="3732535" algn="l"/>
                <a:tab pos="4043580" algn="l"/>
                <a:tab pos="4354625" algn="l"/>
                <a:tab pos="4665669" algn="l"/>
                <a:tab pos="4976714" algn="l"/>
                <a:tab pos="5287758" algn="l"/>
                <a:tab pos="5598803" algn="l"/>
                <a:tab pos="5909847" algn="l"/>
                <a:tab pos="6220892" algn="l"/>
              </a:tabLst>
              <a:defRPr/>
            </a:pPr>
            <a:r>
              <a:rPr lang="en-US" sz="32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6. Contribution and Loan </a:t>
            </a:r>
            <a:r>
              <a:rPr lang="en-US" sz="3200" b="1" dirty="0">
                <a:solidFill>
                  <a:srgbClr val="1F497D"/>
                </a:solidFill>
                <a:latin typeface="Calibri" panose="020F0502020204030204" pitchFamily="34" charset="0"/>
              </a:rPr>
              <a:t>P</a:t>
            </a:r>
            <a:r>
              <a:rPr lang="en-US" sz="3200" b="1" dirty="0" smtClean="0">
                <a:solidFill>
                  <a:srgbClr val="1F497D"/>
                </a:solidFill>
                <a:latin typeface="Calibri" panose="020F0502020204030204" pitchFamily="34" charset="0"/>
              </a:rPr>
              <a:t>ayments via </a:t>
            </a:r>
            <a:r>
              <a:rPr lang="en-US" sz="3200" b="1" dirty="0" err="1" smtClean="0">
                <a:solidFill>
                  <a:srgbClr val="1F497D"/>
                </a:solidFill>
                <a:latin typeface="Calibri" panose="020F0502020204030204" pitchFamily="34" charset="0"/>
              </a:rPr>
              <a:t>GCash</a:t>
            </a:r>
            <a:endParaRPr lang="en-US" sz="32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 Unicode MS" pitchFamily="32" charset="0"/>
            </a:endParaRPr>
          </a:p>
        </p:txBody>
      </p:sp>
      <p:sp>
        <p:nvSpPr>
          <p:cNvPr id="47107" name="Rectangle 1"/>
          <p:cNvSpPr>
            <a:spLocks noChangeArrowheads="1"/>
          </p:cNvSpPr>
          <p:nvPr/>
        </p:nvSpPr>
        <p:spPr bwMode="auto">
          <a:xfrm>
            <a:off x="700088" y="1447800"/>
            <a:ext cx="41148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1F497D"/>
                </a:solidFill>
                <a:latin typeface="Arial" panose="020B0604020202020204" pitchFamily="34" charset="0"/>
              </a:rPr>
              <a:t>GCash</a:t>
            </a:r>
            <a:r>
              <a:rPr lang="en-US" altLang="en-US" sz="2400" dirty="0">
                <a:solidFill>
                  <a:srgbClr val="1F497D"/>
                </a:solidFill>
                <a:latin typeface="Arial" panose="020B0604020202020204" pitchFamily="34" charset="0"/>
              </a:rPr>
              <a:t> is an alternative payment facility for SS contribution and short and long-term loan amortization for Globe Telecom subscribed members.</a:t>
            </a:r>
            <a:endParaRPr lang="en-PH" altLang="en-US" sz="2400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pic>
        <p:nvPicPr>
          <p:cNvPr id="4813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2954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036874"/>
            <a:ext cx="8015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PH" i="1" dirty="0">
                <a:solidFill>
                  <a:srgbClr val="1F497D"/>
                </a:solidFill>
              </a:rPr>
              <a:t>Provide collection service to the SSS, which includes the following activities: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PH" i="1" dirty="0">
                <a:solidFill>
                  <a:srgbClr val="1F497D"/>
                </a:solidFill>
              </a:rPr>
              <a:t>Electronic payment data entry and validation;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PH" i="1" dirty="0">
                <a:solidFill>
                  <a:srgbClr val="1F497D"/>
                </a:solidFill>
              </a:rPr>
              <a:t>Confirmation of payment transaction;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PH" i="1" dirty="0">
                <a:solidFill>
                  <a:srgbClr val="1F497D"/>
                </a:solidFill>
              </a:rPr>
              <a:t>Electronic generation, consolidation, validation and uploading of collection data to the SSS; and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PH" i="1" dirty="0">
                <a:solidFill>
                  <a:srgbClr val="1F497D"/>
                </a:solidFill>
              </a:rPr>
              <a:t>Consolidation and monitoring of collection remittances</a:t>
            </a:r>
          </a:p>
        </p:txBody>
      </p:sp>
    </p:spTree>
    <p:extLst>
      <p:ext uri="{BB962C8B-B14F-4D97-AF65-F5344CB8AC3E}">
        <p14:creationId xmlns:p14="http://schemas.microsoft.com/office/powerpoint/2010/main" val="3612304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altLang="en-US" b="1" smtClean="0"/>
              <a:t>Contact Information</a:t>
            </a:r>
            <a:endParaRPr lang="en-US" alt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A4D87EA-6347-4C27-A8F6-9FF977D9970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49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763000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PH" sz="2000" b="1" dirty="0"/>
              <a:t>For </a:t>
            </a:r>
            <a:r>
              <a:rPr lang="en-PH" sz="2000" b="1" dirty="0" err="1"/>
              <a:t>GCash</a:t>
            </a:r>
            <a:r>
              <a:rPr lang="en-PH" sz="2000" b="1" dirty="0"/>
              <a:t> related concerns:</a:t>
            </a:r>
          </a:p>
          <a:p>
            <a:pPr>
              <a:defRPr/>
            </a:pPr>
            <a:endParaRPr lang="en-PH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PH" sz="2000" dirty="0"/>
              <a:t>739-2882 – landline (Globe) – NCR only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PH" sz="2000" dirty="0"/>
              <a:t>2882 – mobile phone (free of charge - Globe)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PH" sz="2000" dirty="0"/>
              <a:t>Email – www.globe.com.ph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PH" sz="2000" dirty="0"/>
          </a:p>
          <a:p>
            <a:pPr>
              <a:defRPr/>
            </a:pPr>
            <a:r>
              <a:rPr lang="en-PH" sz="2000" b="1" dirty="0"/>
              <a:t>SSS related concerns:</a:t>
            </a:r>
          </a:p>
          <a:p>
            <a:pPr>
              <a:defRPr/>
            </a:pPr>
            <a:endParaRPr lang="en-PH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PH" sz="2000" dirty="0"/>
              <a:t>920-6446 to 55 – SSS hotline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PH" sz="2000" dirty="0"/>
              <a:t>180010CALLSSS (1800102255777) – SSS Toll Free number</a:t>
            </a:r>
          </a:p>
          <a:p>
            <a:pPr marL="347663" indent="-347663">
              <a:buFont typeface="Arial" panose="020B0604020202020204" pitchFamily="34" charset="0"/>
              <a:buChar char="•"/>
              <a:tabLst>
                <a:tab pos="1312863" algn="l"/>
              </a:tabLst>
              <a:defRPr/>
            </a:pPr>
            <a:r>
              <a:rPr lang="en-PH" sz="2000" dirty="0"/>
              <a:t>Email – </a:t>
            </a:r>
            <a:r>
              <a:rPr lang="en-PH" dirty="0">
                <a:hlinkClick r:id="rId2"/>
              </a:rPr>
              <a:t>member_relations@sss.gov.ph</a:t>
            </a:r>
            <a:r>
              <a:rPr lang="en-PH" dirty="0"/>
              <a:t> </a:t>
            </a:r>
          </a:p>
          <a:p>
            <a:pPr marL="347663" indent="-347663">
              <a:buFont typeface="Arial" panose="020B0604020202020204" pitchFamily="34" charset="0"/>
              <a:buChar char="•"/>
              <a:tabLst>
                <a:tab pos="1312863" algn="l"/>
              </a:tabLst>
              <a:defRPr/>
            </a:pPr>
            <a:endParaRPr lang="en-PH" dirty="0">
              <a:latin typeface="+mn-lt"/>
            </a:endParaRPr>
          </a:p>
          <a:p>
            <a:pPr>
              <a:defRPr/>
            </a:pPr>
            <a:r>
              <a:rPr lang="en-PH" b="1" dirty="0"/>
              <a:t>For SSS online transactions concerns, you may also contact us through contact information indicated below:</a:t>
            </a:r>
          </a:p>
          <a:p>
            <a:pPr>
              <a:defRPr/>
            </a:pPr>
            <a:endParaRPr lang="en-PH" dirty="0"/>
          </a:p>
          <a:p>
            <a:pPr marL="347663" indent="-347663">
              <a:buFont typeface="Arial" panose="020B0604020202020204" pitchFamily="34" charset="0"/>
              <a:buChar char="•"/>
              <a:tabLst>
                <a:tab pos="1312863" algn="l"/>
              </a:tabLst>
              <a:defRPr/>
            </a:pPr>
            <a:r>
              <a:rPr lang="en-PH" sz="2000" dirty="0"/>
              <a:t>Email –</a:t>
            </a:r>
            <a:r>
              <a:rPr lang="en-PH" dirty="0"/>
              <a:t> </a:t>
            </a:r>
            <a:r>
              <a:rPr lang="en-PH" dirty="0">
                <a:hlinkClick r:id="rId3" tooltip="mailto:onlineserviceassistance@sss.gov.ph&#10;Ctrl+Click or tap to follow the link"/>
              </a:rPr>
              <a:t>onlineserviceassistance@sss.gov.ph</a:t>
            </a:r>
            <a:endParaRPr lang="en-PH" dirty="0"/>
          </a:p>
          <a:p>
            <a:pPr marL="347663" indent="-347663">
              <a:buFont typeface="Arial" panose="020B0604020202020204" pitchFamily="34" charset="0"/>
              <a:buChar char="•"/>
              <a:tabLst>
                <a:tab pos="1312863" algn="l"/>
              </a:tabLst>
              <a:defRPr/>
            </a:pPr>
            <a:r>
              <a:rPr lang="en-PH" dirty="0">
                <a:latin typeface="+mn-lt"/>
              </a:rPr>
              <a:t>9206401 locals 5240,6066,6082,6447 and 6091 to 95     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3472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b="1" dirty="0" smtClean="0">
                <a:solidFill>
                  <a:schemeClr val="tx2"/>
                </a:solidFill>
              </a:rPr>
              <a:t>SSS </a:t>
            </a:r>
            <a:r>
              <a:rPr lang="en-PH" altLang="en-US" sz="3600" b="1" i="1" dirty="0" err="1" smtClean="0">
                <a:solidFill>
                  <a:schemeClr val="tx2"/>
                </a:solidFill>
              </a:rPr>
              <a:t>e</a:t>
            </a:r>
            <a:r>
              <a:rPr lang="en-PH" altLang="en-US" sz="3600" b="1" dirty="0" err="1" smtClean="0">
                <a:solidFill>
                  <a:schemeClr val="tx2"/>
                </a:solidFill>
              </a:rPr>
              <a:t>Collection</a:t>
            </a:r>
            <a:r>
              <a:rPr lang="en-PH" altLang="en-US" sz="3600" b="1" dirty="0" smtClean="0">
                <a:solidFill>
                  <a:schemeClr val="tx2"/>
                </a:solidFill>
              </a:rPr>
              <a:t> Project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altLang="en-US" dirty="0" smtClean="0">
                <a:solidFill>
                  <a:schemeClr val="tx2"/>
                </a:solidFill>
              </a:rPr>
              <a:t>Benefits:</a:t>
            </a:r>
          </a:p>
          <a:p>
            <a:r>
              <a:rPr lang="en-PH" altLang="en-US" sz="2600" dirty="0" smtClean="0">
                <a:solidFill>
                  <a:schemeClr val="tx2"/>
                </a:solidFill>
              </a:rPr>
              <a:t>Increase </a:t>
            </a:r>
            <a:r>
              <a:rPr lang="en-PH" altLang="en-US" sz="2600" dirty="0">
                <a:solidFill>
                  <a:schemeClr val="tx2"/>
                </a:solidFill>
              </a:rPr>
              <a:t>compliance in </a:t>
            </a:r>
            <a:r>
              <a:rPr lang="en-PH" altLang="en-US" sz="2600" dirty="0" smtClean="0">
                <a:solidFill>
                  <a:schemeClr val="tx2"/>
                </a:solidFill>
              </a:rPr>
              <a:t>payment/reporting</a:t>
            </a:r>
          </a:p>
          <a:p>
            <a:pPr lvl="1"/>
            <a:r>
              <a:rPr lang="en-US" altLang="en-US" sz="2600" dirty="0" smtClean="0">
                <a:solidFill>
                  <a:schemeClr val="tx2"/>
                </a:solidFill>
              </a:rPr>
              <a:t>Increase collections</a:t>
            </a:r>
          </a:p>
          <a:p>
            <a:pPr lvl="1"/>
            <a:r>
              <a:rPr lang="en-US" altLang="en-US" sz="2600" dirty="0" smtClean="0">
                <a:solidFill>
                  <a:schemeClr val="tx2"/>
                </a:solidFill>
              </a:rPr>
              <a:t>Reduce members’ complaints</a:t>
            </a:r>
            <a:endParaRPr lang="en-PH" altLang="en-US" sz="2600" dirty="0">
              <a:solidFill>
                <a:schemeClr val="tx2"/>
              </a:solidFill>
            </a:endParaRPr>
          </a:p>
          <a:p>
            <a:r>
              <a:rPr lang="en-PH" altLang="en-US" sz="2600" dirty="0" smtClean="0">
                <a:solidFill>
                  <a:schemeClr val="tx2"/>
                </a:solidFill>
              </a:rPr>
              <a:t>Attain Recording efficiency</a:t>
            </a:r>
          </a:p>
          <a:p>
            <a:pPr lvl="1"/>
            <a:r>
              <a:rPr lang="en-US" altLang="en-US" sz="2600" dirty="0" smtClean="0">
                <a:solidFill>
                  <a:schemeClr val="tx2"/>
                </a:solidFill>
              </a:rPr>
              <a:t>Increase accuracy of records</a:t>
            </a:r>
            <a:endParaRPr lang="en-PH" altLang="en-US" sz="2600" dirty="0" smtClean="0">
              <a:solidFill>
                <a:schemeClr val="tx2"/>
              </a:solidFill>
            </a:endParaRPr>
          </a:p>
          <a:p>
            <a:pPr lvl="1"/>
            <a:r>
              <a:rPr lang="en-PH" altLang="en-US" sz="2600" dirty="0">
                <a:solidFill>
                  <a:schemeClr val="tx2"/>
                </a:solidFill>
              </a:rPr>
              <a:t>Eliminate manual </a:t>
            </a:r>
            <a:r>
              <a:rPr lang="en-PH" altLang="en-US" sz="2600" dirty="0" smtClean="0">
                <a:solidFill>
                  <a:schemeClr val="tx2"/>
                </a:solidFill>
              </a:rPr>
              <a:t>work; Simplified/faster preparation</a:t>
            </a:r>
          </a:p>
          <a:p>
            <a:pPr lvl="1"/>
            <a:r>
              <a:rPr lang="en-PH" altLang="en-US" sz="2600" dirty="0" smtClean="0">
                <a:solidFill>
                  <a:schemeClr val="tx2"/>
                </a:solidFill>
              </a:rPr>
              <a:t> Faster processing of transactions</a:t>
            </a:r>
          </a:p>
        </p:txBody>
      </p:sp>
    </p:spTree>
    <p:extLst>
      <p:ext uri="{BB962C8B-B14F-4D97-AF65-F5344CB8AC3E}">
        <p14:creationId xmlns:p14="http://schemas.microsoft.com/office/powerpoint/2010/main" val="159820155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Banner_57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itle 6"/>
          <p:cNvSpPr>
            <a:spLocks noGrp="1"/>
          </p:cNvSpPr>
          <p:nvPr>
            <p:ph type="ctrTitle"/>
          </p:nvPr>
        </p:nvSpPr>
        <p:spPr>
          <a:xfrm>
            <a:off x="762000" y="5181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 b="1" i="1" smtClean="0">
                <a:solidFill>
                  <a:srgbClr val="002060"/>
                </a:solidFill>
              </a:rPr>
              <a:t>End of presentation. Thank you.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B4CF2B-733A-4FA4-AB03-51CE792BBE68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829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197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46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4114800" y="2438400"/>
            <a:ext cx="6858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>
              <a:solidFill>
                <a:schemeClr val="tx2"/>
              </a:solidFill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PH" altLang="en-US" sz="3600" dirty="0" smtClean="0">
                <a:solidFill>
                  <a:schemeClr val="tx2"/>
                </a:solidFill>
              </a:rPr>
              <a:t>SSS </a:t>
            </a:r>
            <a:r>
              <a:rPr lang="en-PH" altLang="en-US" sz="3600" dirty="0" err="1" smtClean="0">
                <a:solidFill>
                  <a:schemeClr val="tx2"/>
                </a:solidFill>
              </a:rPr>
              <a:t>eCollection</a:t>
            </a:r>
            <a:r>
              <a:rPr lang="en-PH" altLang="en-US" sz="3600" dirty="0" smtClean="0">
                <a:solidFill>
                  <a:schemeClr val="tx2"/>
                </a:solidFill>
              </a:rPr>
              <a:t>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14800"/>
          </a:xfrm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PH" b="1" dirty="0" smtClean="0">
                <a:solidFill>
                  <a:schemeClr val="tx2"/>
                </a:solidFill>
              </a:rPr>
              <a:t>1. EMPLOYER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en-PH" sz="2800" dirty="0" smtClean="0">
                <a:solidFill>
                  <a:schemeClr val="tx2"/>
                </a:solidFill>
              </a:rPr>
              <a:t>Contributions Collection List (R3)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PH" sz="2800" dirty="0" smtClean="0">
                <a:solidFill>
                  <a:schemeClr val="tx2"/>
                </a:solidFill>
              </a:rPr>
              <a:t>Loan Repayments Collection List (ML-2)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PH" sz="2800" dirty="0" smtClean="0">
                <a:solidFill>
                  <a:schemeClr val="tx2"/>
                </a:solidFill>
              </a:rPr>
              <a:t>Contribution/Loan Payments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PH" b="1" dirty="0" smtClean="0">
                <a:solidFill>
                  <a:schemeClr val="tx2"/>
                </a:solidFill>
              </a:rPr>
              <a:t>2. INDIVIDUAL MEMBERS</a:t>
            </a:r>
          </a:p>
          <a:p>
            <a:pPr>
              <a:buFont typeface="Arial" charset="0"/>
              <a:buNone/>
              <a:defRPr/>
            </a:pPr>
            <a:endParaRPr lang="en-PH" sz="2000" dirty="0" smtClean="0">
              <a:solidFill>
                <a:schemeClr val="tx2"/>
              </a:solidFill>
            </a:endParaRPr>
          </a:p>
          <a:p>
            <a:pPr lvl="1"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PH" sz="2800" dirty="0" smtClean="0">
                <a:solidFill>
                  <a:schemeClr val="tx2"/>
                </a:solidFill>
              </a:rPr>
              <a:t>Contribution Payments (RS5)</a:t>
            </a:r>
          </a:p>
          <a:p>
            <a:pPr lvl="1" algn="just">
              <a:buFont typeface="Wingdings" pitchFamily="2" charset="2"/>
              <a:buChar char="§"/>
              <a:defRPr/>
            </a:pPr>
            <a:r>
              <a:rPr lang="en-PH" sz="2800" dirty="0" smtClean="0">
                <a:solidFill>
                  <a:schemeClr val="tx2"/>
                </a:solidFill>
              </a:rPr>
              <a:t>Loan Repayments (ML-1)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2133600"/>
          </a:xfrm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PH" b="1" i="1" dirty="0" smtClean="0">
                <a:solidFill>
                  <a:schemeClr val="tx2"/>
                </a:solidFill>
              </a:rPr>
              <a:t>Facilities: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en-PH" sz="2100" dirty="0" smtClean="0">
              <a:solidFill>
                <a:schemeClr val="tx2"/>
              </a:solidFill>
            </a:endParaRPr>
          </a:p>
          <a:p>
            <a:pPr marL="582930" indent="-5143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PH" sz="2600" dirty="0" smtClean="0">
                <a:solidFill>
                  <a:schemeClr val="tx2"/>
                </a:solidFill>
              </a:rPr>
              <a:t>SSS Branch</a:t>
            </a:r>
            <a:endParaRPr lang="en-PH" sz="2600" dirty="0">
              <a:solidFill>
                <a:schemeClr val="tx2"/>
              </a:solidFill>
            </a:endParaRPr>
          </a:p>
          <a:p>
            <a:pPr marL="58293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2600" dirty="0" smtClean="0">
                <a:solidFill>
                  <a:schemeClr val="tx2"/>
                </a:solidFill>
              </a:rPr>
              <a:t>Internet - SSS Website</a:t>
            </a:r>
          </a:p>
          <a:p>
            <a:pPr marL="58293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2600" dirty="0" smtClean="0">
                <a:solidFill>
                  <a:schemeClr val="tx2"/>
                </a:solidFill>
              </a:rPr>
              <a:t>Electronic Data Interchange Providers</a:t>
            </a:r>
          </a:p>
          <a:p>
            <a:pPr marL="58293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2600" dirty="0" smtClean="0">
                <a:solidFill>
                  <a:schemeClr val="tx2"/>
                </a:solidFill>
              </a:rPr>
              <a:t>Service Providers (Banks/Non-Banks</a:t>
            </a:r>
            <a:r>
              <a:rPr lang="en-PH" sz="2600" dirty="0">
                <a:solidFill>
                  <a:schemeClr val="tx2"/>
                </a:solidFill>
              </a:rPr>
              <a:t> </a:t>
            </a:r>
            <a:r>
              <a:rPr lang="en-US" sz="2600" i="1" dirty="0" smtClean="0">
                <a:solidFill>
                  <a:schemeClr val="tx2"/>
                </a:solidFill>
              </a:rPr>
              <a:t>New Contribution Collection System</a:t>
            </a:r>
            <a:endParaRPr lang="en-PH" sz="2600" i="1" dirty="0" smtClean="0">
              <a:solidFill>
                <a:schemeClr val="tx2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24400" y="3886200"/>
            <a:ext cx="4038600" cy="2286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pPr marL="41148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n-PH" sz="2800" b="1" i="1" dirty="0">
                <a:solidFill>
                  <a:schemeClr val="tx2"/>
                </a:solidFill>
                <a:latin typeface="+mn-lt"/>
                <a:cs typeface="+mn-cs"/>
              </a:rPr>
              <a:t>Facilities:</a:t>
            </a:r>
          </a:p>
          <a:p>
            <a:pPr marL="41148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endParaRPr lang="en-PH" sz="21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58293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3300" dirty="0">
                <a:solidFill>
                  <a:schemeClr val="tx2"/>
                </a:solidFill>
                <a:latin typeface="+mn-lt"/>
                <a:cs typeface="+mn-cs"/>
              </a:rPr>
              <a:t>SSS Automated Tellering System</a:t>
            </a:r>
          </a:p>
          <a:p>
            <a:pPr marL="582930" lvl="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PH" sz="3300" dirty="0" smtClean="0">
                <a:solidFill>
                  <a:schemeClr val="tx2"/>
                </a:solidFill>
                <a:latin typeface="+mn-lt"/>
                <a:cs typeface="+mn-cs"/>
              </a:rPr>
              <a:t>Accredited </a:t>
            </a:r>
            <a:r>
              <a:rPr lang="en-PH" sz="3300" dirty="0">
                <a:solidFill>
                  <a:schemeClr val="tx2"/>
                </a:solidFill>
                <a:latin typeface="+mn-lt"/>
                <a:cs typeface="+mn-cs"/>
              </a:rPr>
              <a:t>Payment </a:t>
            </a:r>
            <a:r>
              <a:rPr lang="en-PH" sz="3300" dirty="0" smtClean="0">
                <a:solidFill>
                  <a:schemeClr val="tx2"/>
                </a:solidFill>
                <a:latin typeface="+mn-lt"/>
                <a:cs typeface="+mn-cs"/>
              </a:rPr>
              <a:t>Centers </a:t>
            </a:r>
            <a:r>
              <a:rPr lang="en-PH" sz="3400" dirty="0" smtClean="0">
                <a:solidFill>
                  <a:srgbClr val="1F497D"/>
                </a:solidFill>
                <a:latin typeface="Calibri"/>
                <a:cs typeface="+mn-cs"/>
              </a:rPr>
              <a:t>-</a:t>
            </a:r>
            <a:r>
              <a:rPr lang="en-US" altLang="en-US" sz="3400" dirty="0" smtClean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en-US" altLang="en-US" sz="3400" dirty="0" err="1">
                <a:solidFill>
                  <a:srgbClr val="1F497D"/>
                </a:solidFill>
                <a:latin typeface="Calibri"/>
                <a:cs typeface="+mn-cs"/>
              </a:rPr>
              <a:t>BayadCenters</a:t>
            </a:r>
            <a:r>
              <a:rPr lang="en-US" altLang="en-US" sz="3400" dirty="0">
                <a:solidFill>
                  <a:srgbClr val="1F497D"/>
                </a:solidFill>
                <a:latin typeface="Calibri"/>
                <a:cs typeface="+mn-cs"/>
              </a:rPr>
              <a:t>, SM, </a:t>
            </a:r>
            <a:r>
              <a:rPr lang="en-US" altLang="en-US" sz="3400" dirty="0" err="1">
                <a:solidFill>
                  <a:srgbClr val="1F497D"/>
                </a:solidFill>
                <a:latin typeface="Calibri"/>
                <a:cs typeface="+mn-cs"/>
              </a:rPr>
              <a:t>iRemit</a:t>
            </a:r>
            <a:r>
              <a:rPr lang="en-US" altLang="en-US" sz="3400" dirty="0">
                <a:solidFill>
                  <a:srgbClr val="1F497D"/>
                </a:solidFill>
                <a:latin typeface="Calibri"/>
                <a:cs typeface="+mn-cs"/>
              </a:rPr>
              <a:t>, </a:t>
            </a:r>
            <a:r>
              <a:rPr lang="en-US" altLang="en-US" sz="3400" dirty="0" err="1" smtClean="0">
                <a:solidFill>
                  <a:srgbClr val="1F497D"/>
                </a:solidFill>
                <a:latin typeface="Calibri"/>
                <a:cs typeface="+mn-cs"/>
              </a:rPr>
              <a:t>Ventaja</a:t>
            </a:r>
            <a:r>
              <a:rPr lang="en-US" altLang="en-US" sz="3400" dirty="0" smtClean="0">
                <a:solidFill>
                  <a:srgbClr val="1F497D"/>
                </a:solidFill>
                <a:latin typeface="Calibri"/>
                <a:cs typeface="+mn-cs"/>
              </a:rPr>
              <a:t>, PNB Foreign</a:t>
            </a:r>
            <a:endParaRPr lang="en-PH" sz="33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58293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PH" sz="3300" dirty="0">
                <a:solidFill>
                  <a:schemeClr val="tx2"/>
                </a:solidFill>
                <a:latin typeface="+mn-lt"/>
                <a:cs typeface="+mn-cs"/>
              </a:rPr>
              <a:t>Internet</a:t>
            </a:r>
          </a:p>
          <a:p>
            <a:pPr marL="58293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PH" sz="3300" dirty="0" smtClean="0">
                <a:solidFill>
                  <a:schemeClr val="tx2"/>
                </a:solidFill>
                <a:latin typeface="+mn-lt"/>
                <a:cs typeface="+mn-cs"/>
              </a:rPr>
              <a:t>Auto-Debit Arrangement with banks</a:t>
            </a:r>
            <a:endParaRPr lang="en-PH" sz="33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58293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US" sz="3300" dirty="0">
                <a:solidFill>
                  <a:schemeClr val="tx2"/>
                </a:solidFill>
                <a:latin typeface="+mn-lt"/>
                <a:cs typeface="+mn-cs"/>
              </a:rPr>
              <a:t>Tie-up with </a:t>
            </a:r>
            <a:r>
              <a:rPr lang="en-US" sz="3300" dirty="0" smtClean="0">
                <a:solidFill>
                  <a:schemeClr val="tx2"/>
                </a:solidFill>
                <a:latin typeface="+mn-lt"/>
                <a:cs typeface="+mn-cs"/>
              </a:rPr>
              <a:t>LGUs and Government Agencies</a:t>
            </a:r>
            <a:endParaRPr lang="en-PH" sz="33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58293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+mj-lt"/>
              <a:buAutoNum type="arabicPeriod"/>
              <a:defRPr/>
            </a:pPr>
            <a:r>
              <a:rPr lang="en-PH" sz="3300" dirty="0" err="1">
                <a:solidFill>
                  <a:schemeClr val="tx2"/>
                </a:solidFill>
                <a:latin typeface="+mn-lt"/>
                <a:cs typeface="+mn-cs"/>
              </a:rPr>
              <a:t>Gcash</a:t>
            </a:r>
            <a:r>
              <a:rPr lang="en-PH" sz="3300" dirty="0">
                <a:solidFill>
                  <a:schemeClr val="tx2"/>
                </a:solidFill>
                <a:latin typeface="+mn-lt"/>
                <a:cs typeface="+mn-cs"/>
              </a:rPr>
              <a:t>/Smart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114800" y="4724400"/>
            <a:ext cx="685800" cy="4849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PH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PH" altLang="en-US" sz="3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Employer Transaction Facilities</a:t>
            </a:r>
            <a:endParaRPr lang="en-PH" altLang="en-US" sz="3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5499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868362"/>
          </a:xfrm>
        </p:spPr>
        <p:txBody>
          <a:bodyPr/>
          <a:lstStyle/>
          <a:p>
            <a:pPr algn="l"/>
            <a:r>
              <a:rPr lang="en-PH" altLang="en-US" sz="3600" dirty="0" smtClean="0">
                <a:solidFill>
                  <a:schemeClr val="tx2"/>
                </a:solidFill>
              </a:rPr>
              <a:t>1. Employer Submission at SSS Branch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0063"/>
            <a:ext cx="4038600" cy="4525962"/>
          </a:xfrm>
        </p:spPr>
        <p:txBody>
          <a:bodyPr tIns="0"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PH" dirty="0" smtClean="0">
                <a:solidFill>
                  <a:schemeClr val="tx2"/>
                </a:solidFill>
              </a:rPr>
              <a:t>Facilities</a:t>
            </a:r>
          </a:p>
          <a:p>
            <a:pPr lvl="1">
              <a:lnSpc>
                <a:spcPct val="110000"/>
              </a:lnSpc>
              <a:defRPr/>
            </a:pPr>
            <a:r>
              <a:rPr lang="en-PH" dirty="0" smtClean="0">
                <a:solidFill>
                  <a:schemeClr val="tx2"/>
                </a:solidFill>
              </a:rPr>
              <a:t>Electronic R3 Submission System</a:t>
            </a:r>
          </a:p>
          <a:p>
            <a:pPr lvl="1">
              <a:defRPr/>
            </a:pPr>
            <a:r>
              <a:rPr lang="en-PH" dirty="0" smtClean="0">
                <a:solidFill>
                  <a:schemeClr val="tx2"/>
                </a:solidFill>
              </a:rPr>
              <a:t>Electronic Loans Collection List Submission System</a:t>
            </a:r>
          </a:p>
          <a:p>
            <a:pPr>
              <a:defRPr/>
            </a:pPr>
            <a:endParaRPr lang="en-PH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PH" dirty="0" smtClean="0">
                <a:solidFill>
                  <a:schemeClr val="tx2"/>
                </a:solidFill>
              </a:rPr>
              <a:t>Media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PH" sz="1800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PH" dirty="0" smtClean="0">
                <a:solidFill>
                  <a:schemeClr val="tx2"/>
                </a:solidFill>
              </a:rPr>
              <a:t>Portable Storage Media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PH" dirty="0" smtClean="0">
                <a:solidFill>
                  <a:schemeClr val="tx2"/>
                </a:solidFill>
              </a:rPr>
              <a:t>USB Drive, Flash Disk</a:t>
            </a:r>
          </a:p>
          <a:p>
            <a:pPr lvl="2">
              <a:defRPr/>
            </a:pPr>
            <a:r>
              <a:rPr lang="en-PH" dirty="0" smtClean="0">
                <a:solidFill>
                  <a:schemeClr val="tx2"/>
                </a:solidFill>
              </a:rPr>
              <a:t>CD/DVD</a:t>
            </a:r>
          </a:p>
        </p:txBody>
      </p:sp>
      <p:pic>
        <p:nvPicPr>
          <p:cNvPr id="8" name="Picture 2" descr="C:\Users\SSS\AppData\Local\Microsoft\Windows\Temporary Internet Files\Content.IE5\XITT86CI\MC90044171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905000"/>
            <a:ext cx="2514600" cy="2514600"/>
          </a:xfrm>
          <a:prstGeom prst="rect">
            <a:avLst/>
          </a:prstGeom>
        </p:spPr>
      </p:pic>
      <p:pic>
        <p:nvPicPr>
          <p:cNvPr id="9" name="Picture 3" descr="C:\Users\SSS\AppData\Local\Microsoft\Windows\Temporary Internet Files\Content.IE5\JMJHZLVE\MP9004068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3434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3019425"/>
            <a:ext cx="1385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3673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PH" altLang="en-US" sz="3600" dirty="0" smtClean="0">
                <a:solidFill>
                  <a:schemeClr val="tx2"/>
                </a:solidFill>
              </a:rPr>
              <a:t>2. Employer Submission Thru SSS Website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447800"/>
            <a:ext cx="4038600" cy="137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PH" altLang="en-US" b="1" dirty="0" smtClean="0">
                <a:solidFill>
                  <a:schemeClr val="tx2"/>
                </a:solidFill>
              </a:rPr>
              <a:t>SSS Website</a:t>
            </a:r>
            <a:endParaRPr lang="en-PH" altLang="en-US" dirty="0" smtClean="0">
              <a:solidFill>
                <a:schemeClr val="tx2"/>
              </a:solidFill>
            </a:endParaRPr>
          </a:p>
          <a:p>
            <a:pPr lvl="1">
              <a:buFont typeface="Arial" charset="0"/>
              <a:buNone/>
            </a:pPr>
            <a:r>
              <a:rPr lang="en-PH" altLang="en-US" dirty="0" smtClean="0">
                <a:solidFill>
                  <a:schemeClr val="tx2"/>
                </a:solidFill>
              </a:rPr>
              <a:t>   </a:t>
            </a:r>
            <a:r>
              <a:rPr lang="en-PH" altLang="en-US" i="1" dirty="0" smtClean="0">
                <a:solidFill>
                  <a:schemeClr val="tx2"/>
                </a:solidFill>
              </a:rPr>
              <a:t>www.sss.gov.ph</a:t>
            </a:r>
          </a:p>
        </p:txBody>
      </p:sp>
      <p:sp>
        <p:nvSpPr>
          <p:cNvPr id="53253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3192463" cy="60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PH" altLang="en-US" sz="2000" i="1" dirty="0" smtClean="0">
                <a:solidFill>
                  <a:schemeClr val="tx2"/>
                </a:solidFill>
              </a:rPr>
              <a:t>Access SSS Portal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762000" y="3473450"/>
          <a:ext cx="7543800" cy="31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7"/>
          <p:cNvSpPr txBox="1">
            <a:spLocks/>
          </p:cNvSpPr>
          <p:nvPr/>
        </p:nvSpPr>
        <p:spPr>
          <a:xfrm>
            <a:off x="914400" y="3810000"/>
            <a:ext cx="18288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en-PH" sz="2000" b="1" i="1" dirty="0">
                <a:solidFill>
                  <a:schemeClr val="tx2"/>
                </a:solidFill>
              </a:rPr>
              <a:t>Process:</a:t>
            </a:r>
            <a:endParaRPr lang="en-PH" sz="2000" b="1" i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1600200"/>
            <a:ext cx="3549316" cy="217168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9422</TotalTime>
  <Words>1878</Words>
  <Application>Microsoft Office PowerPoint</Application>
  <PresentationFormat>On-screen Show (4:3)</PresentationFormat>
  <Paragraphs>469</Paragraphs>
  <Slides>50</Slides>
  <Notes>15</Notes>
  <HiddenSlides>22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 Unicode MS</vt:lpstr>
      <vt:lpstr>Arial</vt:lpstr>
      <vt:lpstr>Calibri</vt:lpstr>
      <vt:lpstr>Lucida Sans Unicode</vt:lpstr>
      <vt:lpstr>Times New Roman</vt:lpstr>
      <vt:lpstr>Wingdings</vt:lpstr>
      <vt:lpstr>Office Theme</vt:lpstr>
      <vt:lpstr>Custom Design</vt:lpstr>
      <vt:lpstr>2_Office Theme</vt:lpstr>
      <vt:lpstr>1_Office Theme</vt:lpstr>
      <vt:lpstr>Chart</vt:lpstr>
      <vt:lpstr>The SSS eGov Services  </vt:lpstr>
      <vt:lpstr>1. SSS Electronic Collection  2. SSS Electronic Disbursement  3. SSS Member Services Facilities</vt:lpstr>
      <vt:lpstr>PowerPoint Presentation</vt:lpstr>
      <vt:lpstr>SSS eCollection Project</vt:lpstr>
      <vt:lpstr>SSS eCollection Project</vt:lpstr>
      <vt:lpstr>SSS eCollection Scheme</vt:lpstr>
      <vt:lpstr>Employer Transaction Facilities</vt:lpstr>
      <vt:lpstr>1. Employer Submission at SSS Branch</vt:lpstr>
      <vt:lpstr>2. Employer Submission Thru SSS Website</vt:lpstr>
      <vt:lpstr>3. Employer Submission Thru SSSNet</vt:lpstr>
      <vt:lpstr>4. Employer Submission Thru Collection Service Provider (Bank or Non-bank)</vt:lpstr>
      <vt:lpstr>5. Employer Contribution Collection System</vt:lpstr>
      <vt:lpstr>Procedural Flow </vt:lpstr>
      <vt:lpstr>Individual Member Transaction Facilities</vt:lpstr>
      <vt:lpstr>1. SSS Automated Tellering System</vt:lpstr>
      <vt:lpstr>2. Payment Centers</vt:lpstr>
      <vt:lpstr>3. Internet Payment</vt:lpstr>
      <vt:lpstr>4. Auto-Debit Arrangement System</vt:lpstr>
      <vt:lpstr>5. Tie-up with Collection Partners (on-going)</vt:lpstr>
      <vt:lpstr>PowerPoint Presentation</vt:lpstr>
      <vt:lpstr>PowerPoint Presentation</vt:lpstr>
      <vt:lpstr>PowerPoint Presentation</vt:lpstr>
      <vt:lpstr>Electronic Disbursements</vt:lpstr>
      <vt:lpstr>SSS Member Services Facilities</vt:lpstr>
      <vt:lpstr>Manned Service Facilities</vt:lpstr>
      <vt:lpstr>Manned Service Facilities</vt:lpstr>
      <vt:lpstr>Self-service Facilities</vt:lpstr>
      <vt:lpstr>  </vt:lpstr>
      <vt:lpstr>PowerPoint Presentation</vt:lpstr>
      <vt:lpstr>IVRS Operation</vt:lpstr>
      <vt:lpstr>IVRS Operation – Available Services</vt:lpstr>
      <vt:lpstr>Self-service Facilities</vt:lpstr>
      <vt:lpstr>SELF-SERVICE INFORMATION TERMINAL (SSIT) </vt:lpstr>
      <vt:lpstr>SSIT – Available Services</vt:lpstr>
      <vt:lpstr>Self-service Facilities</vt:lpstr>
      <vt:lpstr>PowerPoint Presentation</vt:lpstr>
      <vt:lpstr>PowerPoint Presentation</vt:lpstr>
      <vt:lpstr>Self-service Facilities - Text-SSS</vt:lpstr>
      <vt:lpstr>Self-service Facilities</vt:lpstr>
      <vt:lpstr>ENHANCED SSS WEBSITE </vt:lpstr>
      <vt:lpstr>SSS Web  Registered Members as of March 2016</vt:lpstr>
      <vt:lpstr>SSS Web – Inquiry &amp; Transactions</vt:lpstr>
      <vt:lpstr>SSS Web Services  - Member</vt:lpstr>
      <vt:lpstr>SSS Web Services  - Member</vt:lpstr>
      <vt:lpstr>SSS Web Services  - Employer</vt:lpstr>
      <vt:lpstr>SSS Web Services  - Employer</vt:lpstr>
      <vt:lpstr>Self-service Facilities</vt:lpstr>
      <vt:lpstr>PowerPoint Presentation</vt:lpstr>
      <vt:lpstr>Contact Information</vt:lpstr>
      <vt:lpstr>End of presentation. 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Ireneo Ma. Taala II</dc:creator>
  <cp:lastModifiedBy>Janet Canillas</cp:lastModifiedBy>
  <cp:revision>802</cp:revision>
  <cp:lastPrinted>2014-10-27T00:44:18Z</cp:lastPrinted>
  <dcterms:created xsi:type="dcterms:W3CDTF">2014-02-26T08:49:06Z</dcterms:created>
  <dcterms:modified xsi:type="dcterms:W3CDTF">2016-09-05T01:59:34Z</dcterms:modified>
</cp:coreProperties>
</file>